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90" r:id="rId3"/>
    <p:sldId id="294" r:id="rId4"/>
    <p:sldId id="291" r:id="rId5"/>
    <p:sldId id="292" r:id="rId6"/>
    <p:sldId id="258" r:id="rId7"/>
    <p:sldId id="259" r:id="rId8"/>
    <p:sldId id="260" r:id="rId9"/>
    <p:sldId id="261" r:id="rId10"/>
    <p:sldId id="263" r:id="rId11"/>
    <p:sldId id="264" r:id="rId12"/>
    <p:sldId id="265" r:id="rId13"/>
    <p:sldId id="266" r:id="rId14"/>
    <p:sldId id="267" r:id="rId15"/>
    <p:sldId id="268" r:id="rId16"/>
    <p:sldId id="269" r:id="rId17"/>
    <p:sldId id="28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8" r:id="rId36"/>
    <p:sldId id="289"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showGuides="1">
      <p:cViewPr varScale="1">
        <p:scale>
          <a:sx n="70" d="100"/>
          <a:sy n="70" d="100"/>
        </p:scale>
        <p:origin x="67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252439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309298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19B3EA-9A80-47FF-9A67-21563AA62220}"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465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353339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19B3EA-9A80-47FF-9A67-21563AA62220}"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688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215603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198493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133327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366625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24F91C-3914-42DA-9CE2-3EFA77128408}"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124096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297654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24F91C-3914-42DA-9CE2-3EFA77128408}" type="datetimeFigureOut">
              <a:rPr lang="tr-TR" smtClean="0"/>
              <a:t>11.04.2020</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106450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24F91C-3914-42DA-9CE2-3EFA77128408}" type="datetimeFigureOut">
              <a:rPr lang="tr-TR" smtClean="0"/>
              <a:t>11.04.2020</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399976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4F91C-3914-42DA-9CE2-3EFA77128408}" type="datetimeFigureOut">
              <a:rPr lang="tr-TR" smtClean="0"/>
              <a:t>11.04.2020</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241061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52663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624F91C-3914-42DA-9CE2-3EFA77128408}"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19B3EA-9A80-47FF-9A67-21563AA62220}" type="slidenum">
              <a:rPr lang="tr-TR" smtClean="0"/>
              <a:t>‹#›</a:t>
            </a:fld>
            <a:endParaRPr lang="tr-TR"/>
          </a:p>
        </p:txBody>
      </p:sp>
    </p:spTree>
    <p:extLst>
      <p:ext uri="{BB962C8B-B14F-4D97-AF65-F5344CB8AC3E}">
        <p14:creationId xmlns:p14="http://schemas.microsoft.com/office/powerpoint/2010/main" val="4214632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624F91C-3914-42DA-9CE2-3EFA77128408}" type="datetimeFigureOut">
              <a:rPr lang="tr-TR" smtClean="0"/>
              <a:t>11.04.2020</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F19B3EA-9A80-47FF-9A67-21563AA62220}" type="slidenum">
              <a:rPr lang="tr-TR" smtClean="0"/>
              <a:t>‹#›</a:t>
            </a:fld>
            <a:endParaRPr lang="tr-TR"/>
          </a:p>
        </p:txBody>
      </p:sp>
    </p:spTree>
    <p:extLst>
      <p:ext uri="{BB962C8B-B14F-4D97-AF65-F5344CB8AC3E}">
        <p14:creationId xmlns:p14="http://schemas.microsoft.com/office/powerpoint/2010/main" val="41594114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ebm"/><Relationship Id="rId1" Type="http://schemas.microsoft.com/office/2007/relationships/media" Target="../media/media3.webm"/><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ebm"/><Relationship Id="rId1" Type="http://schemas.microsoft.com/office/2007/relationships/media" Target="../media/media4.webm"/><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ebm"/><Relationship Id="rId1" Type="http://schemas.microsoft.com/office/2007/relationships/media" Target="../media/media5.webm"/><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ebm"/><Relationship Id="rId1" Type="http://schemas.microsoft.com/office/2007/relationships/media" Target="../media/media6.webm"/><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ebm"/><Relationship Id="rId1" Type="http://schemas.microsoft.com/office/2007/relationships/media" Target="../media/media7.webm"/><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ebm"/><Relationship Id="rId1" Type="http://schemas.microsoft.com/office/2007/relationships/media" Target="../media/media8.webm"/><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ebm"/><Relationship Id="rId1" Type="http://schemas.microsoft.com/office/2007/relationships/media" Target="../media/media9.webm"/><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ebm"/><Relationship Id="rId1" Type="http://schemas.microsoft.com/office/2007/relationships/media" Target="../media/media10.webm"/><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ebm"/><Relationship Id="rId1" Type="http://schemas.microsoft.com/office/2007/relationships/media" Target="../media/media11.webm"/><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nnturk.com/haberleri/kabil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nnturk.com/haberleri/beslenme"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nnturk.com/haberleri/turkiy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nnturk.com/haberleri/turkiye"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9781" y="330959"/>
            <a:ext cx="8915399" cy="1265830"/>
          </a:xfrm>
        </p:spPr>
        <p:txBody>
          <a:bodyPr>
            <a:normAutofit fontScale="90000"/>
          </a:bodyPr>
          <a:lstStyle/>
          <a:p>
            <a:r>
              <a:rPr lang="tr-TR" sz="8000" b="1" dirty="0" smtClean="0"/>
              <a:t>FARKLI KÜLTÜRLER</a:t>
            </a:r>
            <a:endParaRPr lang="tr-TR" sz="8000" b="1" dirty="0"/>
          </a:p>
        </p:txBody>
      </p:sp>
      <p:pic>
        <p:nvPicPr>
          <p:cNvPr id="4" name="Picture 3"/>
          <p:cNvPicPr>
            <a:picLocks noChangeAspect="1"/>
          </p:cNvPicPr>
          <p:nvPr/>
        </p:nvPicPr>
        <p:blipFill>
          <a:blip r:embed="rId2"/>
          <a:stretch>
            <a:fillRect/>
          </a:stretch>
        </p:blipFill>
        <p:spPr>
          <a:xfrm>
            <a:off x="2333767" y="1473958"/>
            <a:ext cx="7533563" cy="5384042"/>
          </a:xfrm>
          <a:prstGeom prst="rect">
            <a:avLst/>
          </a:prstGeom>
        </p:spPr>
      </p:pic>
    </p:spTree>
    <p:extLst>
      <p:ext uri="{BB962C8B-B14F-4D97-AF65-F5344CB8AC3E}">
        <p14:creationId xmlns:p14="http://schemas.microsoft.com/office/powerpoint/2010/main" val="65715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a:t>Amerika'da çoğu restoranda önünüze gelen hesaba, bahşiş dahil edilir.</a:t>
            </a:r>
            <a:br>
              <a:rPr lang="tr-TR" b="1" dirty="0"/>
            </a:br>
            <a:endParaRPr lang="tr-TR" dirty="0"/>
          </a:p>
        </p:txBody>
      </p:sp>
      <p:pic>
        <p:nvPicPr>
          <p:cNvPr id="4" name="s-fa8be0a725390bfe8ed79069817dc90ba5457ea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9287" y="2000534"/>
            <a:ext cx="8380933" cy="4705502"/>
          </a:xfrm>
        </p:spPr>
      </p:pic>
    </p:spTree>
    <p:extLst>
      <p:ext uri="{BB962C8B-B14F-4D97-AF65-F5344CB8AC3E}">
        <p14:creationId xmlns:p14="http://schemas.microsoft.com/office/powerpoint/2010/main" val="485046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275" y="255620"/>
            <a:ext cx="8911687" cy="1280890"/>
          </a:xfrm>
        </p:spPr>
        <p:txBody>
          <a:bodyPr>
            <a:normAutofit fontScale="90000"/>
          </a:bodyPr>
          <a:lstStyle/>
          <a:p>
            <a:r>
              <a:rPr lang="tr-TR" b="1" dirty="0"/>
              <a:t>Ülkede birkaç büyük şehir dışında toplu taşıma gelişmemiş. Yani arabasız şuradan şuraya gidemezsiniz.</a:t>
            </a:r>
            <a:br>
              <a:rPr lang="tr-TR" b="1" dirty="0"/>
            </a:br>
            <a:endParaRPr lang="tr-TR" dirty="0"/>
          </a:p>
        </p:txBody>
      </p:sp>
      <p:pic>
        <p:nvPicPr>
          <p:cNvPr id="5" name="s-7603f9b43f4c55bd32ae8208943890112be1f14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1413" y="2133600"/>
            <a:ext cx="6729412" cy="3778250"/>
          </a:xfrm>
        </p:spPr>
      </p:pic>
    </p:spTree>
    <p:extLst>
      <p:ext uri="{BB962C8B-B14F-4D97-AF65-F5344CB8AC3E}">
        <p14:creationId xmlns:p14="http://schemas.microsoft.com/office/powerpoint/2010/main" val="898786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1810" y="343194"/>
            <a:ext cx="8911687" cy="1280890"/>
          </a:xfrm>
        </p:spPr>
        <p:txBody>
          <a:bodyPr>
            <a:normAutofit fontScale="90000"/>
          </a:bodyPr>
          <a:lstStyle/>
          <a:p>
            <a:r>
              <a:rPr lang="tr-TR" b="1" dirty="0"/>
              <a:t>Yemeklerin yanında çoğunlukla patates kızartması servis ederler.</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2383" y="1624084"/>
            <a:ext cx="8270542" cy="4287766"/>
          </a:xfrm>
        </p:spPr>
      </p:pic>
    </p:spTree>
    <p:extLst>
      <p:ext uri="{BB962C8B-B14F-4D97-AF65-F5344CB8AC3E}">
        <p14:creationId xmlns:p14="http://schemas.microsoft.com/office/powerpoint/2010/main" val="2358254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r-TR" b="1" dirty="0"/>
              <a:t/>
            </a:r>
            <a:br>
              <a:rPr lang="tr-TR" b="1" dirty="0"/>
            </a:br>
            <a:endParaRPr lang="tr-TR" dirty="0"/>
          </a:p>
        </p:txBody>
      </p:sp>
      <p:pic>
        <p:nvPicPr>
          <p:cNvPr id="5" name="Content Placeholder 4"/>
          <p:cNvPicPr>
            <a:picLocks noGrp="1" noChangeAspect="1"/>
          </p:cNvPicPr>
          <p:nvPr>
            <p:ph idx="1"/>
          </p:nvPr>
        </p:nvPicPr>
        <p:blipFill>
          <a:blip r:embed="rId2"/>
          <a:stretch>
            <a:fillRect/>
          </a:stretch>
        </p:blipFill>
        <p:spPr>
          <a:xfrm>
            <a:off x="4887958" y="1701327"/>
            <a:ext cx="3942143" cy="5090643"/>
          </a:xfrm>
          <a:prstGeom prst="rect">
            <a:avLst/>
          </a:prstGeom>
        </p:spPr>
      </p:pic>
      <p:sp>
        <p:nvSpPr>
          <p:cNvPr id="4" name="Rectangle 3"/>
          <p:cNvSpPr/>
          <p:nvPr/>
        </p:nvSpPr>
        <p:spPr>
          <a:xfrm>
            <a:off x="1714310" y="487357"/>
            <a:ext cx="10077355" cy="1077218"/>
          </a:xfrm>
          <a:prstGeom prst="rect">
            <a:avLst/>
          </a:prstGeom>
        </p:spPr>
        <p:txBody>
          <a:bodyPr wrap="square">
            <a:spAutoFit/>
          </a:bodyPr>
          <a:lstStyle/>
          <a:p>
            <a:pPr algn="ctr"/>
            <a:r>
              <a:rPr lang="tr-TR" sz="3200" b="1" dirty="0"/>
              <a:t>Portekiz de Yemeğinize tuz eklerseniz, yemeği beğenmediğiniz anlamına gelir.</a:t>
            </a:r>
            <a:endParaRPr lang="tr-TR" sz="3200" dirty="0"/>
          </a:p>
        </p:txBody>
      </p:sp>
    </p:spTree>
    <p:extLst>
      <p:ext uri="{BB962C8B-B14F-4D97-AF65-F5344CB8AC3E}">
        <p14:creationId xmlns:p14="http://schemas.microsoft.com/office/powerpoint/2010/main" val="34168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3" y="269269"/>
            <a:ext cx="8911687" cy="1280890"/>
          </a:xfrm>
        </p:spPr>
        <p:txBody>
          <a:bodyPr>
            <a:normAutofit fontScale="90000"/>
          </a:bodyPr>
          <a:lstStyle/>
          <a:p>
            <a:pPr algn="ctr" fontAlgn="base"/>
            <a:r>
              <a:rPr lang="tr-TR" b="1" dirty="0" smtClean="0"/>
              <a:t>Portekiz de insanlar </a:t>
            </a:r>
            <a:r>
              <a:rPr lang="tr-TR" b="1" dirty="0"/>
              <a:t>çok erken yemek yer. Neredeyse tüm restoranlar 21.30'da kapanmış olur.</a:t>
            </a:r>
            <a:br>
              <a:rPr lang="tr-TR" b="1" dirty="0"/>
            </a:br>
            <a:r>
              <a:rPr lang="tr-TR" dirty="0"/>
              <a:t/>
            </a:r>
            <a:br>
              <a:rPr lang="tr-TR" dirty="0"/>
            </a:br>
            <a:endParaRPr lang="tr-TR" dirty="0"/>
          </a:p>
        </p:txBody>
      </p:sp>
      <p:pic>
        <p:nvPicPr>
          <p:cNvPr id="4" name="Content Placeholder 3"/>
          <p:cNvPicPr>
            <a:picLocks noGrp="1" noChangeAspect="1"/>
          </p:cNvPicPr>
          <p:nvPr>
            <p:ph idx="1"/>
          </p:nvPr>
        </p:nvPicPr>
        <p:blipFill>
          <a:blip r:embed="rId2"/>
          <a:stretch>
            <a:fillRect/>
          </a:stretch>
        </p:blipFill>
        <p:spPr>
          <a:xfrm>
            <a:off x="3015105" y="2158739"/>
            <a:ext cx="8067325" cy="4535488"/>
          </a:xfrm>
          <a:prstGeom prst="rect">
            <a:avLst/>
          </a:prstGeom>
        </p:spPr>
      </p:pic>
    </p:spTree>
    <p:extLst>
      <p:ext uri="{BB962C8B-B14F-4D97-AF65-F5344CB8AC3E}">
        <p14:creationId xmlns:p14="http://schemas.microsoft.com/office/powerpoint/2010/main" val="303122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smtClean="0"/>
              <a:t>Rusya da </a:t>
            </a:r>
            <a:r>
              <a:rPr lang="tr-TR" b="1" dirty="0"/>
              <a:t> İnsanların batıl inancı çok fazla.</a:t>
            </a:r>
            <a:br>
              <a:rPr lang="tr-TR" b="1" dirty="0"/>
            </a:br>
            <a:endParaRPr lang="tr-TR" b="1"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44956" y="1264555"/>
            <a:ext cx="4474207" cy="5378087"/>
          </a:xfrm>
        </p:spPr>
      </p:pic>
      <p:sp>
        <p:nvSpPr>
          <p:cNvPr id="5" name="Rectangle 4"/>
          <p:cNvSpPr/>
          <p:nvPr/>
        </p:nvSpPr>
        <p:spPr>
          <a:xfrm>
            <a:off x="7048768" y="2613392"/>
            <a:ext cx="5172502" cy="1631216"/>
          </a:xfrm>
          <a:prstGeom prst="rect">
            <a:avLst/>
          </a:prstGeom>
        </p:spPr>
        <p:txBody>
          <a:bodyPr wrap="square">
            <a:spAutoFit/>
          </a:bodyPr>
          <a:lstStyle/>
          <a:p>
            <a:r>
              <a:rPr lang="tr-TR" sz="3200" b="1" dirty="0">
                <a:solidFill>
                  <a:srgbClr val="424242"/>
                </a:solidFill>
              </a:rPr>
              <a:t>Mesela evin içinde ıslık çalmanın fakirlik getirdiğine inanıyorlar</a:t>
            </a:r>
            <a:r>
              <a:rPr lang="tr-TR" sz="3600" b="1" dirty="0">
                <a:solidFill>
                  <a:srgbClr val="424242"/>
                </a:solidFill>
              </a:rPr>
              <a:t>.</a:t>
            </a:r>
            <a:endParaRPr lang="tr-TR" sz="3600" b="1" dirty="0"/>
          </a:p>
        </p:txBody>
      </p:sp>
    </p:spTree>
    <p:extLst>
      <p:ext uri="{BB962C8B-B14F-4D97-AF65-F5344CB8AC3E}">
        <p14:creationId xmlns:p14="http://schemas.microsoft.com/office/powerpoint/2010/main" val="1507272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28325"/>
            <a:ext cx="8911687" cy="1280890"/>
          </a:xfrm>
        </p:spPr>
        <p:txBody>
          <a:bodyPr>
            <a:normAutofit fontScale="90000"/>
          </a:bodyPr>
          <a:lstStyle/>
          <a:p>
            <a:pPr fontAlgn="base"/>
            <a:r>
              <a:rPr lang="tr-TR" b="1" dirty="0">
                <a:solidFill>
                  <a:srgbClr val="424242"/>
                </a:solidFill>
                <a:latin typeface="PT Sans"/>
              </a:rPr>
              <a:t>Aynı Türkler gibi, Ruslar da misafirliğe gitmeden önce yemek yemezler. Çünkü misafir için ziyafet hazırlanır.</a:t>
            </a:r>
            <a:br>
              <a:rPr lang="tr-TR" b="1" dirty="0">
                <a:solidFill>
                  <a:srgbClr val="424242"/>
                </a:solidFill>
                <a:latin typeface="PT Sans"/>
              </a:rPr>
            </a:br>
            <a:endParaRPr lang="tr-TR" dirty="0"/>
          </a:p>
        </p:txBody>
      </p:sp>
      <p:pic>
        <p:nvPicPr>
          <p:cNvPr id="4" name="Content Placeholder 3"/>
          <p:cNvPicPr>
            <a:picLocks noGrp="1" noChangeAspect="1"/>
          </p:cNvPicPr>
          <p:nvPr>
            <p:ph idx="1"/>
          </p:nvPr>
        </p:nvPicPr>
        <p:blipFill>
          <a:blip r:embed="rId2"/>
          <a:stretch>
            <a:fillRect/>
          </a:stretch>
        </p:blipFill>
        <p:spPr>
          <a:xfrm>
            <a:off x="3953551" y="1983474"/>
            <a:ext cx="6364156" cy="4770612"/>
          </a:xfrm>
          <a:prstGeom prst="rect">
            <a:avLst/>
          </a:prstGeom>
        </p:spPr>
      </p:pic>
    </p:spTree>
    <p:extLst>
      <p:ext uri="{BB962C8B-B14F-4D97-AF65-F5344CB8AC3E}">
        <p14:creationId xmlns:p14="http://schemas.microsoft.com/office/powerpoint/2010/main" val="264382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55620"/>
            <a:ext cx="8911687" cy="1280890"/>
          </a:xfrm>
        </p:spPr>
        <p:txBody>
          <a:bodyPr/>
          <a:lstStyle/>
          <a:p>
            <a:pPr algn="ctr"/>
            <a:r>
              <a:rPr lang="tr-TR" b="1" dirty="0">
                <a:solidFill>
                  <a:srgbClr val="FFC000"/>
                </a:solidFill>
              </a:rPr>
              <a:t>Nenetler / Rusya</a:t>
            </a:r>
            <a:endParaRPr lang="tr-TR" b="1" dirty="0">
              <a:solidFill>
                <a:srgbClr val="FFC000"/>
              </a:solidFill>
            </a:endParaRPr>
          </a:p>
        </p:txBody>
      </p:sp>
      <p:sp>
        <p:nvSpPr>
          <p:cNvPr id="3" name="Content Placeholder 2"/>
          <p:cNvSpPr>
            <a:spLocks noGrp="1"/>
          </p:cNvSpPr>
          <p:nvPr>
            <p:ph idx="1"/>
          </p:nvPr>
        </p:nvSpPr>
        <p:spPr>
          <a:xfrm>
            <a:off x="1988711" y="1028131"/>
            <a:ext cx="8915400" cy="3777622"/>
          </a:xfrm>
        </p:spPr>
        <p:txBody>
          <a:bodyPr>
            <a:normAutofit/>
          </a:bodyPr>
          <a:lstStyle/>
          <a:p>
            <a:r>
              <a:rPr lang="tr-TR" sz="2800" b="1" dirty="0"/>
              <a:t>Göçebe bir Sibirya kabilesi olan Nenetler, kışları eksi elli derecelere düşen sıcaklıklara karşı adapte olmuş bir halk. Büyük geyik sürüleriyle hayvancılık yapan Nenetler, çiğ ete de düşkün bir kültüre sahip.</a:t>
            </a:r>
            <a:endParaRPr lang="tr-TR" sz="2800" b="1" dirty="0"/>
          </a:p>
        </p:txBody>
      </p:sp>
      <p:pic>
        <p:nvPicPr>
          <p:cNvPr id="4" name="Picture 3"/>
          <p:cNvPicPr>
            <a:picLocks noChangeAspect="1"/>
          </p:cNvPicPr>
          <p:nvPr/>
        </p:nvPicPr>
        <p:blipFill>
          <a:blip r:embed="rId2"/>
          <a:stretch>
            <a:fillRect/>
          </a:stretch>
        </p:blipFill>
        <p:spPr>
          <a:xfrm>
            <a:off x="810445" y="3274041"/>
            <a:ext cx="5285555" cy="3480335"/>
          </a:xfrm>
          <a:prstGeom prst="rect">
            <a:avLst/>
          </a:prstGeom>
        </p:spPr>
      </p:pic>
      <p:sp>
        <p:nvSpPr>
          <p:cNvPr id="5" name="Rectangle 4"/>
          <p:cNvSpPr/>
          <p:nvPr/>
        </p:nvSpPr>
        <p:spPr>
          <a:xfrm>
            <a:off x="6096000" y="3189641"/>
            <a:ext cx="6096000" cy="2677656"/>
          </a:xfrm>
          <a:prstGeom prst="rect">
            <a:avLst/>
          </a:prstGeom>
        </p:spPr>
        <p:txBody>
          <a:bodyPr>
            <a:spAutoFit/>
          </a:bodyPr>
          <a:lstStyle/>
          <a:p>
            <a:pPr algn="ctr"/>
            <a:r>
              <a:rPr lang="tr-TR" sz="2800" b="1" dirty="0">
                <a:solidFill>
                  <a:srgbClr val="333333"/>
                </a:solidFill>
                <a:latin typeface="cnn-sans"/>
              </a:rPr>
              <a:t>Nenetler geyikleri kestikten sonra pişirmeden kanlı kanlı bir şekilde yemelerinden ötürü vahşi görülseler de son derece dost canlısı ve yumuşak kalpli insanlar olarak tanınıyorlar.</a:t>
            </a:r>
            <a:endParaRPr lang="tr-TR" sz="2800" b="1" dirty="0"/>
          </a:p>
        </p:txBody>
      </p:sp>
    </p:spTree>
    <p:extLst>
      <p:ext uri="{BB962C8B-B14F-4D97-AF65-F5344CB8AC3E}">
        <p14:creationId xmlns:p14="http://schemas.microsoft.com/office/powerpoint/2010/main" val="100337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73985"/>
            <a:ext cx="8911687" cy="1280890"/>
          </a:xfrm>
        </p:spPr>
        <p:txBody>
          <a:bodyPr/>
          <a:lstStyle/>
          <a:p>
            <a:r>
              <a:rPr lang="tr-TR" dirty="0" smtClean="0"/>
              <a:t>Japonya da yemek yemeden önce hesabı öderler.</a:t>
            </a:r>
            <a:endParaRPr lang="tr-TR" dirty="0"/>
          </a:p>
        </p:txBody>
      </p:sp>
      <p:pic>
        <p:nvPicPr>
          <p:cNvPr id="4" name="Content Placeholder 3"/>
          <p:cNvPicPr>
            <a:picLocks noGrp="1" noChangeAspect="1"/>
          </p:cNvPicPr>
          <p:nvPr>
            <p:ph idx="1"/>
          </p:nvPr>
        </p:nvPicPr>
        <p:blipFill>
          <a:blip r:embed="rId2"/>
          <a:stretch>
            <a:fillRect/>
          </a:stretch>
        </p:blipFill>
        <p:spPr>
          <a:xfrm>
            <a:off x="3456578" y="1754875"/>
            <a:ext cx="7184379" cy="4785815"/>
          </a:xfrm>
          <a:prstGeom prst="rect">
            <a:avLst/>
          </a:prstGeom>
        </p:spPr>
      </p:pic>
    </p:spTree>
    <p:extLst>
      <p:ext uri="{BB962C8B-B14F-4D97-AF65-F5344CB8AC3E}">
        <p14:creationId xmlns:p14="http://schemas.microsoft.com/office/powerpoint/2010/main" val="2812320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366" y="173734"/>
            <a:ext cx="8911687" cy="1280890"/>
          </a:xfrm>
        </p:spPr>
        <p:txBody>
          <a:bodyPr>
            <a:normAutofit fontScale="90000"/>
          </a:bodyPr>
          <a:lstStyle/>
          <a:p>
            <a:r>
              <a:rPr lang="tr-TR" b="1" dirty="0" smtClean="0"/>
              <a:t>Japonya da </a:t>
            </a:r>
            <a:r>
              <a:rPr lang="tr-TR" b="1" dirty="0"/>
              <a:t>y</a:t>
            </a:r>
            <a:r>
              <a:rPr lang="tr-TR" b="1" dirty="0" smtClean="0"/>
              <a:t>emek </a:t>
            </a:r>
            <a:r>
              <a:rPr lang="tr-TR" b="1" dirty="0"/>
              <a:t>yerken ağzınızı höpürdetmek o yemeği beğendiğiniz anlamına gelir. Aynı zamanda tadı en iyi bu şekilde aldıklarını düşünüyorlar.</a:t>
            </a:r>
            <a:br>
              <a:rPr lang="tr-TR" b="1" dirty="0"/>
            </a:br>
            <a:endParaRPr lang="tr-TR" dirty="0"/>
          </a:p>
        </p:txBody>
      </p:sp>
      <p:pic>
        <p:nvPicPr>
          <p:cNvPr id="4" name="Picture 3"/>
          <p:cNvPicPr>
            <a:picLocks noChangeAspect="1"/>
          </p:cNvPicPr>
          <p:nvPr/>
        </p:nvPicPr>
        <p:blipFill>
          <a:blip r:embed="rId2"/>
          <a:stretch>
            <a:fillRect/>
          </a:stretch>
        </p:blipFill>
        <p:spPr>
          <a:xfrm>
            <a:off x="3071812" y="2215557"/>
            <a:ext cx="6662606" cy="4417255"/>
          </a:xfrm>
          <a:prstGeom prst="rect">
            <a:avLst/>
          </a:prstGeom>
        </p:spPr>
      </p:pic>
    </p:spTree>
    <p:extLst>
      <p:ext uri="{BB962C8B-B14F-4D97-AF65-F5344CB8AC3E}">
        <p14:creationId xmlns:p14="http://schemas.microsoft.com/office/powerpoint/2010/main" val="81738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b="1" dirty="0"/>
              <a:t>Farklı bir ülkede yaşamak, yeni bir dil öğrenmeyi gerektirdiği gibi farklı bir kültür de demektir. </a:t>
            </a:r>
            <a:r>
              <a:rPr lang="tr-TR" b="1" dirty="0" smtClean="0"/>
              <a:t/>
            </a:r>
            <a:br>
              <a:rPr lang="tr-TR" b="1" dirty="0" smtClean="0"/>
            </a:br>
            <a:r>
              <a:rPr lang="tr-TR" b="1" dirty="0" smtClean="0"/>
              <a:t/>
            </a:r>
            <a:br>
              <a:rPr lang="tr-TR" b="1" dirty="0" smtClean="0"/>
            </a:br>
            <a:r>
              <a:rPr lang="tr-TR" b="1" dirty="0" smtClean="0"/>
              <a:t>Hatta </a:t>
            </a:r>
            <a:r>
              <a:rPr lang="tr-TR" b="1" dirty="0"/>
              <a:t>her ülkede gelenekler, inanışlar ve kültür bizimkinden şaşırtıcı derecede farklı olabilir. </a:t>
            </a:r>
            <a:r>
              <a:rPr lang="tr-TR" b="1" dirty="0" smtClean="0"/>
              <a:t/>
            </a:r>
            <a:br>
              <a:rPr lang="tr-TR" b="1" dirty="0" smtClean="0"/>
            </a:br>
            <a:r>
              <a:rPr lang="tr-TR" b="1" dirty="0"/>
              <a:t/>
            </a:r>
            <a:br>
              <a:rPr lang="tr-TR" b="1" dirty="0"/>
            </a:br>
            <a:endParaRPr lang="tr-TR" b="1" dirty="0"/>
          </a:p>
        </p:txBody>
      </p:sp>
    </p:spTree>
    <p:extLst>
      <p:ext uri="{BB962C8B-B14F-4D97-AF65-F5344CB8AC3E}">
        <p14:creationId xmlns:p14="http://schemas.microsoft.com/office/powerpoint/2010/main" val="97046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73733"/>
            <a:ext cx="8911687" cy="1280890"/>
          </a:xfrm>
        </p:spPr>
        <p:txBody>
          <a:bodyPr>
            <a:normAutofit fontScale="90000"/>
          </a:bodyPr>
          <a:lstStyle/>
          <a:p>
            <a:r>
              <a:rPr lang="tr-TR" b="1" dirty="0"/>
              <a:t>Japonya'da, hiçbir sokakta çöp kutusu bulunmuyor. Çöplerini eve kadar taşımak zorundalar.</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7160" y="1819701"/>
            <a:ext cx="4955203" cy="4955203"/>
          </a:xfrm>
        </p:spPr>
      </p:pic>
    </p:spTree>
    <p:extLst>
      <p:ext uri="{BB962C8B-B14F-4D97-AF65-F5344CB8AC3E}">
        <p14:creationId xmlns:p14="http://schemas.microsoft.com/office/powerpoint/2010/main" val="51357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smtClean="0"/>
              <a:t>Brezilya da </a:t>
            </a:r>
            <a:r>
              <a:rPr lang="tr-TR" b="1" dirty="0"/>
              <a:t>t</a:t>
            </a:r>
            <a:r>
              <a:rPr lang="tr-TR" b="1" dirty="0" smtClean="0"/>
              <a:t>elefon </a:t>
            </a:r>
            <a:r>
              <a:rPr lang="tr-TR" b="1" dirty="0"/>
              <a:t>kartlarına eczanelerde para yüklüyorlar.</a:t>
            </a:r>
            <a:br>
              <a:rPr lang="tr-TR" b="1" dirty="0"/>
            </a:br>
            <a:endParaRPr lang="tr-TR" dirty="0"/>
          </a:p>
        </p:txBody>
      </p:sp>
      <p:pic>
        <p:nvPicPr>
          <p:cNvPr id="4" name="Content Placeholder 3"/>
          <p:cNvPicPr>
            <a:picLocks noGrp="1" noChangeAspect="1"/>
          </p:cNvPicPr>
          <p:nvPr>
            <p:ph idx="1"/>
          </p:nvPr>
        </p:nvPicPr>
        <p:blipFill>
          <a:blip r:embed="rId2"/>
          <a:stretch>
            <a:fillRect/>
          </a:stretch>
        </p:blipFill>
        <p:spPr>
          <a:xfrm>
            <a:off x="2349809" y="1905000"/>
            <a:ext cx="9154803" cy="4454857"/>
          </a:xfrm>
          <a:prstGeom prst="rect">
            <a:avLst/>
          </a:prstGeom>
        </p:spPr>
      </p:pic>
    </p:spTree>
    <p:extLst>
      <p:ext uri="{BB962C8B-B14F-4D97-AF65-F5344CB8AC3E}">
        <p14:creationId xmlns:p14="http://schemas.microsoft.com/office/powerpoint/2010/main" val="3874444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55620"/>
            <a:ext cx="8911687" cy="1280890"/>
          </a:xfrm>
        </p:spPr>
        <p:txBody>
          <a:bodyPr>
            <a:normAutofit fontScale="90000"/>
          </a:bodyPr>
          <a:lstStyle/>
          <a:p>
            <a:pPr algn="ctr" fontAlgn="base"/>
            <a:r>
              <a:rPr lang="tr-TR" b="1" dirty="0" smtClean="0"/>
              <a:t>Brezilya da </a:t>
            </a:r>
            <a:r>
              <a:rPr lang="tr-TR" b="1" dirty="0"/>
              <a:t>'Merhaba', 'hoşça kal', 'teşekkürler', 'hoş geldin' vb. yerine gördüğünüz jesti kullanırlar.</a:t>
            </a:r>
            <a:br>
              <a:rPr lang="tr-TR" b="1" dirty="0"/>
            </a:br>
            <a:r>
              <a:rPr lang="tr-TR" dirty="0"/>
              <a:t/>
            </a:r>
            <a:br>
              <a:rPr lang="tr-TR" dirty="0"/>
            </a:br>
            <a:endParaRPr lang="tr-TR" dirty="0"/>
          </a:p>
        </p:txBody>
      </p:sp>
      <p:pic>
        <p:nvPicPr>
          <p:cNvPr id="4" name="Content Placeholder 3"/>
          <p:cNvPicPr>
            <a:picLocks noGrp="1" noChangeAspect="1"/>
          </p:cNvPicPr>
          <p:nvPr>
            <p:ph idx="1"/>
          </p:nvPr>
        </p:nvPicPr>
        <p:blipFill>
          <a:blip r:embed="rId2"/>
          <a:stretch>
            <a:fillRect/>
          </a:stretch>
        </p:blipFill>
        <p:spPr>
          <a:xfrm>
            <a:off x="3782152" y="2051712"/>
            <a:ext cx="6303544" cy="4635835"/>
          </a:xfrm>
          <a:prstGeom prst="rect">
            <a:avLst/>
          </a:prstGeom>
        </p:spPr>
      </p:pic>
    </p:spTree>
    <p:extLst>
      <p:ext uri="{BB962C8B-B14F-4D97-AF65-F5344CB8AC3E}">
        <p14:creationId xmlns:p14="http://schemas.microsoft.com/office/powerpoint/2010/main" val="10139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26757" y="2079009"/>
            <a:ext cx="5818246" cy="4361394"/>
          </a:xfrm>
          <a:prstGeom prst="rect">
            <a:avLst/>
          </a:prstGeom>
        </p:spPr>
      </p:pic>
      <p:sp>
        <p:nvSpPr>
          <p:cNvPr id="4" name="Rectangle 3"/>
          <p:cNvSpPr/>
          <p:nvPr/>
        </p:nvSpPr>
        <p:spPr>
          <a:xfrm>
            <a:off x="1865880" y="231043"/>
            <a:ext cx="9638731" cy="2062103"/>
          </a:xfrm>
          <a:prstGeom prst="rect">
            <a:avLst/>
          </a:prstGeom>
        </p:spPr>
        <p:txBody>
          <a:bodyPr wrap="square">
            <a:spAutoFit/>
          </a:bodyPr>
          <a:lstStyle/>
          <a:p>
            <a:pPr algn="ctr"/>
            <a:r>
              <a:rPr lang="tr-TR" sz="3200" b="1" dirty="0"/>
              <a:t>Brezilya da </a:t>
            </a:r>
            <a:r>
              <a:rPr lang="tr-TR" sz="3200" b="1" dirty="0" smtClean="0"/>
              <a:t>öğünlerde </a:t>
            </a:r>
            <a:r>
              <a:rPr lang="tr-TR" sz="3200" b="1" dirty="0"/>
              <a:t>birden fazla yan yemek servis ederler. </a:t>
            </a:r>
            <a:endParaRPr lang="tr-TR" sz="3200" b="1" dirty="0" smtClean="0"/>
          </a:p>
          <a:p>
            <a:pPr algn="ctr"/>
            <a:r>
              <a:rPr lang="tr-TR" sz="3200" b="1" dirty="0" smtClean="0"/>
              <a:t>Genellikle </a:t>
            </a:r>
            <a:r>
              <a:rPr lang="tr-TR" sz="3200" b="1" dirty="0"/>
              <a:t>pilav üstü patatesli fasulye.</a:t>
            </a:r>
            <a:br>
              <a:rPr lang="tr-TR" sz="3200" b="1" dirty="0"/>
            </a:br>
            <a:endParaRPr lang="tr-TR" sz="3200" b="1" dirty="0"/>
          </a:p>
        </p:txBody>
      </p:sp>
    </p:spTree>
    <p:extLst>
      <p:ext uri="{BB962C8B-B14F-4D97-AF65-F5344CB8AC3E}">
        <p14:creationId xmlns:p14="http://schemas.microsoft.com/office/powerpoint/2010/main" val="211011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160086"/>
            <a:ext cx="8911687" cy="1280890"/>
          </a:xfrm>
        </p:spPr>
        <p:txBody>
          <a:bodyPr>
            <a:normAutofit fontScale="90000"/>
          </a:bodyPr>
          <a:lstStyle/>
          <a:p>
            <a:r>
              <a:rPr lang="tr-TR" b="1" dirty="0" smtClean="0"/>
              <a:t>İtalya da </a:t>
            </a:r>
            <a:r>
              <a:rPr lang="tr-TR" b="1" dirty="0"/>
              <a:t>a</a:t>
            </a:r>
            <a:r>
              <a:rPr lang="tr-TR" b="1" dirty="0" smtClean="0"/>
              <a:t>kşam </a:t>
            </a:r>
            <a:r>
              <a:rPr lang="tr-TR" b="1" dirty="0"/>
              <a:t>vakitlerinde kapuçino siparişi verirseniz size deliymişsiniz gibi bakarlar.</a:t>
            </a:r>
            <a:br>
              <a:rPr lang="tr-TR" b="1" dirty="0"/>
            </a:br>
            <a:endParaRPr lang="tr-TR" dirty="0"/>
          </a:p>
        </p:txBody>
      </p:sp>
      <p:pic>
        <p:nvPicPr>
          <p:cNvPr id="4" name="Content Placeholder 3"/>
          <p:cNvPicPr>
            <a:picLocks noGrp="1" noChangeAspect="1"/>
          </p:cNvPicPr>
          <p:nvPr>
            <p:ph idx="1"/>
          </p:nvPr>
        </p:nvPicPr>
        <p:blipFill>
          <a:blip r:embed="rId2"/>
          <a:stretch>
            <a:fillRect/>
          </a:stretch>
        </p:blipFill>
        <p:spPr>
          <a:xfrm>
            <a:off x="3774264" y="1846997"/>
            <a:ext cx="6959015" cy="4635690"/>
          </a:xfrm>
          <a:prstGeom prst="rect">
            <a:avLst/>
          </a:prstGeom>
        </p:spPr>
      </p:pic>
    </p:spTree>
    <p:extLst>
      <p:ext uri="{BB962C8B-B14F-4D97-AF65-F5344CB8AC3E}">
        <p14:creationId xmlns:p14="http://schemas.microsoft.com/office/powerpoint/2010/main" val="148479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tr-TR" b="1" dirty="0" smtClean="0"/>
              <a:t>İtalya da makarnanıza </a:t>
            </a:r>
            <a:r>
              <a:rPr lang="tr-TR" b="1" dirty="0"/>
              <a:t>asla ketçap eklemeyin veya kesmeyin.</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1413" y="2133599"/>
            <a:ext cx="7673200" cy="4308143"/>
          </a:xfrm>
        </p:spPr>
      </p:pic>
    </p:spTree>
    <p:extLst>
      <p:ext uri="{BB962C8B-B14F-4D97-AF65-F5344CB8AC3E}">
        <p14:creationId xmlns:p14="http://schemas.microsoft.com/office/powerpoint/2010/main" val="4260047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tr-TR" b="1" dirty="0"/>
              <a:t>İtalyanlar için bir yere geç kalmak gelenektir. Burada kimsenin acelesi yok.</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07904" y="1904999"/>
            <a:ext cx="6589253" cy="4427561"/>
          </a:xfrm>
        </p:spPr>
      </p:pic>
    </p:spTree>
    <p:extLst>
      <p:ext uri="{BB962C8B-B14F-4D97-AF65-F5344CB8AC3E}">
        <p14:creationId xmlns:p14="http://schemas.microsoft.com/office/powerpoint/2010/main" val="1115359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14677"/>
            <a:ext cx="8911687" cy="1280890"/>
          </a:xfrm>
        </p:spPr>
        <p:txBody>
          <a:bodyPr>
            <a:normAutofit fontScale="90000"/>
          </a:bodyPr>
          <a:lstStyle/>
          <a:p>
            <a:pPr fontAlgn="base"/>
            <a:r>
              <a:rPr lang="tr-TR" b="1" dirty="0"/>
              <a:t>DOMİNİK CUMHURİYETİ</a:t>
            </a:r>
            <a:br>
              <a:rPr lang="tr-TR" b="1" dirty="0"/>
            </a:br>
            <a:r>
              <a:rPr lang="tr-TR" b="1" dirty="0"/>
              <a:t> Dominikli biri lafınızı tekrarlatmak isterse hapşıracakmış gibi burnunu kırıştırır.</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52900" y="2133599"/>
            <a:ext cx="6451410" cy="4212443"/>
          </a:xfrm>
        </p:spPr>
      </p:pic>
    </p:spTree>
    <p:extLst>
      <p:ext uri="{BB962C8B-B14F-4D97-AF65-F5344CB8AC3E}">
        <p14:creationId xmlns:p14="http://schemas.microsoft.com/office/powerpoint/2010/main" val="1367090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a:t> Burada insanların saçlarında bigudiyle dolaşması çok normal.</a:t>
            </a:r>
            <a:br>
              <a:rPr lang="tr-TR" b="1" dirty="0"/>
            </a:br>
            <a:endParaRPr lang="tr-TR" dirty="0"/>
          </a:p>
        </p:txBody>
      </p:sp>
      <p:pic>
        <p:nvPicPr>
          <p:cNvPr id="4" name="s-fc3695f81dfe2fdb09b09fea34f21b3ea3529fa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26063" y="2133599"/>
            <a:ext cx="5368788" cy="3980597"/>
          </a:xfrm>
        </p:spPr>
      </p:pic>
      <p:sp>
        <p:nvSpPr>
          <p:cNvPr id="5" name="Flowchart: Connector 4"/>
          <p:cNvSpPr/>
          <p:nvPr/>
        </p:nvSpPr>
        <p:spPr>
          <a:xfrm>
            <a:off x="7560860" y="3794078"/>
            <a:ext cx="573206" cy="558419"/>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9963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smtClean="0"/>
              <a:t>Tayland da kimsenin kafasına dokunamazsınız, çünkü kafa vücudun kutsal bir parçası olarak kabul ediliyor.</a:t>
            </a:r>
            <a:br>
              <a:rPr lang="tr-TR" b="1" smtClean="0"/>
            </a:br>
            <a:endParaRPr lang="tr-TR" b="1" dirty="0"/>
          </a:p>
        </p:txBody>
      </p:sp>
      <p:pic>
        <p:nvPicPr>
          <p:cNvPr id="5" name="s-fc3695f81dfe2fdb09b09fea34f21b3ea3529fa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25776" y="2488442"/>
            <a:ext cx="3778250" cy="3778250"/>
          </a:xfrm>
        </p:spPr>
      </p:pic>
    </p:spTree>
    <p:extLst>
      <p:ext uri="{BB962C8B-B14F-4D97-AF65-F5344CB8AC3E}">
        <p14:creationId xmlns:p14="http://schemas.microsoft.com/office/powerpoint/2010/main" val="3157317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355" y="296564"/>
            <a:ext cx="9935720" cy="1280890"/>
          </a:xfrm>
        </p:spPr>
        <p:txBody>
          <a:bodyPr>
            <a:normAutofit fontScale="90000"/>
          </a:bodyPr>
          <a:lstStyle/>
          <a:p>
            <a:r>
              <a:rPr lang="tr-TR" b="1" dirty="0"/>
              <a:t>Dünyanın her köşesinde birbirinden farklı insanlar, kendilerine has kültürleriyle bambaşka hayatlar yaşıyor</a:t>
            </a:r>
            <a:r>
              <a:rPr lang="tr-TR" b="1" dirty="0" smtClean="0"/>
              <a:t>.</a:t>
            </a:r>
            <a:br>
              <a:rPr lang="tr-TR" b="1" dirty="0" smtClean="0"/>
            </a:br>
            <a:r>
              <a:rPr lang="tr-TR" b="1" dirty="0" smtClean="0"/>
              <a:t/>
            </a:r>
            <a:br>
              <a:rPr lang="tr-TR" b="1" dirty="0" smtClean="0"/>
            </a:br>
            <a:r>
              <a:rPr lang="tr-TR" b="1" dirty="0" smtClean="0"/>
              <a:t> </a:t>
            </a:r>
            <a:r>
              <a:rPr lang="tr-TR" b="1" dirty="0"/>
              <a:t>Sofraya konan bambaşka yemeklerle, oynanan çok farklı bir oyunla, değişik tedavi yöntemleriyle veya herhangi bir zanaatla kültür mozaikleri kendini gösteriyor.</a:t>
            </a:r>
            <a:endParaRPr lang="tr-TR" b="1" dirty="0"/>
          </a:p>
        </p:txBody>
      </p:sp>
      <p:pic>
        <p:nvPicPr>
          <p:cNvPr id="4" name="Picture 3"/>
          <p:cNvPicPr>
            <a:picLocks noChangeAspect="1"/>
          </p:cNvPicPr>
          <p:nvPr/>
        </p:nvPicPr>
        <p:blipFill>
          <a:blip r:embed="rId2"/>
          <a:stretch>
            <a:fillRect/>
          </a:stretch>
        </p:blipFill>
        <p:spPr>
          <a:xfrm>
            <a:off x="6096000" y="3672554"/>
            <a:ext cx="2893325" cy="3062616"/>
          </a:xfrm>
          <a:prstGeom prst="rect">
            <a:avLst/>
          </a:prstGeom>
          <a:ln>
            <a:noFill/>
          </a:ln>
          <a:effectLst>
            <a:softEdge rad="112500"/>
          </a:effectLst>
        </p:spPr>
      </p:pic>
    </p:spTree>
    <p:extLst>
      <p:ext uri="{BB962C8B-B14F-4D97-AF65-F5344CB8AC3E}">
        <p14:creationId xmlns:p14="http://schemas.microsoft.com/office/powerpoint/2010/main" val="168691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926" y="0"/>
            <a:ext cx="9324904" cy="1280890"/>
          </a:xfrm>
        </p:spPr>
        <p:txBody>
          <a:bodyPr>
            <a:normAutofit fontScale="90000"/>
          </a:bodyPr>
          <a:lstStyle/>
          <a:p>
            <a:r>
              <a:rPr lang="tr-TR" b="1" dirty="0" smtClean="0"/>
              <a:t>Tayland da </a:t>
            </a:r>
            <a:r>
              <a:rPr lang="tr-TR" b="1" dirty="0"/>
              <a:t>ç</a:t>
            </a:r>
            <a:r>
              <a:rPr lang="tr-TR" b="1" dirty="0" smtClean="0"/>
              <a:t>atal</a:t>
            </a:r>
            <a:r>
              <a:rPr lang="tr-TR" b="1" dirty="0"/>
              <a:t>, yalnızca kaşığa yemek koymak için kullanılır. Çatal ağza sokulmaz.</a:t>
            </a:r>
            <a:br>
              <a:rPr lang="tr-TR" b="1" dirty="0"/>
            </a:br>
            <a:endParaRPr lang="tr-TR" dirty="0"/>
          </a:p>
        </p:txBody>
      </p:sp>
      <p:sp>
        <p:nvSpPr>
          <p:cNvPr id="3" name="Content Placeholder 2"/>
          <p:cNvSpPr>
            <a:spLocks noGrp="1"/>
          </p:cNvSpPr>
          <p:nvPr>
            <p:ph idx="1"/>
          </p:nvPr>
        </p:nvSpPr>
        <p:spPr>
          <a:xfrm>
            <a:off x="2630155" y="1280890"/>
            <a:ext cx="8915400" cy="3777622"/>
          </a:xfrm>
        </p:spPr>
        <p:txBody>
          <a:bodyPr/>
          <a:lstStyle/>
          <a:p>
            <a:pPr algn="ctr"/>
            <a:r>
              <a:rPr lang="tr-TR" sz="3200" b="1" dirty="0"/>
              <a:t>Taylandlıların bazıları yemek yapmayı bilmez. Her evde mutfak bulunmuyor çünkü</a:t>
            </a:r>
            <a:r>
              <a:rPr lang="tr-TR" sz="3600" b="1" dirty="0"/>
              <a:t>.</a:t>
            </a:r>
          </a:p>
          <a:p>
            <a:endParaRPr lang="tr-TR" dirty="0"/>
          </a:p>
        </p:txBody>
      </p:sp>
      <p:pic>
        <p:nvPicPr>
          <p:cNvPr id="4" name="Picture 3"/>
          <p:cNvPicPr>
            <a:picLocks noChangeAspect="1"/>
          </p:cNvPicPr>
          <p:nvPr/>
        </p:nvPicPr>
        <p:blipFill>
          <a:blip r:embed="rId2"/>
          <a:stretch>
            <a:fillRect/>
          </a:stretch>
        </p:blipFill>
        <p:spPr>
          <a:xfrm>
            <a:off x="5255454" y="3047502"/>
            <a:ext cx="6048375" cy="3629025"/>
          </a:xfrm>
          <a:prstGeom prst="rect">
            <a:avLst/>
          </a:prstGeom>
        </p:spPr>
      </p:pic>
    </p:spTree>
    <p:extLst>
      <p:ext uri="{BB962C8B-B14F-4D97-AF65-F5344CB8AC3E}">
        <p14:creationId xmlns:p14="http://schemas.microsoft.com/office/powerpoint/2010/main" val="3773397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790" y="707886"/>
            <a:ext cx="5191747" cy="1280890"/>
          </a:xfrm>
        </p:spPr>
        <p:txBody>
          <a:bodyPr>
            <a:noAutofit/>
          </a:bodyPr>
          <a:lstStyle/>
          <a:p>
            <a:r>
              <a:rPr lang="tr-TR" sz="2800" b="1" dirty="0"/>
              <a:t>Afrika'nın en eski halklarından olan Maassailer, hem Kenya hem de Tanzanya'da varlıklarını sürdürmeye çalışıyorlar</a:t>
            </a:r>
            <a:r>
              <a:rPr lang="tr-TR" sz="2800" b="1" dirty="0" smtClean="0"/>
              <a:t>.</a:t>
            </a:r>
            <a:br>
              <a:rPr lang="tr-TR" sz="2800" b="1" dirty="0" smtClean="0"/>
            </a:br>
            <a:r>
              <a:rPr lang="tr-TR" sz="2800" b="1" dirty="0"/>
              <a:t/>
            </a:r>
            <a:br>
              <a:rPr lang="tr-TR" sz="2800" b="1" dirty="0"/>
            </a:br>
            <a:endParaRPr lang="tr-TR" sz="2800" b="1" dirty="0"/>
          </a:p>
        </p:txBody>
      </p:sp>
      <p:sp>
        <p:nvSpPr>
          <p:cNvPr id="4" name="Rectangle 3"/>
          <p:cNvSpPr/>
          <p:nvPr/>
        </p:nvSpPr>
        <p:spPr>
          <a:xfrm>
            <a:off x="2963062" y="0"/>
            <a:ext cx="7983276" cy="707886"/>
          </a:xfrm>
          <a:prstGeom prst="rect">
            <a:avLst/>
          </a:prstGeom>
        </p:spPr>
        <p:txBody>
          <a:bodyPr wrap="none">
            <a:spAutoFit/>
          </a:bodyPr>
          <a:lstStyle/>
          <a:p>
            <a:r>
              <a:rPr lang="tr-TR" sz="4000" b="1" dirty="0">
                <a:solidFill>
                  <a:srgbClr val="FFC000"/>
                </a:solidFill>
              </a:rPr>
              <a:t>Maassailer / Kenya &amp; Tanzanya</a:t>
            </a:r>
          </a:p>
        </p:txBody>
      </p:sp>
      <p:pic>
        <p:nvPicPr>
          <p:cNvPr id="2050" name="Picture 2" descr="https://i2.cnnturk.com/i/cnnturk/75/0x0/5497d618f493b829d83517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700" y="895122"/>
            <a:ext cx="4784190" cy="3184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661685" y="3270289"/>
            <a:ext cx="5019959" cy="3351788"/>
          </a:xfrm>
          <a:prstGeom prst="rect">
            <a:avLst/>
          </a:prstGeom>
        </p:spPr>
      </p:pic>
      <p:sp>
        <p:nvSpPr>
          <p:cNvPr id="6" name="Rectangle 5"/>
          <p:cNvSpPr/>
          <p:nvPr/>
        </p:nvSpPr>
        <p:spPr>
          <a:xfrm>
            <a:off x="6975927" y="4180344"/>
            <a:ext cx="5216073" cy="2677656"/>
          </a:xfrm>
          <a:prstGeom prst="rect">
            <a:avLst/>
          </a:prstGeom>
        </p:spPr>
        <p:txBody>
          <a:bodyPr wrap="square">
            <a:spAutoFit/>
          </a:bodyPr>
          <a:lstStyle/>
          <a:p>
            <a:r>
              <a:rPr lang="tr-TR" sz="2800" b="1" dirty="0"/>
              <a:t>Güçlü ve atletik bir halk olan Maassailer özellikle kulaklarına taktıkları süs eşyalarıyla kendilerini Afrika'daki diğer halklardan ayırıyorlar.</a:t>
            </a:r>
            <a:endParaRPr lang="tr-TR" sz="2800" dirty="0"/>
          </a:p>
        </p:txBody>
      </p:sp>
    </p:spTree>
    <p:extLst>
      <p:ext uri="{BB962C8B-B14F-4D97-AF65-F5344CB8AC3E}">
        <p14:creationId xmlns:p14="http://schemas.microsoft.com/office/powerpoint/2010/main" val="3581391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43" y="146438"/>
            <a:ext cx="8911687" cy="1280890"/>
          </a:xfrm>
        </p:spPr>
        <p:txBody>
          <a:bodyPr/>
          <a:lstStyle/>
          <a:p>
            <a:pPr algn="ctr"/>
            <a:r>
              <a:rPr lang="tr-TR" b="1" dirty="0">
                <a:solidFill>
                  <a:srgbClr val="FFC000"/>
                </a:solidFill>
              </a:rPr>
              <a:t>Korowailer / Endonezya</a:t>
            </a:r>
            <a:endParaRPr lang="tr-TR" b="1" dirty="0">
              <a:solidFill>
                <a:srgbClr val="FFC000"/>
              </a:solidFill>
            </a:endParaRPr>
          </a:p>
        </p:txBody>
      </p:sp>
      <p:sp>
        <p:nvSpPr>
          <p:cNvPr id="3" name="Content Placeholder 2"/>
          <p:cNvSpPr>
            <a:spLocks noGrp="1"/>
          </p:cNvSpPr>
          <p:nvPr>
            <p:ph idx="1"/>
          </p:nvPr>
        </p:nvSpPr>
        <p:spPr>
          <a:xfrm>
            <a:off x="978776" y="1239937"/>
            <a:ext cx="4384794" cy="3777622"/>
          </a:xfrm>
        </p:spPr>
        <p:txBody>
          <a:bodyPr>
            <a:noAutofit/>
          </a:bodyPr>
          <a:lstStyle/>
          <a:p>
            <a:r>
              <a:rPr lang="tr-TR" sz="2800" b="1" dirty="0"/>
              <a:t>Güney Papua'da varlıklarını sürdürmeye çalışan Korowailer, yüksek ağaçlara kurdukları evlerde genelde sekizer kişilik aileler halinde yaşayan bir </a:t>
            </a:r>
            <a:r>
              <a:rPr lang="tr-TR" sz="2800" b="1" dirty="0">
                <a:hlinkClick r:id="rId2" tooltip="kabile haberleri"/>
              </a:rPr>
              <a:t>kabile</a:t>
            </a:r>
            <a:r>
              <a:rPr lang="tr-TR" sz="2800" b="1" dirty="0" smtClean="0"/>
              <a:t>.</a:t>
            </a:r>
            <a:r>
              <a:rPr lang="tr-TR" dirty="0"/>
              <a:t> </a:t>
            </a:r>
            <a:endParaRPr lang="tr-TR" sz="2800" b="1" dirty="0"/>
          </a:p>
        </p:txBody>
      </p:sp>
      <p:pic>
        <p:nvPicPr>
          <p:cNvPr id="4" name="Picture 3"/>
          <p:cNvPicPr>
            <a:picLocks noChangeAspect="1"/>
          </p:cNvPicPr>
          <p:nvPr/>
        </p:nvPicPr>
        <p:blipFill>
          <a:blip r:embed="rId3"/>
          <a:stretch>
            <a:fillRect/>
          </a:stretch>
        </p:blipFill>
        <p:spPr>
          <a:xfrm>
            <a:off x="5648040" y="1066586"/>
            <a:ext cx="6191250" cy="4124325"/>
          </a:xfrm>
          <a:prstGeom prst="rect">
            <a:avLst/>
          </a:prstGeom>
        </p:spPr>
      </p:pic>
      <p:sp>
        <p:nvSpPr>
          <p:cNvPr id="5" name="Rectangle 4"/>
          <p:cNvSpPr/>
          <p:nvPr/>
        </p:nvSpPr>
        <p:spPr>
          <a:xfrm>
            <a:off x="1228300" y="5361080"/>
            <a:ext cx="10610990" cy="1384995"/>
          </a:xfrm>
          <a:prstGeom prst="rect">
            <a:avLst/>
          </a:prstGeom>
        </p:spPr>
        <p:txBody>
          <a:bodyPr wrap="square">
            <a:spAutoFit/>
          </a:bodyPr>
          <a:lstStyle/>
          <a:p>
            <a:r>
              <a:rPr lang="tr-TR" sz="2800" b="1" dirty="0">
                <a:solidFill>
                  <a:srgbClr val="333333"/>
                </a:solidFill>
              </a:rPr>
              <a:t>Genelde muz ve bölgede buldukları hayvanlarla beslenen Korowailer, bu besinlerden mahrum kaldıklarında ağaç kabukları, kurtçuklar ve böceklerle idare ediyorlar.</a:t>
            </a:r>
            <a:endParaRPr lang="tr-TR" sz="2800" b="1" dirty="0"/>
          </a:p>
        </p:txBody>
      </p:sp>
    </p:spTree>
    <p:extLst>
      <p:ext uri="{BB962C8B-B14F-4D97-AF65-F5344CB8AC3E}">
        <p14:creationId xmlns:p14="http://schemas.microsoft.com/office/powerpoint/2010/main" val="4117677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26" y="5117911"/>
            <a:ext cx="10531790" cy="1591102"/>
          </a:xfrm>
        </p:spPr>
        <p:txBody>
          <a:bodyPr>
            <a:noAutofit/>
          </a:bodyPr>
          <a:lstStyle/>
          <a:p>
            <a:r>
              <a:rPr lang="tr-TR" sz="2800" b="1" dirty="0"/>
              <a:t>Yakaladıkları hayvanları çiğ çiğ yemelerinin yanında, cadılıkla suçladıkları yabancıları da öldürdükten sonra yemeye eğilimli olan Korowailer, 1970'lere kadar bilinmeyen bir topluluktu.</a:t>
            </a:r>
            <a:endParaRPr lang="tr-TR" sz="2800" b="1" dirty="0"/>
          </a:p>
        </p:txBody>
      </p:sp>
      <p:sp>
        <p:nvSpPr>
          <p:cNvPr id="3" name="Content Placeholder 2"/>
          <p:cNvSpPr>
            <a:spLocks noGrp="1"/>
          </p:cNvSpPr>
          <p:nvPr>
            <p:ph idx="1"/>
          </p:nvPr>
        </p:nvSpPr>
        <p:spPr>
          <a:xfrm>
            <a:off x="1708395" y="0"/>
            <a:ext cx="10235252" cy="3777622"/>
          </a:xfrm>
        </p:spPr>
        <p:txBody>
          <a:bodyPr>
            <a:normAutofit/>
          </a:bodyPr>
          <a:lstStyle/>
          <a:p>
            <a:r>
              <a:rPr lang="tr-TR" sz="2800" b="1" dirty="0"/>
              <a:t>Ama en sevdikleri </a:t>
            </a:r>
            <a:r>
              <a:rPr lang="tr-TR" sz="2800" b="1" dirty="0">
                <a:hlinkClick r:id="rId2" tooltip="beslenme haberleri"/>
              </a:rPr>
              <a:t>beslenme</a:t>
            </a:r>
            <a:r>
              <a:rPr lang="tr-TR" sz="2800" b="1" dirty="0"/>
              <a:t> yöntemi yamyamlık! Evet Korowailer, dünyanın son yamyam kabilesi olarak anılıyorlar.</a:t>
            </a:r>
            <a:endParaRPr lang="tr-TR" sz="2800" b="1" dirty="0"/>
          </a:p>
        </p:txBody>
      </p:sp>
      <p:pic>
        <p:nvPicPr>
          <p:cNvPr id="4" name="Picture 3"/>
          <p:cNvPicPr>
            <a:picLocks noChangeAspect="1"/>
          </p:cNvPicPr>
          <p:nvPr/>
        </p:nvPicPr>
        <p:blipFill>
          <a:blip r:embed="rId3"/>
          <a:stretch>
            <a:fillRect/>
          </a:stretch>
        </p:blipFill>
        <p:spPr>
          <a:xfrm>
            <a:off x="1410955" y="1646266"/>
            <a:ext cx="4061345" cy="3046009"/>
          </a:xfrm>
          <a:prstGeom prst="rect">
            <a:avLst/>
          </a:prstGeom>
        </p:spPr>
      </p:pic>
      <p:pic>
        <p:nvPicPr>
          <p:cNvPr id="5" name="Picture 4"/>
          <p:cNvPicPr>
            <a:picLocks noChangeAspect="1"/>
          </p:cNvPicPr>
          <p:nvPr/>
        </p:nvPicPr>
        <p:blipFill>
          <a:blip r:embed="rId4"/>
          <a:stretch>
            <a:fillRect/>
          </a:stretch>
        </p:blipFill>
        <p:spPr>
          <a:xfrm>
            <a:off x="6375268" y="1666593"/>
            <a:ext cx="4991100" cy="3238500"/>
          </a:xfrm>
          <a:prstGeom prst="rect">
            <a:avLst/>
          </a:prstGeom>
        </p:spPr>
      </p:pic>
    </p:spTree>
    <p:extLst>
      <p:ext uri="{BB962C8B-B14F-4D97-AF65-F5344CB8AC3E}">
        <p14:creationId xmlns:p14="http://schemas.microsoft.com/office/powerpoint/2010/main" val="2512940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334" y="255620"/>
            <a:ext cx="8911687" cy="1280890"/>
          </a:xfrm>
        </p:spPr>
        <p:txBody>
          <a:bodyPr/>
          <a:lstStyle/>
          <a:p>
            <a:pPr algn="ctr"/>
            <a:r>
              <a:rPr lang="tr-TR" b="1" dirty="0">
                <a:solidFill>
                  <a:srgbClr val="FFC000"/>
                </a:solidFill>
              </a:rPr>
              <a:t>Yörükler / Türkiye ve Balkanlar</a:t>
            </a:r>
            <a:endParaRPr lang="tr-TR" b="1" dirty="0">
              <a:solidFill>
                <a:srgbClr val="FFC000"/>
              </a:solidFill>
            </a:endParaRPr>
          </a:p>
        </p:txBody>
      </p:sp>
      <p:pic>
        <p:nvPicPr>
          <p:cNvPr id="4" name="Content Placeholder 3"/>
          <p:cNvPicPr>
            <a:picLocks noGrp="1" noChangeAspect="1"/>
          </p:cNvPicPr>
          <p:nvPr>
            <p:ph idx="1"/>
          </p:nvPr>
        </p:nvPicPr>
        <p:blipFill>
          <a:blip r:embed="rId2"/>
          <a:stretch>
            <a:fillRect/>
          </a:stretch>
        </p:blipFill>
        <p:spPr>
          <a:xfrm>
            <a:off x="417331" y="1242808"/>
            <a:ext cx="4541613" cy="2592213"/>
          </a:xfrm>
          <a:prstGeom prst="rect">
            <a:avLst/>
          </a:prstGeom>
        </p:spPr>
      </p:pic>
      <p:sp>
        <p:nvSpPr>
          <p:cNvPr id="5" name="Rectangle 4"/>
          <p:cNvSpPr/>
          <p:nvPr/>
        </p:nvSpPr>
        <p:spPr>
          <a:xfrm>
            <a:off x="4958944" y="1536510"/>
            <a:ext cx="6766733" cy="4524315"/>
          </a:xfrm>
          <a:prstGeom prst="rect">
            <a:avLst/>
          </a:prstGeom>
        </p:spPr>
        <p:txBody>
          <a:bodyPr wrap="square">
            <a:spAutoFit/>
          </a:bodyPr>
          <a:lstStyle/>
          <a:p>
            <a:r>
              <a:rPr lang="tr-TR" sz="2400" b="1" dirty="0">
                <a:solidFill>
                  <a:srgbClr val="333333"/>
                </a:solidFill>
              </a:rPr>
              <a:t>Yörük, Türkçe'deki yürümek fiilinden türemiş bir ad olduğu düşünülmektedir. Ancak Yörük aynı zamanda cesur ve sağlam yürüyen anlamına da gelir. Tarihte ilk defa Türklerin ana vatanı olan Ötüken'den yola çıkarak özellikle batıya doğru ilerleyen göçebe Türkmen boylarıyla başlayan Yörük kültürü, dünyadaki diğer göçebe toplumların aksine kendi yaşama alanına kapalı kalmamış ve yerleştikleri bölgelerde dünyaya hükmeden imparatorluklara dönüşmüşlerdir.</a:t>
            </a:r>
            <a:endParaRPr lang="tr-TR" sz="2400" b="1" dirty="0"/>
          </a:p>
        </p:txBody>
      </p:sp>
    </p:spTree>
    <p:extLst>
      <p:ext uri="{BB962C8B-B14F-4D97-AF65-F5344CB8AC3E}">
        <p14:creationId xmlns:p14="http://schemas.microsoft.com/office/powerpoint/2010/main" val="954433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026" y="228324"/>
            <a:ext cx="8911687" cy="1280890"/>
          </a:xfrm>
        </p:spPr>
        <p:txBody>
          <a:bodyPr>
            <a:noAutofit/>
          </a:bodyPr>
          <a:lstStyle/>
          <a:p>
            <a:r>
              <a:rPr lang="tr-TR" sz="2400" b="1" dirty="0"/>
              <a:t>Batı Hun İmparatorluğu, Gazneliler, Selçuklular ve Osmanlı İmparatorluğu bu Yörük kabilelerin kurdukları büyük devletlerden bazılarıdır. Kınık ve Kayı boyları günümüze kadar adlarını ulaştırabilmiş önemli Yörük toplulukların başında gelirler. Günümüzde Yörükler, </a:t>
            </a:r>
            <a:r>
              <a:rPr lang="tr-TR" sz="2400" b="1" dirty="0">
                <a:hlinkClick r:id="rId2" tooltip="Türkiye haberleri"/>
              </a:rPr>
              <a:t>Türkiye</a:t>
            </a:r>
            <a:r>
              <a:rPr lang="tr-TR" sz="2400" b="1" dirty="0"/>
              <a:t>'de Toros dağlarının iki ucunda az da olsa varlıklarını sürdürmektedirler.</a:t>
            </a:r>
            <a:endParaRPr lang="tr-TR" sz="2400" b="1" dirty="0"/>
          </a:p>
        </p:txBody>
      </p:sp>
      <p:pic>
        <p:nvPicPr>
          <p:cNvPr id="4" name="Content Placeholder 3"/>
          <p:cNvPicPr>
            <a:picLocks noGrp="1" noChangeAspect="1"/>
          </p:cNvPicPr>
          <p:nvPr>
            <p:ph idx="1"/>
          </p:nvPr>
        </p:nvPicPr>
        <p:blipFill>
          <a:blip r:embed="rId3"/>
          <a:stretch>
            <a:fillRect/>
          </a:stretch>
        </p:blipFill>
        <p:spPr>
          <a:xfrm>
            <a:off x="1583503" y="2925170"/>
            <a:ext cx="5556250" cy="3778250"/>
          </a:xfrm>
          <a:prstGeom prst="rect">
            <a:avLst/>
          </a:prstGeom>
        </p:spPr>
      </p:pic>
    </p:spTree>
    <p:extLst>
      <p:ext uri="{BB962C8B-B14F-4D97-AF65-F5344CB8AC3E}">
        <p14:creationId xmlns:p14="http://schemas.microsoft.com/office/powerpoint/2010/main" val="2939730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2.cnnturk.com/i/cnnturk/75/0x0/5497d919f493b829d83518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95" y="1829925"/>
            <a:ext cx="4809246" cy="31981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5273036" y="427630"/>
            <a:ext cx="6918964" cy="3777622"/>
          </a:xfrm>
        </p:spPr>
        <p:txBody>
          <a:bodyPr>
            <a:noAutofit/>
          </a:bodyPr>
          <a:lstStyle/>
          <a:p>
            <a:r>
              <a:rPr lang="tr-TR" sz="2800" b="1" dirty="0"/>
              <a:t>Atalarımızdan miras kalan pek çok gelenek ve göreneği el değmemiş haliyle sosyal hayatlarında yaşayan Yörükleri daha fazla anlayıp, onlara daha fazla sahip çıkmamız gerekiyor. Bugün </a:t>
            </a:r>
            <a:r>
              <a:rPr lang="tr-TR" sz="2800" b="1" dirty="0">
                <a:hlinkClick r:id="rId3" tooltip="Türkiye haberleri"/>
              </a:rPr>
              <a:t>Türkiye</a:t>
            </a:r>
            <a:r>
              <a:rPr lang="tr-TR" sz="2800" b="1" dirty="0"/>
              <a:t> nüfusunun muhtemelen büyük bir çoğunluğunun atalarının bir Yörük kervanıyla Anadolu'ya gelmiş olduğunu düşünecek olursak, Yörüklere sahip çıkmak aslında bir anlamda tarihimize de sahip çıkmak olacaktır.</a:t>
            </a:r>
            <a:endParaRPr lang="tr-TR" sz="2800" b="1" dirty="0"/>
          </a:p>
        </p:txBody>
      </p:sp>
    </p:spTree>
    <p:extLst>
      <p:ext uri="{BB962C8B-B14F-4D97-AF65-F5344CB8AC3E}">
        <p14:creationId xmlns:p14="http://schemas.microsoft.com/office/powerpoint/2010/main" val="2943049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Kültür; insanların davranış biçimini belirleyen inanç, coğrafya gibi dış faktörlerin neden olduğu inanılmaz geniş ve kompleks bir yapıdır. </a:t>
            </a:r>
            <a:r>
              <a:rPr lang="tr-TR" dirty="0" smtClean="0"/>
              <a:t/>
            </a:r>
            <a:br>
              <a:rPr lang="tr-TR" dirty="0" smtClean="0"/>
            </a:br>
            <a:r>
              <a:rPr lang="tr-TR" dirty="0"/>
              <a:t/>
            </a:r>
            <a:br>
              <a:rPr lang="tr-TR" dirty="0"/>
            </a:br>
            <a:r>
              <a:rPr lang="tr-TR" dirty="0" smtClean="0"/>
              <a:t>“</a:t>
            </a:r>
            <a:r>
              <a:rPr lang="tr-TR" dirty="0"/>
              <a:t>Hepimiz birer insanız, ancak yaşam biçimimiz son derece çeşitlidir!”</a:t>
            </a:r>
            <a:endParaRPr lang="tr-TR" dirty="0"/>
          </a:p>
        </p:txBody>
      </p:sp>
    </p:spTree>
    <p:extLst>
      <p:ext uri="{BB962C8B-B14F-4D97-AF65-F5344CB8AC3E}">
        <p14:creationId xmlns:p14="http://schemas.microsoft.com/office/powerpoint/2010/main" val="174821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560" y="310211"/>
            <a:ext cx="8911687" cy="1280890"/>
          </a:xfrm>
        </p:spPr>
        <p:txBody>
          <a:bodyPr>
            <a:normAutofit fontScale="90000"/>
          </a:bodyPr>
          <a:lstStyle/>
          <a:p>
            <a:pPr algn="ctr"/>
            <a:r>
              <a:rPr lang="tr-TR" dirty="0" smtClean="0"/>
              <a:t> </a:t>
            </a:r>
            <a:r>
              <a:rPr lang="tr-TR" sz="4400" b="1" dirty="0"/>
              <a:t>Şimdi şaşırmaya hazır olun.</a:t>
            </a:r>
            <a:br>
              <a:rPr lang="tr-TR" sz="4400" b="1" dirty="0"/>
            </a:br>
            <a:endParaRPr lang="tr-TR" sz="4400" b="1" dirty="0"/>
          </a:p>
        </p:txBody>
      </p:sp>
      <p:pic>
        <p:nvPicPr>
          <p:cNvPr id="8" name="Picture 7"/>
          <p:cNvPicPr>
            <a:picLocks noChangeAspect="1"/>
          </p:cNvPicPr>
          <p:nvPr/>
        </p:nvPicPr>
        <p:blipFill>
          <a:blip r:embed="rId2"/>
          <a:stretch>
            <a:fillRect/>
          </a:stretch>
        </p:blipFill>
        <p:spPr>
          <a:xfrm>
            <a:off x="3809786" y="1141649"/>
            <a:ext cx="5716351" cy="5716351"/>
          </a:xfrm>
          <a:prstGeom prst="rect">
            <a:avLst/>
          </a:prstGeom>
        </p:spPr>
      </p:pic>
    </p:spTree>
    <p:extLst>
      <p:ext uri="{BB962C8B-B14F-4D97-AF65-F5344CB8AC3E}">
        <p14:creationId xmlns:p14="http://schemas.microsoft.com/office/powerpoint/2010/main" val="164679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605" y="0"/>
            <a:ext cx="8911687" cy="1280890"/>
          </a:xfrm>
        </p:spPr>
        <p:txBody>
          <a:bodyPr>
            <a:normAutofit fontScale="90000"/>
          </a:bodyPr>
          <a:lstStyle/>
          <a:p>
            <a:pPr algn="ctr"/>
            <a:r>
              <a:rPr lang="tr-TR" b="1" dirty="0"/>
              <a:t>Fransa</a:t>
            </a:r>
            <a:br>
              <a:rPr lang="tr-TR" b="1" dirty="0"/>
            </a:br>
            <a:r>
              <a:rPr lang="tr-TR" sz="3100" dirty="0"/>
              <a:t>Peynir sever misiniz? Eğer seviyorsanız Fransız bir aileye misafir olduğunuzda midenizde tatlı için biraz yer ayırmayı ihmal etmeyin.</a:t>
            </a:r>
            <a:br>
              <a:rPr lang="tr-TR" sz="3100" dirty="0"/>
            </a:br>
            <a:endParaRPr lang="tr-TR" sz="3100" dirty="0"/>
          </a:p>
        </p:txBody>
      </p:sp>
      <p:pic>
        <p:nvPicPr>
          <p:cNvPr id="4" name="Picture 3"/>
          <p:cNvPicPr>
            <a:picLocks noChangeAspect="1"/>
          </p:cNvPicPr>
          <p:nvPr/>
        </p:nvPicPr>
        <p:blipFill>
          <a:blip r:embed="rId2"/>
          <a:stretch>
            <a:fillRect/>
          </a:stretch>
        </p:blipFill>
        <p:spPr>
          <a:xfrm>
            <a:off x="2101605" y="1982337"/>
            <a:ext cx="6127844" cy="4595883"/>
          </a:xfrm>
          <a:prstGeom prst="rect">
            <a:avLst/>
          </a:prstGeom>
        </p:spPr>
      </p:pic>
      <p:sp>
        <p:nvSpPr>
          <p:cNvPr id="5" name="Rectangle 4"/>
          <p:cNvSpPr/>
          <p:nvPr/>
        </p:nvSpPr>
        <p:spPr>
          <a:xfrm>
            <a:off x="8434315" y="2253607"/>
            <a:ext cx="3370998" cy="3785652"/>
          </a:xfrm>
          <a:prstGeom prst="rect">
            <a:avLst/>
          </a:prstGeom>
        </p:spPr>
        <p:txBody>
          <a:bodyPr wrap="square">
            <a:spAutoFit/>
          </a:bodyPr>
          <a:lstStyle/>
          <a:p>
            <a:r>
              <a:rPr lang="tr-TR" sz="2400" b="1" dirty="0">
                <a:solidFill>
                  <a:srgbClr val="484848"/>
                </a:solidFill>
              </a:rPr>
              <a:t>Çünkü yemekten sonra peynir tadımı yapılıyor ve ardından tatlı ikram ediliyor. Peynir ülkesi Fransa’da bini aşkın peynir çeşidi var ve dünya peynir tüketiminde başı çekiyor. </a:t>
            </a:r>
            <a:endParaRPr lang="tr-TR" sz="2400" b="1" dirty="0"/>
          </a:p>
        </p:txBody>
      </p:sp>
    </p:spTree>
    <p:extLst>
      <p:ext uri="{BB962C8B-B14F-4D97-AF65-F5344CB8AC3E}">
        <p14:creationId xmlns:p14="http://schemas.microsoft.com/office/powerpoint/2010/main" val="1019516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431" y="296564"/>
            <a:ext cx="8911687" cy="1280890"/>
          </a:xfrm>
        </p:spPr>
        <p:txBody>
          <a:bodyPr>
            <a:normAutofit fontScale="90000"/>
          </a:bodyPr>
          <a:lstStyle/>
          <a:p>
            <a:pPr algn="ctr"/>
            <a:r>
              <a:rPr lang="tr-TR" sz="6000" b="1" dirty="0">
                <a:solidFill>
                  <a:srgbClr val="C00000"/>
                </a:solidFill>
              </a:rPr>
              <a:t>HİNDİSTAN</a:t>
            </a:r>
            <a:r>
              <a:rPr lang="tr-TR" b="1" dirty="0">
                <a:solidFill>
                  <a:srgbClr val="C00000"/>
                </a:solidFill>
              </a:rPr>
              <a:t/>
            </a:r>
            <a:br>
              <a:rPr lang="tr-TR" b="1" dirty="0">
                <a:solidFill>
                  <a:srgbClr val="C00000"/>
                </a:solidFill>
              </a:rPr>
            </a:br>
            <a:r>
              <a:rPr lang="tr-TR" b="1" dirty="0"/>
              <a:t>Hindistanlı biri 'evet' demek için kafasını sağa sola sallar, 'hayır' demek için de yukarı aşağı.</a:t>
            </a:r>
            <a:br>
              <a:rPr lang="tr-TR" b="1" dirty="0"/>
            </a:br>
            <a:endParaRPr lang="tr-TR" dirty="0"/>
          </a:p>
        </p:txBody>
      </p:sp>
      <p:pic>
        <p:nvPicPr>
          <p:cNvPr id="4" name="s-09fbd7f0e1b5b9c5aebbfe692af23a3b842aa7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8022" y="2669274"/>
            <a:ext cx="7384052" cy="4006850"/>
          </a:xfrm>
        </p:spPr>
      </p:pic>
    </p:spTree>
    <p:extLst>
      <p:ext uri="{BB962C8B-B14F-4D97-AF65-F5344CB8AC3E}">
        <p14:creationId xmlns:p14="http://schemas.microsoft.com/office/powerpoint/2010/main" val="3644947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42" y="241972"/>
            <a:ext cx="10031254" cy="1280890"/>
          </a:xfrm>
        </p:spPr>
        <p:txBody>
          <a:bodyPr>
            <a:noAutofit/>
          </a:bodyPr>
          <a:lstStyle/>
          <a:p>
            <a:pPr algn="ctr"/>
            <a:r>
              <a:rPr lang="tr-TR" sz="4000" b="1" dirty="0"/>
              <a:t>Tıpkı bizde olduğu gibi, onlarda da tapınaklara girerken ayakkabılarınızı çıkartmanız gerekli.</a:t>
            </a:r>
            <a:br>
              <a:rPr lang="tr-TR" sz="4000" b="1" dirty="0"/>
            </a:br>
            <a:endParaRPr lang="tr-TR" sz="4000" dirty="0"/>
          </a:p>
        </p:txBody>
      </p:sp>
      <p:sp>
        <p:nvSpPr>
          <p:cNvPr id="3" name="Content Placeholder 2"/>
          <p:cNvSpPr>
            <a:spLocks noGrp="1"/>
          </p:cNvSpPr>
          <p:nvPr>
            <p:ph idx="1"/>
          </p:nvPr>
        </p:nvSpPr>
        <p:spPr/>
        <p:txBody>
          <a:bodyPr/>
          <a:lstStyle/>
          <a:p>
            <a:endParaRPr lang="tr-TR" dirty="0"/>
          </a:p>
        </p:txBody>
      </p:sp>
      <p:pic>
        <p:nvPicPr>
          <p:cNvPr id="5" name="Picture 4"/>
          <p:cNvPicPr>
            <a:picLocks noChangeAspect="1"/>
          </p:cNvPicPr>
          <p:nvPr/>
        </p:nvPicPr>
        <p:blipFill>
          <a:blip r:embed="rId2"/>
          <a:stretch>
            <a:fillRect/>
          </a:stretch>
        </p:blipFill>
        <p:spPr>
          <a:xfrm>
            <a:off x="2589212" y="2133600"/>
            <a:ext cx="8915400" cy="4464720"/>
          </a:xfrm>
          <a:prstGeom prst="rect">
            <a:avLst/>
          </a:prstGeom>
        </p:spPr>
      </p:pic>
    </p:spTree>
    <p:extLst>
      <p:ext uri="{BB962C8B-B14F-4D97-AF65-F5344CB8AC3E}">
        <p14:creationId xmlns:p14="http://schemas.microsoft.com/office/powerpoint/2010/main" val="1617749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28325"/>
            <a:ext cx="8911687" cy="1280890"/>
          </a:xfrm>
        </p:spPr>
        <p:txBody>
          <a:bodyPr>
            <a:normAutofit fontScale="90000"/>
          </a:bodyPr>
          <a:lstStyle/>
          <a:p>
            <a:pPr algn="ctr"/>
            <a:r>
              <a:rPr lang="tr-TR" b="1" dirty="0"/>
              <a:t>Ülkede neredeyse hiç umumi tuvalet yok, bazen insanların tuvaletlerini sokağa yaptığını gözlemleyebilirsiniz.</a:t>
            </a:r>
            <a:br>
              <a:rPr lang="tr-TR" b="1" dirty="0"/>
            </a:br>
            <a:endParaRPr lang="tr-TR" dirty="0"/>
          </a:p>
        </p:txBody>
      </p:sp>
      <p:pic>
        <p:nvPicPr>
          <p:cNvPr id="4" name="Content Placeholder 3"/>
          <p:cNvPicPr>
            <a:picLocks noGrp="1" noChangeAspect="1"/>
          </p:cNvPicPr>
          <p:nvPr>
            <p:ph idx="1"/>
          </p:nvPr>
        </p:nvPicPr>
        <p:blipFill>
          <a:blip r:embed="rId2"/>
          <a:stretch>
            <a:fillRect/>
          </a:stretch>
        </p:blipFill>
        <p:spPr>
          <a:xfrm>
            <a:off x="3071812" y="2022262"/>
            <a:ext cx="8201239" cy="4610775"/>
          </a:xfrm>
          <a:prstGeom prst="rect">
            <a:avLst/>
          </a:prstGeom>
        </p:spPr>
      </p:pic>
    </p:spTree>
    <p:extLst>
      <p:ext uri="{BB962C8B-B14F-4D97-AF65-F5344CB8AC3E}">
        <p14:creationId xmlns:p14="http://schemas.microsoft.com/office/powerpoint/2010/main" val="2384264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base"/>
            <a:r>
              <a:rPr lang="tr-TR" b="1" dirty="0"/>
              <a:t>Hindistan'da insanlara gerektiğinden fazla dokunmamalısınız.</a:t>
            </a:r>
            <a:br>
              <a:rPr lang="tr-TR" b="1" dirty="0"/>
            </a:br>
            <a:r>
              <a:rPr lang="tr-TR" dirty="0"/>
              <a:t/>
            </a:r>
            <a:br>
              <a:rPr lang="tr-TR" dirty="0"/>
            </a:br>
            <a:endParaRPr lang="tr-TR" dirty="0"/>
          </a:p>
        </p:txBody>
      </p:sp>
      <p:pic>
        <p:nvPicPr>
          <p:cNvPr id="4" name="Content Placeholder 3"/>
          <p:cNvPicPr>
            <a:picLocks noGrp="1" noChangeAspect="1"/>
          </p:cNvPicPr>
          <p:nvPr>
            <p:ph idx="1"/>
          </p:nvPr>
        </p:nvPicPr>
        <p:blipFill>
          <a:blip r:embed="rId2"/>
          <a:stretch>
            <a:fillRect/>
          </a:stretch>
        </p:blipFill>
        <p:spPr>
          <a:xfrm>
            <a:off x="3794595" y="1754874"/>
            <a:ext cx="6508345" cy="4837699"/>
          </a:xfrm>
          <a:prstGeom prst="rect">
            <a:avLst/>
          </a:prstGeom>
        </p:spPr>
      </p:pic>
    </p:spTree>
    <p:extLst>
      <p:ext uri="{BB962C8B-B14F-4D97-AF65-F5344CB8AC3E}">
        <p14:creationId xmlns:p14="http://schemas.microsoft.com/office/powerpoint/2010/main" val="890822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66</TotalTime>
  <Words>677</Words>
  <Application>Microsoft Office PowerPoint</Application>
  <PresentationFormat>Widescreen</PresentationFormat>
  <Paragraphs>50</Paragraphs>
  <Slides>37</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Century Gothic</vt:lpstr>
      <vt:lpstr>cnn-sans</vt:lpstr>
      <vt:lpstr>PT Sans</vt:lpstr>
      <vt:lpstr>Wingdings 3</vt:lpstr>
      <vt:lpstr>Wisp</vt:lpstr>
      <vt:lpstr>FARKLI KÜLTÜRLER</vt:lpstr>
      <vt:lpstr>Farklı bir ülkede yaşamak, yeni bir dil öğrenmeyi gerektirdiği gibi farklı bir kültür de demektir.   Hatta her ülkede gelenekler, inanışlar ve kültür bizimkinden şaşırtıcı derecede farklı olabilir.   </vt:lpstr>
      <vt:lpstr>Dünyanın her köşesinde birbirinden farklı insanlar, kendilerine has kültürleriyle bambaşka hayatlar yaşıyor.   Sofraya konan bambaşka yemeklerle, oynanan çok farklı bir oyunla, değişik tedavi yöntemleriyle veya herhangi bir zanaatla kültür mozaikleri kendini gösteriyor.</vt:lpstr>
      <vt:lpstr> Şimdi şaşırmaya hazır olun. </vt:lpstr>
      <vt:lpstr>Fransa Peynir sever misiniz? Eğer seviyorsanız Fransız bir aileye misafir olduğunuzda midenizde tatlı için biraz yer ayırmayı ihmal etmeyin. </vt:lpstr>
      <vt:lpstr>HİNDİSTAN Hindistanlı biri 'evet' demek için kafasını sağa sola sallar, 'hayır' demek için de yukarı aşağı. </vt:lpstr>
      <vt:lpstr>Tıpkı bizde olduğu gibi, onlarda da tapınaklara girerken ayakkabılarınızı çıkartmanız gerekli. </vt:lpstr>
      <vt:lpstr>Ülkede neredeyse hiç umumi tuvalet yok, bazen insanların tuvaletlerini sokağa yaptığını gözlemleyebilirsiniz. </vt:lpstr>
      <vt:lpstr>Hindistan'da insanlara gerektiğinden fazla dokunmamalısınız.  </vt:lpstr>
      <vt:lpstr>Amerika'da çoğu restoranda önünüze gelen hesaba, bahşiş dahil edilir. </vt:lpstr>
      <vt:lpstr>Ülkede birkaç büyük şehir dışında toplu taşıma gelişmemiş. Yani arabasız şuradan şuraya gidemezsiniz. </vt:lpstr>
      <vt:lpstr>Yemeklerin yanında çoğunlukla patates kızartması servis ederler. </vt:lpstr>
      <vt:lpstr> </vt:lpstr>
      <vt:lpstr>Portekiz de insanlar çok erken yemek yer. Neredeyse tüm restoranlar 21.30'da kapanmış olur.  </vt:lpstr>
      <vt:lpstr>Rusya da  İnsanların batıl inancı çok fazla. </vt:lpstr>
      <vt:lpstr>Aynı Türkler gibi, Ruslar da misafirliğe gitmeden önce yemek yemezler. Çünkü misafir için ziyafet hazırlanır. </vt:lpstr>
      <vt:lpstr>Nenetler / Rusya</vt:lpstr>
      <vt:lpstr>Japonya da yemek yemeden önce hesabı öderler.</vt:lpstr>
      <vt:lpstr>Japonya da yemek yerken ağzınızı höpürdetmek o yemeği beğendiğiniz anlamına gelir. Aynı zamanda tadı en iyi bu şekilde aldıklarını düşünüyorlar. </vt:lpstr>
      <vt:lpstr>Japonya'da, hiçbir sokakta çöp kutusu bulunmuyor. Çöplerini eve kadar taşımak zorundalar. </vt:lpstr>
      <vt:lpstr>Brezilya da telefon kartlarına eczanelerde para yüklüyorlar. </vt:lpstr>
      <vt:lpstr>Brezilya da 'Merhaba', 'hoşça kal', 'teşekkürler', 'hoş geldin' vb. yerine gördüğünüz jesti kullanırlar.  </vt:lpstr>
      <vt:lpstr>PowerPoint Presentation</vt:lpstr>
      <vt:lpstr>İtalya da akşam vakitlerinde kapuçino siparişi verirseniz size deliymişsiniz gibi bakarlar. </vt:lpstr>
      <vt:lpstr>İtalya da makarnanıza asla ketçap eklemeyin veya kesmeyin. </vt:lpstr>
      <vt:lpstr>İtalyanlar için bir yere geç kalmak gelenektir. Burada kimsenin acelesi yok. </vt:lpstr>
      <vt:lpstr>DOMİNİK CUMHURİYETİ  Dominikli biri lafınızı tekrarlatmak isterse hapşıracakmış gibi burnunu kırıştırır. </vt:lpstr>
      <vt:lpstr> Burada insanların saçlarında bigudiyle dolaşması çok normal. </vt:lpstr>
      <vt:lpstr>Tayland da kimsenin kafasına dokunamazsınız, çünkü kafa vücudun kutsal bir parçası olarak kabul ediliyor. </vt:lpstr>
      <vt:lpstr>Tayland da çatal, yalnızca kaşığa yemek koymak için kullanılır. Çatal ağza sokulmaz. </vt:lpstr>
      <vt:lpstr>Afrika'nın en eski halklarından olan Maassailer, hem Kenya hem de Tanzanya'da varlıklarını sürdürmeye çalışıyorlar.  </vt:lpstr>
      <vt:lpstr>Korowailer / Endonezya</vt:lpstr>
      <vt:lpstr>Yakaladıkları hayvanları çiğ çiğ yemelerinin yanında, cadılıkla suçladıkları yabancıları da öldürdükten sonra yemeye eğilimli olan Korowailer, 1970'lere kadar bilinmeyen bir topluluktu.</vt:lpstr>
      <vt:lpstr>Yörükler / Türkiye ve Balkanlar</vt:lpstr>
      <vt:lpstr>Batı Hun İmparatorluğu, Gazneliler, Selçuklular ve Osmanlı İmparatorluğu bu Yörük kabilelerin kurdukları büyük devletlerden bazılarıdır. Kınık ve Kayı boyları günümüze kadar adlarını ulaştırabilmiş önemli Yörük toplulukların başında gelirler. Günümüzde Yörükler, Türkiye'de Toros dağlarının iki ucunda az da olsa varlıklarını sürdürmektedirler.</vt:lpstr>
      <vt:lpstr>PowerPoint Presentation</vt:lpstr>
      <vt:lpstr>Kültür; insanların davranış biçimini belirleyen inanç, coğrafya gibi dış faktörlerin neden olduğu inanılmaz geniş ve kompleks bir yapıdır.   “Hepimiz birer insanız, ancak yaşam biçimimiz son derece çeşitlidir!”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FARKLI KÜLTÜRLER</dc:title>
  <dc:creator>alev çeber</dc:creator>
  <cp:lastModifiedBy>alev çeber</cp:lastModifiedBy>
  <cp:revision>9</cp:revision>
  <dcterms:created xsi:type="dcterms:W3CDTF">2020-04-11T19:49:25Z</dcterms:created>
  <dcterms:modified xsi:type="dcterms:W3CDTF">2020-04-11T20:55:40Z</dcterms:modified>
</cp:coreProperties>
</file>