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2" r:id="rId2"/>
    <p:sldId id="323" r:id="rId3"/>
    <p:sldId id="324" r:id="rId4"/>
    <p:sldId id="339" r:id="rId5"/>
    <p:sldId id="349" r:id="rId6"/>
    <p:sldId id="348" r:id="rId7"/>
    <p:sldId id="350" r:id="rId8"/>
    <p:sldId id="351" r:id="rId9"/>
    <p:sldId id="352" r:id="rId10"/>
    <p:sldId id="353" r:id="rId11"/>
    <p:sldId id="354" r:id="rId12"/>
    <p:sldId id="355" r:id="rId13"/>
    <p:sldId id="356" r:id="rId14"/>
    <p:sldId id="357" r:id="rId15"/>
    <p:sldId id="358" r:id="rId16"/>
    <p:sldId id="359" r:id="rId17"/>
    <p:sldId id="343" r:id="rId18"/>
    <p:sldId id="369" r:id="rId19"/>
    <p:sldId id="360" r:id="rId20"/>
    <p:sldId id="370" r:id="rId21"/>
    <p:sldId id="361" r:id="rId22"/>
    <p:sldId id="362" r:id="rId23"/>
    <p:sldId id="363" r:id="rId24"/>
    <p:sldId id="367" r:id="rId25"/>
    <p:sldId id="365" r:id="rId26"/>
    <p:sldId id="366" r:id="rId27"/>
    <p:sldId id="346" r:id="rId28"/>
    <p:sldId id="371" r:id="rId29"/>
    <p:sldId id="368" r:id="rId30"/>
    <p:sldId id="372" r:id="rId31"/>
    <p:sldId id="375" r:id="rId32"/>
    <p:sldId id="374" r:id="rId33"/>
    <p:sldId id="392" r:id="rId34"/>
    <p:sldId id="376" r:id="rId35"/>
    <p:sldId id="377" r:id="rId36"/>
    <p:sldId id="344" r:id="rId37"/>
    <p:sldId id="378" r:id="rId38"/>
    <p:sldId id="379" r:id="rId39"/>
    <p:sldId id="382" r:id="rId40"/>
    <p:sldId id="380" r:id="rId41"/>
    <p:sldId id="381" r:id="rId42"/>
    <p:sldId id="390" r:id="rId43"/>
    <p:sldId id="383" r:id="rId44"/>
    <p:sldId id="345" r:id="rId45"/>
    <p:sldId id="384" r:id="rId46"/>
    <p:sldId id="389" r:id="rId47"/>
    <p:sldId id="385" r:id="rId48"/>
    <p:sldId id="386" r:id="rId49"/>
    <p:sldId id="387" r:id="rId50"/>
    <p:sldId id="388" r:id="rId51"/>
    <p:sldId id="347" r:id="rId52"/>
    <p:sldId id="391" r:id="rId53"/>
    <p:sldId id="393" r:id="rId54"/>
    <p:sldId id="394" r:id="rId55"/>
    <p:sldId id="395" r:id="rId56"/>
    <p:sldId id="342" r:id="rId57"/>
    <p:sldId id="396" r:id="rId58"/>
    <p:sldId id="397" r:id="rId59"/>
    <p:sldId id="398" r:id="rId60"/>
    <p:sldId id="399" r:id="rId61"/>
    <p:sldId id="327" r:id="rId62"/>
    <p:sldId id="328" r:id="rId63"/>
    <p:sldId id="400" r:id="rId64"/>
    <p:sldId id="401" r:id="rId65"/>
    <p:sldId id="402" r:id="rId66"/>
    <p:sldId id="373" r:id="rId6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1950"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830A75-645B-4563-A2AE-B6AF11CFF85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3EFD600-7D5C-45CB-BA78-7CB2AD8C90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321BC21-2560-4D90-A776-FA4528A85AB8}"/>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5" name="Alt Bilgi Yer Tutucusu 4">
            <a:extLst>
              <a:ext uri="{FF2B5EF4-FFF2-40B4-BE49-F238E27FC236}">
                <a16:creationId xmlns:a16="http://schemas.microsoft.com/office/drawing/2014/main" id="{8D20BE2C-9375-4F35-BAE1-785066B7030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BCE7B0A-E87F-45CB-A4B9-48B4E681CBE6}"/>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4250187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2F5E8A-1BB4-4AB6-A23D-3248D2ACB07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BEAECCD-B095-4773-BB0A-71D40890454C}"/>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55759DB-BCC2-44DA-9560-8FCFFAD68052}"/>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5" name="Alt Bilgi Yer Tutucusu 4">
            <a:extLst>
              <a:ext uri="{FF2B5EF4-FFF2-40B4-BE49-F238E27FC236}">
                <a16:creationId xmlns:a16="http://schemas.microsoft.com/office/drawing/2014/main" id="{C141B7D1-9034-419F-AE80-6F9764721B3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184A490-A068-48DC-8D77-87E339E6AE03}"/>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349084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5F5CB5A-DC78-4B14-89FD-332A8D22ECC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52A0B28-9BC5-47C2-8E82-6979E309A4E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4A6F4B1-519E-4526-B7AA-029B8DBCFBB8}"/>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5" name="Alt Bilgi Yer Tutucusu 4">
            <a:extLst>
              <a:ext uri="{FF2B5EF4-FFF2-40B4-BE49-F238E27FC236}">
                <a16:creationId xmlns:a16="http://schemas.microsoft.com/office/drawing/2014/main" id="{C230433B-B0AE-4134-BD28-17AF27BC00B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129BAA0-29E7-49E9-8D2F-964A2F94C006}"/>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266471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040B9D-D010-495D-8D33-84108F1E9C7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D00CBF2-43A7-4DE7-BBEB-C786D5FE044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EA1FBDA-16BD-4DAF-9B76-3A1DF8B093AC}"/>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5" name="Alt Bilgi Yer Tutucusu 4">
            <a:extLst>
              <a:ext uri="{FF2B5EF4-FFF2-40B4-BE49-F238E27FC236}">
                <a16:creationId xmlns:a16="http://schemas.microsoft.com/office/drawing/2014/main" id="{63EF32BB-B22B-47A5-996C-6387CE407E7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1E23DBC-BBA6-41B3-9137-814CF1DC4F5E}"/>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241519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527AD1-FEB6-46CD-9852-E19E231F4C3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8F0E7CB-81CD-4F6B-8FE3-1F3F4A8883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B5B42EE-8828-471B-AAA2-E310A465E1FC}"/>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5" name="Alt Bilgi Yer Tutucusu 4">
            <a:extLst>
              <a:ext uri="{FF2B5EF4-FFF2-40B4-BE49-F238E27FC236}">
                <a16:creationId xmlns:a16="http://schemas.microsoft.com/office/drawing/2014/main" id="{A7BA5776-C200-48C6-8AC0-37F73A73DF1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899F1B9-F04A-4CEA-BD4A-09616A724CA8}"/>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398516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4D5CD9-8C56-4C92-9269-D075508D748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D227EAE-AA87-4DA1-B395-DCCBC0E8D3E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7E01073-091D-45B8-A908-44C42BE2C98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2E6ECB8-3ECB-4B83-97FF-29D5237553C1}"/>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6" name="Alt Bilgi Yer Tutucusu 5">
            <a:extLst>
              <a:ext uri="{FF2B5EF4-FFF2-40B4-BE49-F238E27FC236}">
                <a16:creationId xmlns:a16="http://schemas.microsoft.com/office/drawing/2014/main" id="{26E0C925-8E9E-491E-9339-D143ADA15F3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3B670B6-CD7C-46F8-B7BB-134FD8BA4266}"/>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266811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EF2618-E0AA-4A5A-AF88-7B9B57398EB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D9FEBA9-B1E6-44D1-892E-F763242E9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22DAF21E-D644-4A4B-94CB-6E43C3249AD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A1A3EC2-002F-4B5F-8B89-04BBB1CA2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FBE37A45-51B0-4E27-8C4A-612004A693FE}"/>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12EC5E3-3E7B-4CB0-B518-EC9FDA9F4E3F}"/>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8" name="Alt Bilgi Yer Tutucusu 7">
            <a:extLst>
              <a:ext uri="{FF2B5EF4-FFF2-40B4-BE49-F238E27FC236}">
                <a16:creationId xmlns:a16="http://schemas.microsoft.com/office/drawing/2014/main" id="{431A6C89-E888-4D91-9BAB-EF8D392B3C03}"/>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2645112-7A5F-4F6A-8B39-59F88DBB9726}"/>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226393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52CF1C-D6EB-44BC-89C8-28B55DB24B3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5E80860-77A3-40C4-8801-F3EDDAB271D6}"/>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4" name="Alt Bilgi Yer Tutucusu 3">
            <a:extLst>
              <a:ext uri="{FF2B5EF4-FFF2-40B4-BE49-F238E27FC236}">
                <a16:creationId xmlns:a16="http://schemas.microsoft.com/office/drawing/2014/main" id="{AD13FD02-B05A-414B-B928-D1CA01F672E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BBC17EF5-C477-4C96-BBA1-6F5AC725A7C3}"/>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424319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3496D0E-B65D-4F21-AE46-629E5D724642}"/>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3" name="Alt Bilgi Yer Tutucusu 2">
            <a:extLst>
              <a:ext uri="{FF2B5EF4-FFF2-40B4-BE49-F238E27FC236}">
                <a16:creationId xmlns:a16="http://schemas.microsoft.com/office/drawing/2014/main" id="{F35FBF60-0C6A-40CF-A5E5-E0F9E18CCE7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0537421-7195-403B-BA6E-849149F66961}"/>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122934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6FB85A-26AB-4E6D-8A12-AE00FDAC926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1E7FB54-D643-4E35-B4E3-DB3C9EE043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A779A38-B1A1-435B-881A-8057EE950B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7B8DCF5-2D46-420E-AD50-61C03B9B8464}"/>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6" name="Alt Bilgi Yer Tutucusu 5">
            <a:extLst>
              <a:ext uri="{FF2B5EF4-FFF2-40B4-BE49-F238E27FC236}">
                <a16:creationId xmlns:a16="http://schemas.microsoft.com/office/drawing/2014/main" id="{A41CA909-F43D-4D98-89C3-201DCCC920B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3F15B43-B8B4-42C2-99BF-D7A32733931C}"/>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340876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437F44-7400-4E58-9CA2-9F1CFB2B03C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6401A97-839F-4FE9-A8B7-5B160A456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5D042B0-04A3-46E7-B2DF-E73CF1B9D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81B6760-DFE4-46A4-8533-C29150A196FB}"/>
              </a:ext>
            </a:extLst>
          </p:cNvPr>
          <p:cNvSpPr>
            <a:spLocks noGrp="1"/>
          </p:cNvSpPr>
          <p:nvPr>
            <p:ph type="dt" sz="half" idx="10"/>
          </p:nvPr>
        </p:nvSpPr>
        <p:spPr/>
        <p:txBody>
          <a:bodyPr/>
          <a:lstStyle/>
          <a:p>
            <a:fld id="{918707F7-AD95-433E-B5E8-F8A947E182F0}" type="datetimeFigureOut">
              <a:rPr lang="tr-TR" smtClean="0"/>
              <a:t>14.04.2020</a:t>
            </a:fld>
            <a:endParaRPr lang="tr-TR"/>
          </a:p>
        </p:txBody>
      </p:sp>
      <p:sp>
        <p:nvSpPr>
          <p:cNvPr id="6" name="Alt Bilgi Yer Tutucusu 5">
            <a:extLst>
              <a:ext uri="{FF2B5EF4-FFF2-40B4-BE49-F238E27FC236}">
                <a16:creationId xmlns:a16="http://schemas.microsoft.com/office/drawing/2014/main" id="{59C17F62-5127-447D-A762-AAEB2DD36F0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D0D5AFA-AA9C-4DF4-B554-F4525E85038B}"/>
              </a:ext>
            </a:extLst>
          </p:cNvPr>
          <p:cNvSpPr>
            <a:spLocks noGrp="1"/>
          </p:cNvSpPr>
          <p:nvPr>
            <p:ph type="sldNum" sz="quarter" idx="12"/>
          </p:nvPr>
        </p:nvSpPr>
        <p:spPr/>
        <p:txBody>
          <a:bodyPr/>
          <a:lstStyle/>
          <a:p>
            <a:fld id="{CA3CCA30-06EC-4620-A2B6-251E58C35B87}" type="slidenum">
              <a:rPr lang="tr-TR" smtClean="0"/>
              <a:t>‹#›</a:t>
            </a:fld>
            <a:endParaRPr lang="tr-TR"/>
          </a:p>
        </p:txBody>
      </p:sp>
    </p:spTree>
    <p:extLst>
      <p:ext uri="{BB962C8B-B14F-4D97-AF65-F5344CB8AC3E}">
        <p14:creationId xmlns:p14="http://schemas.microsoft.com/office/powerpoint/2010/main" val="212661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AC64ED0-B847-4E1B-80AB-FC346B4561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2E9DC60-30D4-4BAA-AC68-9D0B904C4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7CAFEB4-BA65-4492-9D15-7E0B630EA0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707F7-AD95-433E-B5E8-F8A947E182F0}" type="datetimeFigureOut">
              <a:rPr lang="tr-TR" smtClean="0"/>
              <a:t>14.04.2020</a:t>
            </a:fld>
            <a:endParaRPr lang="tr-TR"/>
          </a:p>
        </p:txBody>
      </p:sp>
      <p:sp>
        <p:nvSpPr>
          <p:cNvPr id="5" name="Alt Bilgi Yer Tutucusu 4">
            <a:extLst>
              <a:ext uri="{FF2B5EF4-FFF2-40B4-BE49-F238E27FC236}">
                <a16:creationId xmlns:a16="http://schemas.microsoft.com/office/drawing/2014/main" id="{1BD2D13A-4F7C-4D89-8486-382613532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6A47143-3378-41A0-9647-6D6651BAD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3CCA30-06EC-4620-A2B6-251E58C35B87}" type="slidenum">
              <a:rPr lang="tr-TR" smtClean="0"/>
              <a:t>‹#›</a:t>
            </a:fld>
            <a:endParaRPr lang="tr-TR"/>
          </a:p>
        </p:txBody>
      </p:sp>
    </p:spTree>
    <p:extLst>
      <p:ext uri="{BB962C8B-B14F-4D97-AF65-F5344CB8AC3E}">
        <p14:creationId xmlns:p14="http://schemas.microsoft.com/office/powerpoint/2010/main" val="3276532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yalova.bel.tr/yalova-ulasim-rehberi/yuruyen-kos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hyperlink" Target="https://tr.wikipedia.org/wiki/Dosya:A%C4%9Fr%C4%B1_Da%C4%9F%C4%B1_DSC_1045.jpg" TargetMode="External"/><Relationship Id="rId13" Type="http://schemas.openxmlformats.org/officeDocument/2006/relationships/hyperlink" Target="https://commons.wikimedia.org/wiki/File:Kayseri_Erciyes_Da%C4%9F%C4%B1_-_panoramio.jpg" TargetMode="External"/><Relationship Id="rId3" Type="http://schemas.openxmlformats.org/officeDocument/2006/relationships/hyperlink" Target="http://turkiye7bolge.blogcu.com/turkiye-nin-bolgelere-gore-sehir-dagilimi/8039193" TargetMode="External"/><Relationship Id="rId7" Type="http://schemas.openxmlformats.org/officeDocument/2006/relationships/hyperlink" Target="https://tr.wikipedia.org/wiki/Dosya:%C4%B0shak_Pa%C5%9Fa_Saray%C4%B1.jpg" TargetMode="External"/><Relationship Id="rId12" Type="http://schemas.openxmlformats.org/officeDocument/2006/relationships/hyperlink" Target="https://tr.wikipedia.org/wiki/Dosya:Peribacalar%C4%B1.jpg" TargetMode="External"/><Relationship Id="rId2" Type="http://schemas.openxmlformats.org/officeDocument/2006/relationships/image" Target="../media/image1.png"/><Relationship Id="rId16" Type="http://schemas.openxmlformats.org/officeDocument/2006/relationships/hyperlink" Target="https://commons.wikimedia.org/wiki/File:AFYON_KALES%C4%B0_-_panoramio.jpg" TargetMode="External"/><Relationship Id="rId1" Type="http://schemas.openxmlformats.org/officeDocument/2006/relationships/slideLayout" Target="../slideLayouts/slideLayout1.xml"/><Relationship Id="rId6" Type="http://schemas.openxmlformats.org/officeDocument/2006/relationships/hyperlink" Target="https://tr.m.wikipedia.org/wiki/Dosya:Kubbe_ev_harran.jpg" TargetMode="External"/><Relationship Id="rId11" Type="http://schemas.openxmlformats.org/officeDocument/2006/relationships/hyperlink" Target="https://tr.wikipedia.org/wiki/Dosya:Odunpazarievi.JPG" TargetMode="External"/><Relationship Id="rId5" Type="http://schemas.openxmlformats.org/officeDocument/2006/relationships/hyperlink" Target="https://commons.wikimedia.org/wiki/File:Gaziantep_Zeugma_Mozaik_M%C3%BCzesi_T%C3%9CRK%C4%B0YE_-_panoramio_(2).jpg" TargetMode="External"/><Relationship Id="rId15" Type="http://schemas.openxmlformats.org/officeDocument/2006/relationships/hyperlink" Target="https://upload.wikimedia.org/wikipedia/commons/a/aa/SardisGymnasium1February2003.JPG" TargetMode="External"/><Relationship Id="rId10" Type="http://schemas.openxmlformats.org/officeDocument/2006/relationships/hyperlink" Target="https://www.flickr.com/photos/travellingrunes/697967408/" TargetMode="External"/><Relationship Id="rId4" Type="http://schemas.openxmlformats.org/officeDocument/2006/relationships/hyperlink" Target="http://turkiyeharitalar.blogspot.com/2013/01/turkiye-turizm-ve-kultur-haritas.html" TargetMode="External"/><Relationship Id="rId9" Type="http://schemas.openxmlformats.org/officeDocument/2006/relationships/hyperlink" Target="http://www.burdur.gov.tr/insuyu-magarasi" TargetMode="External"/><Relationship Id="rId14" Type="http://schemas.openxmlformats.org/officeDocument/2006/relationships/hyperlink" Target="https://tr.wikipedia.org/wiki/Dosya:Ulubey_Canyon_Usak_Province_Turkey.jpg"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commons.wikimedia.org/wiki/File:Ertu%C4%9Frul_Gazi_T%C3%BCrbesi%27nin_giri%C5%9Fi.JPG" TargetMode="External"/><Relationship Id="rId3" Type="http://schemas.openxmlformats.org/officeDocument/2006/relationships/hyperlink" Target="https://www.flickr.com/photos/56783767@N00/4582310/" TargetMode="External"/><Relationship Id="rId7" Type="http://schemas.openxmlformats.org/officeDocument/2006/relationships/hyperlink" Target="https://tr.wikipedia.org/wiki/Dosya:Tekirda%C4%9F_M%C3%BCzesi-5.JP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yalova.bel.tr/yalova-ulasim-rehberi/yuruyen-kosk" TargetMode="External"/><Relationship Id="rId11" Type="http://schemas.openxmlformats.org/officeDocument/2006/relationships/hyperlink" Target="https://www.flickr.com/photos/marmaduk/2253895642/in/photolist-4raNDG-4raNJ5-4raNPU-4r6GXt-4r6GV8-4r6H46-4raMUQ-4raNrq-4r6H9c-4r6GZX-4r6HtK-4r6HrP-7rqwFb-4raNyh-4raNLh-4raNoU-4r6HCv-4r6H5T-4r6Hk2-4r6HgR-4r6Hcp-7rmAnF-7rqCCq-7rmG3a-7rmHPZ-7rmGHe-7rmGYP-7rqEvq-7rqEi5-7rqDZ1-7rqCvd-7rqEpG-7rmHFM-7rqE3s-7rqEmA-7rmHKe-7rqDCo-7rqDbb-7rmJ4D-7rmHik-7rqDmj-7rqCSS-7rqDeu-7rmGar-7rqDzo-7rqDif-7rmH6k-7rmGCM-7rmHvx-7rqCFS" TargetMode="External"/><Relationship Id="rId5" Type="http://schemas.openxmlformats.org/officeDocument/2006/relationships/hyperlink" Target="https://www.kulturportali.gov.tr/turkiye/balikesir/gezilecekyer/zagnos-pasa-camisi-pasa-camisi-ve-kulliyesi" TargetMode="External"/><Relationship Id="rId10" Type="http://schemas.openxmlformats.org/officeDocument/2006/relationships/hyperlink" Target="https://www.rehbercanakkale.com/18-mart-ta-gelibolu-tarih-alani-nda-yaya-ve-arac-trafigine-kapatilacak-yerler-aciklandi/2763/" TargetMode="External"/><Relationship Id="rId4" Type="http://schemas.openxmlformats.org/officeDocument/2006/relationships/hyperlink" Target="https://www.flickr.com/photos/visitturkey/6792993642" TargetMode="External"/><Relationship Id="rId9" Type="http://schemas.openxmlformats.org/officeDocument/2006/relationships/hyperlink" Target="https://www.flickr.com/photos/davidcjones/5862391783/in/photolist-9qqYDq-cSLThh-5HCXK3-9qqYmE-cSLTdU-xF78K-9W3hQp-deN1HJ-H4Kngc"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Dikdörtgen 2">
            <a:extLst>
              <a:ext uri="{FF2B5EF4-FFF2-40B4-BE49-F238E27FC236}">
                <a16:creationId xmlns:a16="http://schemas.microsoft.com/office/drawing/2014/main" id="{49976728-DB59-4B18-B739-EE48A46E88C4}"/>
              </a:ext>
            </a:extLst>
          </p:cNvPr>
          <p:cNvSpPr/>
          <p:nvPr/>
        </p:nvSpPr>
        <p:spPr>
          <a:xfrm>
            <a:off x="1261351" y="2400119"/>
            <a:ext cx="9669298" cy="4154984"/>
          </a:xfrm>
          <a:prstGeom prst="rect">
            <a:avLst/>
          </a:prstGeom>
        </p:spPr>
        <p:txBody>
          <a:bodyPr wrap="square">
            <a:spAutoFit/>
          </a:bodyPr>
          <a:lstStyle/>
          <a:p>
            <a:pPr algn="ctr"/>
            <a:r>
              <a:rPr lang="tr-TR" sz="8800" dirty="0">
                <a:solidFill>
                  <a:srgbClr val="002060"/>
                </a:solidFill>
                <a:latin typeface="Segoe UI Black" panose="020B0A02040204020203" pitchFamily="34" charset="0"/>
                <a:ea typeface="Segoe UI Black" panose="020B0A02040204020203" pitchFamily="34" charset="0"/>
              </a:rPr>
              <a:t>DOĞAL VE </a:t>
            </a:r>
          </a:p>
          <a:p>
            <a:pPr algn="ctr"/>
            <a:r>
              <a:rPr lang="tr-TR" sz="8800" dirty="0">
                <a:solidFill>
                  <a:srgbClr val="002060"/>
                </a:solidFill>
                <a:latin typeface="Segoe UI Black" panose="020B0A02040204020203" pitchFamily="34" charset="0"/>
                <a:ea typeface="Segoe UI Black" panose="020B0A02040204020203" pitchFamily="34" charset="0"/>
              </a:rPr>
              <a:t>TURİSTİK YERLER</a:t>
            </a:r>
          </a:p>
        </p:txBody>
      </p:sp>
      <p:sp>
        <p:nvSpPr>
          <p:cNvPr id="7" name="Metin kutusu 6">
            <a:extLst>
              <a:ext uri="{FF2B5EF4-FFF2-40B4-BE49-F238E27FC236}">
                <a16:creationId xmlns:a16="http://schemas.microsoft.com/office/drawing/2014/main" id="{73BF6349-BBCA-472C-8E66-132C8D21659F}"/>
              </a:ext>
            </a:extLst>
          </p:cNvPr>
          <p:cNvSpPr txBox="1"/>
          <p:nvPr/>
        </p:nvSpPr>
        <p:spPr>
          <a:xfrm>
            <a:off x="927234" y="182824"/>
            <a:ext cx="10337532" cy="2308324"/>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72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1. SINIF</a:t>
            </a:r>
          </a:p>
          <a:p>
            <a:pPr algn="ctr"/>
            <a:r>
              <a:rPr lang="tr-TR" sz="72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 HAYAT BİLGİSİ</a:t>
            </a:r>
          </a:p>
        </p:txBody>
      </p:sp>
      <p:pic>
        <p:nvPicPr>
          <p:cNvPr id="9" name="Resim 8">
            <a:extLst>
              <a:ext uri="{FF2B5EF4-FFF2-40B4-BE49-F238E27FC236}">
                <a16:creationId xmlns:a16="http://schemas.microsoft.com/office/drawing/2014/main" id="{3D252BEC-F588-4FF9-9B2B-067179F47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2491148"/>
            <a:ext cx="2394608" cy="3192811"/>
          </a:xfrm>
          <a:prstGeom prst="rect">
            <a:avLst/>
          </a:prstGeom>
        </p:spPr>
      </p:pic>
      <p:pic>
        <p:nvPicPr>
          <p:cNvPr id="10" name="Resim 9">
            <a:extLst>
              <a:ext uri="{FF2B5EF4-FFF2-40B4-BE49-F238E27FC236}">
                <a16:creationId xmlns:a16="http://schemas.microsoft.com/office/drawing/2014/main" id="{300F8D18-D9D1-4070-B727-A3665FBDD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945" y="2971800"/>
            <a:ext cx="2493411" cy="1870058"/>
          </a:xfrm>
          <a:prstGeom prst="rect">
            <a:avLst/>
          </a:prstGeom>
        </p:spPr>
      </p:pic>
    </p:spTree>
    <p:extLst>
      <p:ext uri="{BB962C8B-B14F-4D97-AF65-F5344CB8AC3E}">
        <p14:creationId xmlns:p14="http://schemas.microsoft.com/office/powerpoint/2010/main" val="2095897684"/>
      </p:ext>
    </p:extLst>
  </p:cSld>
  <p:clrMapOvr>
    <a:masterClrMapping/>
  </p:clrMapOvr>
  <mc:AlternateContent xmlns:mc="http://schemas.openxmlformats.org/markup-compatibility/2006">
    <mc:Choice xmlns:p14="http://schemas.microsoft.com/office/powerpoint/2010/main" Requires="p14">
      <p:transition spd="slow" p14:dur="2000" advTm="34375"/>
    </mc:Choice>
    <mc:Fallback>
      <p:transition spd="slow" advTm="343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Kız Kulesi - İstanbul</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sp>
        <p:nvSpPr>
          <p:cNvPr id="7" name="Dikdörtgen 6">
            <a:extLst>
              <a:ext uri="{FF2B5EF4-FFF2-40B4-BE49-F238E27FC236}">
                <a16:creationId xmlns:a16="http://schemas.microsoft.com/office/drawing/2014/main" id="{D9352D55-7BA2-4094-B87F-7A0BCF8515A2}"/>
              </a:ext>
            </a:extLst>
          </p:cNvPr>
          <p:cNvSpPr/>
          <p:nvPr/>
        </p:nvSpPr>
        <p:spPr>
          <a:xfrm>
            <a:off x="5754254" y="2936557"/>
            <a:ext cx="6096000" cy="1446550"/>
          </a:xfrm>
          <a:prstGeom prst="rect">
            <a:avLst/>
          </a:prstGeom>
        </p:spPr>
        <p:txBody>
          <a:bodyPr>
            <a:spAutoFit/>
          </a:bodyPr>
          <a:lstStyle/>
          <a:p>
            <a:r>
              <a:rPr lang="tr-TR" sz="4400" dirty="0">
                <a:solidFill>
                  <a:srgbClr val="222222"/>
                </a:solidFill>
                <a:latin typeface="Century Gothic" panose="020B0502020202020204" pitchFamily="34" charset="0"/>
              </a:rPr>
              <a:t>Yaklaşık 2500 yaşında olan tarihi bir kuledir.</a:t>
            </a:r>
            <a:endParaRPr lang="tr-TR" sz="4400" dirty="0">
              <a:latin typeface="Century Gothic" panose="020B0502020202020204" pitchFamily="34" charset="0"/>
            </a:endParaRPr>
          </a:p>
        </p:txBody>
      </p:sp>
      <p:pic>
        <p:nvPicPr>
          <p:cNvPr id="6" name="Resim 5">
            <a:extLst>
              <a:ext uri="{FF2B5EF4-FFF2-40B4-BE49-F238E27FC236}">
                <a16:creationId xmlns:a16="http://schemas.microsoft.com/office/drawing/2014/main" id="{E300F818-DDD2-457B-AE48-B66F3E326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62" y="2118332"/>
            <a:ext cx="5182284" cy="3886713"/>
          </a:xfrm>
          <a:prstGeom prst="rect">
            <a:avLst/>
          </a:prstGeom>
        </p:spPr>
      </p:pic>
    </p:spTree>
    <p:extLst>
      <p:ext uri="{BB962C8B-B14F-4D97-AF65-F5344CB8AC3E}">
        <p14:creationId xmlns:p14="http://schemas.microsoft.com/office/powerpoint/2010/main" val="1818510551"/>
      </p:ext>
    </p:extLst>
  </p:cSld>
  <p:clrMapOvr>
    <a:masterClrMapping/>
  </p:clrMapOvr>
  <mc:AlternateContent xmlns:mc="http://schemas.openxmlformats.org/markup-compatibility/2006">
    <mc:Choice xmlns:p14="http://schemas.microsoft.com/office/powerpoint/2010/main" Requires="p14">
      <p:transition spd="slow" p14:dur="2000" advTm="9815"/>
    </mc:Choice>
    <mc:Fallback>
      <p:transition spd="slow" advTm="981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Acarlar Longozu - Sakarya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13" name="Resim 12">
            <a:extLst>
              <a:ext uri="{FF2B5EF4-FFF2-40B4-BE49-F238E27FC236}">
                <a16:creationId xmlns:a16="http://schemas.microsoft.com/office/drawing/2014/main" id="{C36DB23F-D389-4EF9-BB47-BD3315468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476" y="1988556"/>
            <a:ext cx="5949032" cy="3980444"/>
          </a:xfrm>
          <a:prstGeom prst="rect">
            <a:avLst/>
          </a:prstGeom>
        </p:spPr>
      </p:pic>
    </p:spTree>
    <p:extLst>
      <p:ext uri="{BB962C8B-B14F-4D97-AF65-F5344CB8AC3E}">
        <p14:creationId xmlns:p14="http://schemas.microsoft.com/office/powerpoint/2010/main" val="631533006"/>
      </p:ext>
    </p:extLst>
  </p:cSld>
  <p:clrMapOvr>
    <a:masterClrMapping/>
  </p:clrMapOvr>
  <mc:AlternateContent xmlns:mc="http://schemas.openxmlformats.org/markup-compatibility/2006">
    <mc:Choice xmlns:p14="http://schemas.microsoft.com/office/powerpoint/2010/main" Requires="p14">
      <p:transition spd="slow" p14:dur="2000" advTm="5294"/>
    </mc:Choice>
    <mc:Fallback>
      <p:transition spd="slow" advTm="529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Ertuğrul Gazi Türbesi - Bilecik</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9BA4DFA1-C19E-4512-9A06-934EFEAFF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826" y="2041277"/>
            <a:ext cx="5716874" cy="4287656"/>
          </a:xfrm>
          <a:prstGeom prst="rect">
            <a:avLst/>
          </a:prstGeom>
        </p:spPr>
      </p:pic>
    </p:spTree>
    <p:extLst>
      <p:ext uri="{BB962C8B-B14F-4D97-AF65-F5344CB8AC3E}">
        <p14:creationId xmlns:p14="http://schemas.microsoft.com/office/powerpoint/2010/main" val="442280846"/>
      </p:ext>
    </p:extLst>
  </p:cSld>
  <p:clrMapOvr>
    <a:masterClrMapping/>
  </p:clrMapOvr>
  <mc:AlternateContent xmlns:mc="http://schemas.openxmlformats.org/markup-compatibility/2006">
    <mc:Choice xmlns:p14="http://schemas.microsoft.com/office/powerpoint/2010/main" Requires="p14">
      <p:transition spd="slow" p14:dur="2000" advTm="5375"/>
    </mc:Choice>
    <mc:Fallback>
      <p:transition spd="slow" advTm="537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İzmit Saat Kulesi - Kocaeli</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8A3E1CDB-8FC4-4577-A2B8-7011ECCD2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740" y="2053198"/>
            <a:ext cx="3197860" cy="4263813"/>
          </a:xfrm>
          <a:prstGeom prst="rect">
            <a:avLst/>
          </a:prstGeom>
        </p:spPr>
      </p:pic>
    </p:spTree>
    <p:extLst>
      <p:ext uri="{BB962C8B-B14F-4D97-AF65-F5344CB8AC3E}">
        <p14:creationId xmlns:p14="http://schemas.microsoft.com/office/powerpoint/2010/main" val="2412782638"/>
      </p:ext>
    </p:extLst>
  </p:cSld>
  <p:clrMapOvr>
    <a:masterClrMapping/>
  </p:clrMapOvr>
  <mc:AlternateContent xmlns:mc="http://schemas.openxmlformats.org/markup-compatibility/2006">
    <mc:Choice xmlns:p14="http://schemas.microsoft.com/office/powerpoint/2010/main" Requires="p14">
      <p:transition spd="slow" p14:dur="2000" advTm="9755"/>
    </mc:Choice>
    <mc:Fallback>
      <p:transition spd="slow" advTm="975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Zağanos Paşa Camii- Balıkesir</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1596DA6E-7D3B-4296-A6C4-FB6B95029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071" y="1812331"/>
            <a:ext cx="6025893" cy="4512724"/>
          </a:xfrm>
          <a:prstGeom prst="rect">
            <a:avLst/>
          </a:prstGeom>
        </p:spPr>
      </p:pic>
    </p:spTree>
    <p:extLst>
      <p:ext uri="{BB962C8B-B14F-4D97-AF65-F5344CB8AC3E}">
        <p14:creationId xmlns:p14="http://schemas.microsoft.com/office/powerpoint/2010/main" val="3075635757"/>
      </p:ext>
    </p:extLst>
  </p:cSld>
  <p:clrMapOvr>
    <a:masterClrMapping/>
  </p:clrMapOvr>
  <mc:AlternateContent xmlns:mc="http://schemas.openxmlformats.org/markup-compatibility/2006">
    <mc:Choice xmlns:p14="http://schemas.microsoft.com/office/powerpoint/2010/main" Requires="p14">
      <p:transition spd="slow" p14:dur="2000" advTm="11901"/>
    </mc:Choice>
    <mc:Fallback>
      <p:transition spd="slow" advTm="1190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Tekirdağ Arkeoloji Müzesi- Tekirdağ</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8" name="Resim 7">
            <a:extLst>
              <a:ext uri="{FF2B5EF4-FFF2-40B4-BE49-F238E27FC236}">
                <a16:creationId xmlns:a16="http://schemas.microsoft.com/office/drawing/2014/main" id="{F503A118-26B7-4278-9036-5D64E4CD0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076" y="2118332"/>
            <a:ext cx="6261100" cy="4174067"/>
          </a:xfrm>
          <a:prstGeom prst="rect">
            <a:avLst/>
          </a:prstGeom>
        </p:spPr>
      </p:pic>
    </p:spTree>
    <p:extLst>
      <p:ext uri="{BB962C8B-B14F-4D97-AF65-F5344CB8AC3E}">
        <p14:creationId xmlns:p14="http://schemas.microsoft.com/office/powerpoint/2010/main" val="1741726453"/>
      </p:ext>
    </p:extLst>
  </p:cSld>
  <p:clrMapOvr>
    <a:masterClrMapping/>
  </p:clrMapOvr>
  <mc:AlternateContent xmlns:mc="http://schemas.openxmlformats.org/markup-compatibility/2006">
    <mc:Choice xmlns:p14="http://schemas.microsoft.com/office/powerpoint/2010/main" Requires="p14">
      <p:transition spd="slow" p14:dur="2000" advTm="5658"/>
    </mc:Choice>
    <mc:Fallback>
      <p:transition spd="slow" advTm="56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Yürüyen Köşk - Yalova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C7DC1A1D-1902-4521-BE5B-0B7CC61A7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22" y="1961824"/>
            <a:ext cx="5126183" cy="3396016"/>
          </a:xfrm>
          <a:prstGeom prst="rect">
            <a:avLst/>
          </a:prstGeom>
        </p:spPr>
      </p:pic>
      <p:sp>
        <p:nvSpPr>
          <p:cNvPr id="11" name="Dikdörtgen 10">
            <a:extLst>
              <a:ext uri="{FF2B5EF4-FFF2-40B4-BE49-F238E27FC236}">
                <a16:creationId xmlns:a16="http://schemas.microsoft.com/office/drawing/2014/main" id="{569FB192-FBBD-48AF-9A32-69F6D94AAF8D}"/>
              </a:ext>
            </a:extLst>
          </p:cNvPr>
          <p:cNvSpPr/>
          <p:nvPr/>
        </p:nvSpPr>
        <p:spPr>
          <a:xfrm>
            <a:off x="5763492" y="1735342"/>
            <a:ext cx="6096000" cy="4524315"/>
          </a:xfrm>
          <a:prstGeom prst="rect">
            <a:avLst/>
          </a:prstGeom>
        </p:spPr>
        <p:txBody>
          <a:bodyPr>
            <a:spAutoFit/>
          </a:bodyPr>
          <a:lstStyle/>
          <a:p>
            <a:r>
              <a:rPr lang="tr-TR" sz="2400" dirty="0">
                <a:solidFill>
                  <a:srgbClr val="555555"/>
                </a:solidFill>
                <a:latin typeface="Century Gothic" panose="020B0502020202020204" pitchFamily="34" charset="0"/>
              </a:rPr>
              <a:t>Atatürk, 1930 yılında bir gün köşke gitmiştir. Çalışanlar çınar ağacının dalının köşkün çatısına vurduğunu, çatı ve duvarlara zarar verdiğini söyleyerek, çınarın köşke doğru uzanan dalını kesmek için izin istemişlerdir. Atatürk ise çınar ağacının dalının kesilmesi yerine, binanın tramvay rayları üzerinde biraz ileriye alınmasını emretmiştir. Böylelikle ağaca zarar verilmemiş yapı 4. 80 m. kaydırılmıştır. Bu olaydan ötürü Yürüyen Köşk ismini almıştır.*</a:t>
            </a:r>
            <a:endParaRPr lang="tr-TR" sz="2400" dirty="0">
              <a:latin typeface="Century Gothic" panose="020B0502020202020204" pitchFamily="34" charset="0"/>
            </a:endParaRPr>
          </a:p>
        </p:txBody>
      </p:sp>
      <p:sp>
        <p:nvSpPr>
          <p:cNvPr id="12" name="Dikdörtgen 11">
            <a:extLst>
              <a:ext uri="{FF2B5EF4-FFF2-40B4-BE49-F238E27FC236}">
                <a16:creationId xmlns:a16="http://schemas.microsoft.com/office/drawing/2014/main" id="{5E0BFB2C-0845-4772-9652-F0D5CF2C5977}"/>
              </a:ext>
            </a:extLst>
          </p:cNvPr>
          <p:cNvSpPr/>
          <p:nvPr/>
        </p:nvSpPr>
        <p:spPr>
          <a:xfrm>
            <a:off x="5763492" y="6182667"/>
            <a:ext cx="6136232" cy="369332"/>
          </a:xfrm>
          <a:prstGeom prst="rect">
            <a:avLst/>
          </a:prstGeom>
        </p:spPr>
        <p:txBody>
          <a:bodyPr wrap="none">
            <a:spAutoFit/>
          </a:bodyPr>
          <a:lstStyle/>
          <a:p>
            <a:r>
              <a:rPr lang="tr-TR" dirty="0">
                <a:hlinkClick r:id="rId4"/>
              </a:rPr>
              <a:t>*  http://www.yalova.bel.tr/yalova-ulasim-rehberi/yuruyen-kosk</a:t>
            </a:r>
            <a:endParaRPr lang="tr-TR" dirty="0"/>
          </a:p>
        </p:txBody>
      </p:sp>
    </p:spTree>
    <p:extLst>
      <p:ext uri="{BB962C8B-B14F-4D97-AF65-F5344CB8AC3E}">
        <p14:creationId xmlns:p14="http://schemas.microsoft.com/office/powerpoint/2010/main" val="1022172709"/>
      </p:ext>
    </p:extLst>
  </p:cSld>
  <p:clrMapOvr>
    <a:masterClrMapping/>
  </p:clrMapOvr>
  <mc:AlternateContent xmlns:mc="http://schemas.openxmlformats.org/markup-compatibility/2006">
    <mc:Choice xmlns:p14="http://schemas.microsoft.com/office/powerpoint/2010/main" Requires="p14">
      <p:transition spd="slow" p14:dur="2000" advTm="48452"/>
    </mc:Choice>
    <mc:Fallback>
      <p:transition spd="slow" advTm="4845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93575325-00D5-4799-AFBD-8B143D8788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076" y="1603341"/>
            <a:ext cx="5949889" cy="4600429"/>
          </a:xfrm>
          <a:prstGeom prst="rect">
            <a:avLst/>
          </a:prstGeom>
        </p:spPr>
      </p:pic>
      <p:sp>
        <p:nvSpPr>
          <p:cNvPr id="7" name="Metin kutusu 6">
            <a:extLst>
              <a:ext uri="{FF2B5EF4-FFF2-40B4-BE49-F238E27FC236}">
                <a16:creationId xmlns:a16="http://schemas.microsoft.com/office/drawing/2014/main" id="{801D7E17-F564-4B34-A71F-00C48A149B83}"/>
              </a:ext>
            </a:extLst>
          </p:cNvPr>
          <p:cNvSpPr txBox="1"/>
          <p:nvPr/>
        </p:nvSpPr>
        <p:spPr>
          <a:xfrm>
            <a:off x="534039" y="987788"/>
            <a:ext cx="10337532"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4000" b="1" dirty="0">
                <a:solidFill>
                  <a:srgbClr val="0070C0"/>
                </a:solidFill>
                <a:latin typeface="Arial Black" panose="020B0A04020102020204" pitchFamily="34" charset="0"/>
                <a:ea typeface="Segoe UI Black" panose="020B0A02040204020203" pitchFamily="34" charset="0"/>
                <a:cs typeface="Aharoni" panose="02010803020104030203" pitchFamily="2" charset="-79"/>
              </a:rPr>
              <a:t> </a:t>
            </a:r>
            <a:r>
              <a:rPr lang="tr-TR" sz="4000" b="1" dirty="0">
                <a:solidFill>
                  <a:srgbClr val="0070C0"/>
                </a:solidFill>
                <a:latin typeface="Aharoni" panose="02010803020104030203" pitchFamily="2" charset="-79"/>
                <a:ea typeface="Segoe UI Black" panose="020B0A02040204020203" pitchFamily="34" charset="0"/>
                <a:cs typeface="Aharoni" panose="02010803020104030203" pitchFamily="2" charset="-79"/>
              </a:rPr>
              <a:t>Ege Bölgesi</a:t>
            </a:r>
          </a:p>
        </p:txBody>
      </p:sp>
    </p:spTree>
    <p:extLst>
      <p:ext uri="{BB962C8B-B14F-4D97-AF65-F5344CB8AC3E}">
        <p14:creationId xmlns:p14="http://schemas.microsoft.com/office/powerpoint/2010/main" val="2370605687"/>
      </p:ext>
    </p:extLst>
  </p:cSld>
  <p:clrMapOvr>
    <a:masterClrMapping/>
  </p:clrMapOvr>
  <mc:AlternateContent xmlns:mc="http://schemas.openxmlformats.org/markup-compatibility/2006">
    <mc:Choice xmlns:p14="http://schemas.microsoft.com/office/powerpoint/2010/main" Requires="p14">
      <p:transition spd="slow" p14:dur="2000" advTm="22198"/>
    </mc:Choice>
    <mc:Fallback>
      <p:transition spd="slow" advTm="2219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7" name="Metin kutusu 6">
            <a:extLst>
              <a:ext uri="{FF2B5EF4-FFF2-40B4-BE49-F238E27FC236}">
                <a16:creationId xmlns:a16="http://schemas.microsoft.com/office/drawing/2014/main" id="{801D7E17-F564-4B34-A71F-00C48A149B83}"/>
              </a:ext>
            </a:extLst>
          </p:cNvPr>
          <p:cNvSpPr txBox="1"/>
          <p:nvPr/>
        </p:nvSpPr>
        <p:spPr>
          <a:xfrm>
            <a:off x="927234" y="1136998"/>
            <a:ext cx="10337532" cy="258532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Ege Bölgesi’nde bulunan </a:t>
            </a:r>
          </a:p>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başlıca tarihi ve kültürel alanları inceleyelim.</a:t>
            </a:r>
          </a:p>
        </p:txBody>
      </p:sp>
    </p:spTree>
    <p:extLst>
      <p:ext uri="{BB962C8B-B14F-4D97-AF65-F5344CB8AC3E}">
        <p14:creationId xmlns:p14="http://schemas.microsoft.com/office/powerpoint/2010/main" val="3377076720"/>
      </p:ext>
    </p:extLst>
  </p:cSld>
  <p:clrMapOvr>
    <a:masterClrMapping/>
  </p:clrMapOvr>
  <mc:AlternateContent xmlns:mc="http://schemas.openxmlformats.org/markup-compatibility/2006">
    <mc:Choice xmlns:p14="http://schemas.microsoft.com/office/powerpoint/2010/main" Requires="p14">
      <p:transition spd="slow" p14:dur="2000" advTm="6262"/>
    </mc:Choice>
    <mc:Fallback>
      <p:transition spd="slow" advTm="626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Bafa Gölü – Aydın ve Muğla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45DBAA1B-BA94-4DD4-8DAF-BEFBCA827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438" y="1812331"/>
            <a:ext cx="5902036" cy="4426527"/>
          </a:xfrm>
          <a:prstGeom prst="rect">
            <a:avLst/>
          </a:prstGeom>
        </p:spPr>
      </p:pic>
    </p:spTree>
    <p:extLst>
      <p:ext uri="{BB962C8B-B14F-4D97-AF65-F5344CB8AC3E}">
        <p14:creationId xmlns:p14="http://schemas.microsoft.com/office/powerpoint/2010/main" val="2729296676"/>
      </p:ext>
    </p:extLst>
  </p:cSld>
  <p:clrMapOvr>
    <a:masterClrMapping/>
  </p:clrMapOvr>
  <mc:AlternateContent xmlns:mc="http://schemas.openxmlformats.org/markup-compatibility/2006">
    <mc:Choice xmlns:p14="http://schemas.microsoft.com/office/powerpoint/2010/main" Requires="p14">
      <p:transition spd="slow" p14:dur="2000" advTm="7504"/>
    </mc:Choice>
    <mc:Fallback>
      <p:transition spd="slow" advTm="750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9A79AEA1-D258-46FE-8388-EEE3DD203161}"/>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7" name="Grafik 6">
            <a:extLst>
              <a:ext uri="{FF2B5EF4-FFF2-40B4-BE49-F238E27FC236}">
                <a16:creationId xmlns:a16="http://schemas.microsoft.com/office/drawing/2014/main" id="{8E52A601-AC97-4B4D-A167-38F4AD9F7D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036" y="1281563"/>
            <a:ext cx="3630417" cy="5133332"/>
          </a:xfrm>
          <a:prstGeom prst="rect">
            <a:avLst/>
          </a:prstGeom>
        </p:spPr>
      </p:pic>
      <p:sp>
        <p:nvSpPr>
          <p:cNvPr id="8" name="Dikdörtgen 7">
            <a:extLst>
              <a:ext uri="{FF2B5EF4-FFF2-40B4-BE49-F238E27FC236}">
                <a16:creationId xmlns:a16="http://schemas.microsoft.com/office/drawing/2014/main" id="{0762B64A-DD85-4206-BBAD-FC76C635940B}"/>
              </a:ext>
            </a:extLst>
          </p:cNvPr>
          <p:cNvSpPr/>
          <p:nvPr/>
        </p:nvSpPr>
        <p:spPr>
          <a:xfrm>
            <a:off x="4206470" y="1442999"/>
            <a:ext cx="7793512" cy="4154984"/>
          </a:xfrm>
          <a:prstGeom prst="rect">
            <a:avLst/>
          </a:prstGeom>
        </p:spPr>
        <p:txBody>
          <a:bodyPr wrap="square">
            <a:spAutoFit/>
          </a:bodyPr>
          <a:lstStyle/>
          <a:p>
            <a:r>
              <a:rPr lang="tr-TR" sz="4400" dirty="0">
                <a:solidFill>
                  <a:srgbClr val="002060"/>
                </a:solidFill>
                <a:latin typeface="TTKB Dik Temel Abece" pitchFamily="2" charset="-94"/>
              </a:rPr>
              <a:t> Ülkemiz dünya üzerinde </a:t>
            </a:r>
          </a:p>
          <a:p>
            <a:r>
              <a:rPr lang="tr-TR" sz="4400" dirty="0">
                <a:solidFill>
                  <a:srgbClr val="002060"/>
                </a:solidFill>
                <a:latin typeface="TTKB Dik Temel Abece" pitchFamily="2" charset="-94"/>
              </a:rPr>
              <a:t>Asya ve Avrupa kıtalarını </a:t>
            </a:r>
          </a:p>
          <a:p>
            <a:r>
              <a:rPr lang="tr-TR" sz="4400" dirty="0">
                <a:solidFill>
                  <a:srgbClr val="002060"/>
                </a:solidFill>
                <a:latin typeface="TTKB Dik Temel Abece" pitchFamily="2" charset="-94"/>
              </a:rPr>
              <a:t>birbirine bağlayan bir konumdadır.</a:t>
            </a:r>
          </a:p>
          <a:p>
            <a:r>
              <a:rPr lang="tr-TR" sz="4400" dirty="0">
                <a:solidFill>
                  <a:srgbClr val="002060"/>
                </a:solidFill>
                <a:latin typeface="TTKB Dik Temel Abece" pitchFamily="2" charset="-94"/>
              </a:rPr>
              <a:t>Ayrıca üç tarafı denizlerle çevrilidir</a:t>
            </a:r>
          </a:p>
          <a:p>
            <a:r>
              <a:rPr lang="tr-TR" sz="4400" dirty="0">
                <a:solidFill>
                  <a:srgbClr val="002060"/>
                </a:solidFill>
                <a:latin typeface="TTKB Dik Temel Abece" pitchFamily="2" charset="-94"/>
              </a:rPr>
              <a:t>ve verimli topraklara sahiptir.</a:t>
            </a:r>
          </a:p>
          <a:p>
            <a:endParaRPr lang="tr-TR" sz="4400" dirty="0">
              <a:solidFill>
                <a:srgbClr val="002060"/>
              </a:solidFill>
              <a:latin typeface="TTKB Dik Temel Abece" pitchFamily="2" charset="-94"/>
            </a:endParaRPr>
          </a:p>
        </p:txBody>
      </p:sp>
    </p:spTree>
    <p:extLst>
      <p:ext uri="{BB962C8B-B14F-4D97-AF65-F5344CB8AC3E}">
        <p14:creationId xmlns:p14="http://schemas.microsoft.com/office/powerpoint/2010/main" val="213456973"/>
      </p:ext>
    </p:extLst>
  </p:cSld>
  <p:clrMapOvr>
    <a:masterClrMapping/>
  </p:clrMapOvr>
  <mc:AlternateContent xmlns:mc="http://schemas.openxmlformats.org/markup-compatibility/2006">
    <mc:Choice xmlns:p14="http://schemas.microsoft.com/office/powerpoint/2010/main" Requires="p14">
      <p:transition spd="slow" p14:dur="2000" advTm="44257"/>
    </mc:Choice>
    <mc:Fallback>
      <p:transition spd="slow" advTm="4425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Efes Antik Kenti – İzmir</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28CEC927-7350-4C0F-A27F-8B4D3590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880" y="1812331"/>
            <a:ext cx="8763719" cy="4464019"/>
          </a:xfrm>
          <a:prstGeom prst="rect">
            <a:avLst/>
          </a:prstGeom>
        </p:spPr>
      </p:pic>
    </p:spTree>
    <p:extLst>
      <p:ext uri="{BB962C8B-B14F-4D97-AF65-F5344CB8AC3E}">
        <p14:creationId xmlns:p14="http://schemas.microsoft.com/office/powerpoint/2010/main" val="682229011"/>
      </p:ext>
    </p:extLst>
  </p:cSld>
  <p:clrMapOvr>
    <a:masterClrMapping/>
  </p:clrMapOvr>
  <mc:AlternateContent xmlns:mc="http://schemas.openxmlformats.org/markup-compatibility/2006">
    <mc:Choice xmlns:p14="http://schemas.microsoft.com/office/powerpoint/2010/main" Requires="p14">
      <p:transition spd="slow" p14:dur="2000" advTm="5516"/>
    </mc:Choice>
    <mc:Fallback>
      <p:transition spd="slow" advTm="55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Ölü Deniz - Muğla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94F149B3-59CF-4DEE-9D98-8DB4A2915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2344" y="1914151"/>
            <a:ext cx="5811432" cy="4358574"/>
          </a:xfrm>
          <a:prstGeom prst="rect">
            <a:avLst/>
          </a:prstGeom>
        </p:spPr>
      </p:pic>
    </p:spTree>
    <p:extLst>
      <p:ext uri="{BB962C8B-B14F-4D97-AF65-F5344CB8AC3E}">
        <p14:creationId xmlns:p14="http://schemas.microsoft.com/office/powerpoint/2010/main" val="2156525664"/>
      </p:ext>
    </p:extLst>
  </p:cSld>
  <p:clrMapOvr>
    <a:masterClrMapping/>
  </p:clrMapOvr>
  <mc:AlternateContent xmlns:mc="http://schemas.openxmlformats.org/markup-compatibility/2006">
    <mc:Choice xmlns:p14="http://schemas.microsoft.com/office/powerpoint/2010/main" Requires="p14">
      <p:transition spd="slow" p14:dur="2000" advTm="4021"/>
    </mc:Choice>
    <mc:Fallback>
      <p:transition spd="slow" advTm="402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Pamukkale Travertenleri - Denizli</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4A0CE2B6-F534-48AC-8D77-4E2DA8090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00" y="1932442"/>
            <a:ext cx="6007100" cy="4505325"/>
          </a:xfrm>
          <a:prstGeom prst="rect">
            <a:avLst/>
          </a:prstGeom>
        </p:spPr>
      </p:pic>
    </p:spTree>
    <p:extLst>
      <p:ext uri="{BB962C8B-B14F-4D97-AF65-F5344CB8AC3E}">
        <p14:creationId xmlns:p14="http://schemas.microsoft.com/office/powerpoint/2010/main" val="1665417778"/>
      </p:ext>
    </p:extLst>
  </p:cSld>
  <p:clrMapOvr>
    <a:masterClrMapping/>
  </p:clrMapOvr>
  <mc:AlternateContent xmlns:mc="http://schemas.openxmlformats.org/markup-compatibility/2006">
    <mc:Choice xmlns:p14="http://schemas.microsoft.com/office/powerpoint/2010/main" Requires="p14">
      <p:transition spd="slow" p14:dur="2000" advTm="5891"/>
    </mc:Choice>
    <mc:Fallback>
      <p:transition spd="slow" advTm="589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675681" y="335608"/>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Çini Müzesi - Kütahya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FAC06824-AE4F-42F7-B9C8-BE3AC63D3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26" y="1812331"/>
            <a:ext cx="7264400" cy="4457700"/>
          </a:xfrm>
          <a:prstGeom prst="rect">
            <a:avLst/>
          </a:prstGeom>
        </p:spPr>
      </p:pic>
    </p:spTree>
    <p:extLst>
      <p:ext uri="{BB962C8B-B14F-4D97-AF65-F5344CB8AC3E}">
        <p14:creationId xmlns:p14="http://schemas.microsoft.com/office/powerpoint/2010/main" val="1297066763"/>
      </p:ext>
    </p:extLst>
  </p:cSld>
  <p:clrMapOvr>
    <a:masterClrMapping/>
  </p:clrMapOvr>
  <mc:AlternateContent xmlns:mc="http://schemas.openxmlformats.org/markup-compatibility/2006">
    <mc:Choice xmlns:p14="http://schemas.microsoft.com/office/powerpoint/2010/main" Requires="p14">
      <p:transition spd="slow" p14:dur="2000" advTm="5173"/>
    </mc:Choice>
    <mc:Fallback>
      <p:transition spd="slow" advTm="517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Afyon Kalesi - Afyonkarahisar</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E10B5691-A271-464A-9B69-80FA40A6D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652" y="2083788"/>
            <a:ext cx="7471348" cy="4202633"/>
          </a:xfrm>
          <a:prstGeom prst="rect">
            <a:avLst/>
          </a:prstGeom>
        </p:spPr>
      </p:pic>
    </p:spTree>
    <p:extLst>
      <p:ext uri="{BB962C8B-B14F-4D97-AF65-F5344CB8AC3E}">
        <p14:creationId xmlns:p14="http://schemas.microsoft.com/office/powerpoint/2010/main" val="1358175581"/>
      </p:ext>
    </p:extLst>
  </p:cSld>
  <p:clrMapOvr>
    <a:masterClrMapping/>
  </p:clrMapOvr>
  <mc:AlternateContent xmlns:mc="http://schemas.openxmlformats.org/markup-compatibility/2006">
    <mc:Choice xmlns:p14="http://schemas.microsoft.com/office/powerpoint/2010/main" Requires="p14">
      <p:transition spd="slow" p14:dur="2000" advTm="5830"/>
    </mc:Choice>
    <mc:Fallback>
      <p:transition spd="slow" advTm="583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374"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err="1">
                <a:ln w="0"/>
                <a:solidFill>
                  <a:srgbClr val="0070C0"/>
                </a:solidFill>
                <a:latin typeface="Century Gothic" panose="020B0502020202020204" pitchFamily="34" charset="0"/>
                <a:cs typeface="Aharoni" panose="02010803020104030203" pitchFamily="2" charset="-79"/>
              </a:rPr>
              <a:t>Sardes</a:t>
            </a:r>
            <a:r>
              <a:rPr lang="tr-TR" sz="4800" dirty="0">
                <a:ln w="0"/>
                <a:solidFill>
                  <a:srgbClr val="0070C0"/>
                </a:solidFill>
                <a:latin typeface="Century Gothic" panose="020B0502020202020204" pitchFamily="34" charset="0"/>
                <a:cs typeface="Aharoni" panose="02010803020104030203" pitchFamily="2" charset="-79"/>
              </a:rPr>
              <a:t> Antik Kenti - Manisa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0E36A8E5-707F-40B3-8661-275A62C6F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916" y="1897816"/>
            <a:ext cx="5542690" cy="3147853"/>
          </a:xfrm>
          <a:prstGeom prst="rect">
            <a:avLst/>
          </a:prstGeom>
        </p:spPr>
      </p:pic>
      <p:sp>
        <p:nvSpPr>
          <p:cNvPr id="11" name="Dikdörtgen 10">
            <a:extLst>
              <a:ext uri="{FF2B5EF4-FFF2-40B4-BE49-F238E27FC236}">
                <a16:creationId xmlns:a16="http://schemas.microsoft.com/office/drawing/2014/main" id="{E18B6CBF-3DFC-4AAC-B04A-F63BDC222084}"/>
              </a:ext>
            </a:extLst>
          </p:cNvPr>
          <p:cNvSpPr/>
          <p:nvPr/>
        </p:nvSpPr>
        <p:spPr>
          <a:xfrm>
            <a:off x="404962" y="5120837"/>
            <a:ext cx="11251329" cy="1200329"/>
          </a:xfrm>
          <a:prstGeom prst="rect">
            <a:avLst/>
          </a:prstGeom>
          <a:noFill/>
        </p:spPr>
        <p:txBody>
          <a:bodyPr wrap="square" lIns="91440" tIns="45720" rIns="91440" bIns="45720">
            <a:spAutoFit/>
          </a:bodyPr>
          <a:lstStyle/>
          <a:p>
            <a:pPr algn="ctr"/>
            <a:r>
              <a:rPr lang="tr-TR" sz="3600" dirty="0">
                <a:ln w="0"/>
                <a:latin typeface="Century Gothic" panose="020B0502020202020204" pitchFamily="34" charset="0"/>
                <a:cs typeface="Aharoni" panose="02010803020104030203" pitchFamily="2" charset="-79"/>
              </a:rPr>
              <a:t>İlk paranın bulunup</a:t>
            </a:r>
          </a:p>
          <a:p>
            <a:pPr algn="ctr"/>
            <a:r>
              <a:rPr lang="tr-TR" sz="3600" dirty="0">
                <a:ln w="0"/>
                <a:latin typeface="Century Gothic" panose="020B0502020202020204" pitchFamily="34" charset="0"/>
                <a:cs typeface="Aharoni" panose="02010803020104030203" pitchFamily="2" charset="-79"/>
              </a:rPr>
              <a:t> kullanıldığı yer burasıdır.</a:t>
            </a:r>
            <a:endParaRPr lang="tr-TR" sz="3600" cap="none" spc="0" dirty="0">
              <a:ln w="0"/>
              <a:latin typeface="Century Gothic" panose="020B0502020202020204" pitchFamily="34" charset="0"/>
              <a:cs typeface="Aharoni" panose="02010803020104030203" pitchFamily="2" charset="-79"/>
            </a:endParaRPr>
          </a:p>
        </p:txBody>
      </p:sp>
    </p:spTree>
    <p:extLst>
      <p:ext uri="{BB962C8B-B14F-4D97-AF65-F5344CB8AC3E}">
        <p14:creationId xmlns:p14="http://schemas.microsoft.com/office/powerpoint/2010/main" val="2274402702"/>
      </p:ext>
    </p:extLst>
  </p:cSld>
  <p:clrMapOvr>
    <a:masterClrMapping/>
  </p:clrMapOvr>
  <mc:AlternateContent xmlns:mc="http://schemas.openxmlformats.org/markup-compatibility/2006">
    <mc:Choice xmlns:p14="http://schemas.microsoft.com/office/powerpoint/2010/main" Requires="p14">
      <p:transition spd="slow" p14:dur="2000" advTm="10867"/>
    </mc:Choice>
    <mc:Fallback>
      <p:transition spd="slow" advTm="1086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Ulubey Kanyonları - Uşak</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AA76F3C1-F0C1-4517-A9D3-117BFA3EC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250" y="1812331"/>
            <a:ext cx="6978650" cy="4372792"/>
          </a:xfrm>
          <a:prstGeom prst="rect">
            <a:avLst/>
          </a:prstGeom>
        </p:spPr>
      </p:pic>
    </p:spTree>
    <p:extLst>
      <p:ext uri="{BB962C8B-B14F-4D97-AF65-F5344CB8AC3E}">
        <p14:creationId xmlns:p14="http://schemas.microsoft.com/office/powerpoint/2010/main" val="3894840477"/>
      </p:ext>
    </p:extLst>
  </p:cSld>
  <p:clrMapOvr>
    <a:masterClrMapping/>
  </p:clrMapOvr>
  <mc:AlternateContent xmlns:mc="http://schemas.openxmlformats.org/markup-compatibility/2006">
    <mc:Choice xmlns:p14="http://schemas.microsoft.com/office/powerpoint/2010/main" Requires="p14">
      <p:transition spd="slow" p14:dur="2000" advTm="5060"/>
    </mc:Choice>
    <mc:Fallback>
      <p:transition spd="slow" advTm="506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93575325-00D5-4799-AFBD-8B143D8788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076" y="1603341"/>
            <a:ext cx="5949889" cy="4600429"/>
          </a:xfrm>
          <a:prstGeom prst="rect">
            <a:avLst/>
          </a:prstGeom>
        </p:spPr>
      </p:pic>
      <p:sp>
        <p:nvSpPr>
          <p:cNvPr id="7" name="Metin kutusu 6">
            <a:extLst>
              <a:ext uri="{FF2B5EF4-FFF2-40B4-BE49-F238E27FC236}">
                <a16:creationId xmlns:a16="http://schemas.microsoft.com/office/drawing/2014/main" id="{801D7E17-F564-4B34-A71F-00C48A149B83}"/>
              </a:ext>
            </a:extLst>
          </p:cNvPr>
          <p:cNvSpPr txBox="1"/>
          <p:nvPr/>
        </p:nvSpPr>
        <p:spPr>
          <a:xfrm>
            <a:off x="534039" y="987788"/>
            <a:ext cx="10337532"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4000" b="1" dirty="0">
                <a:solidFill>
                  <a:srgbClr val="0070C0"/>
                </a:solidFill>
                <a:latin typeface="Aharoni" panose="02010803020104030203" pitchFamily="2" charset="-79"/>
                <a:ea typeface="Segoe UI Black" panose="020B0A02040204020203" pitchFamily="34" charset="0"/>
                <a:cs typeface="Aharoni" panose="02010803020104030203" pitchFamily="2" charset="-79"/>
              </a:rPr>
              <a:t>İç Anadolu Bölgesi</a:t>
            </a:r>
          </a:p>
        </p:txBody>
      </p:sp>
    </p:spTree>
    <p:extLst>
      <p:ext uri="{BB962C8B-B14F-4D97-AF65-F5344CB8AC3E}">
        <p14:creationId xmlns:p14="http://schemas.microsoft.com/office/powerpoint/2010/main" val="1502748795"/>
      </p:ext>
    </p:extLst>
  </p:cSld>
  <p:clrMapOvr>
    <a:masterClrMapping/>
  </p:clrMapOvr>
  <mc:AlternateContent xmlns:mc="http://schemas.openxmlformats.org/markup-compatibility/2006">
    <mc:Choice xmlns:p14="http://schemas.microsoft.com/office/powerpoint/2010/main" Requires="p14">
      <p:transition spd="slow" p14:dur="2000" advTm="30922"/>
    </mc:Choice>
    <mc:Fallback>
      <p:transition spd="slow" advTm="3092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7" name="Metin kutusu 6">
            <a:extLst>
              <a:ext uri="{FF2B5EF4-FFF2-40B4-BE49-F238E27FC236}">
                <a16:creationId xmlns:a16="http://schemas.microsoft.com/office/drawing/2014/main" id="{801D7E17-F564-4B34-A71F-00C48A149B83}"/>
              </a:ext>
            </a:extLst>
          </p:cNvPr>
          <p:cNvSpPr txBox="1"/>
          <p:nvPr/>
        </p:nvSpPr>
        <p:spPr>
          <a:xfrm>
            <a:off x="463617" y="1136998"/>
            <a:ext cx="11264766" cy="258532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İç Anadolu Bölgesi’nde bulunan </a:t>
            </a:r>
          </a:p>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başlıca tarihi ve kültürel alanları inceleyelim.</a:t>
            </a:r>
          </a:p>
        </p:txBody>
      </p:sp>
    </p:spTree>
    <p:extLst>
      <p:ext uri="{BB962C8B-B14F-4D97-AF65-F5344CB8AC3E}">
        <p14:creationId xmlns:p14="http://schemas.microsoft.com/office/powerpoint/2010/main" val="22966445"/>
      </p:ext>
    </p:extLst>
  </p:cSld>
  <p:clrMapOvr>
    <a:masterClrMapping/>
  </p:clrMapOvr>
  <mc:AlternateContent xmlns:mc="http://schemas.openxmlformats.org/markup-compatibility/2006">
    <mc:Choice xmlns:p14="http://schemas.microsoft.com/office/powerpoint/2010/main" Requires="p14">
      <p:transition spd="slow" p14:dur="2000" advTm="7093"/>
    </mc:Choice>
    <mc:Fallback>
      <p:transition spd="slow" advTm="709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Erciyes Dağı - Kayseri</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FF9A7DE6-4C63-42F5-9576-0895DBB9F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81" y="2472841"/>
            <a:ext cx="10210800" cy="2811473"/>
          </a:xfrm>
          <a:prstGeom prst="rect">
            <a:avLst/>
          </a:prstGeom>
        </p:spPr>
      </p:pic>
    </p:spTree>
    <p:extLst>
      <p:ext uri="{BB962C8B-B14F-4D97-AF65-F5344CB8AC3E}">
        <p14:creationId xmlns:p14="http://schemas.microsoft.com/office/powerpoint/2010/main" val="1044033368"/>
      </p:ext>
    </p:extLst>
  </p:cSld>
  <p:clrMapOvr>
    <a:masterClrMapping/>
  </p:clrMapOvr>
  <mc:AlternateContent xmlns:mc="http://schemas.openxmlformats.org/markup-compatibility/2006">
    <mc:Choice xmlns:p14="http://schemas.microsoft.com/office/powerpoint/2010/main" Requires="p14">
      <p:transition spd="slow" p14:dur="2000" advTm="4518"/>
    </mc:Choice>
    <mc:Fallback>
      <p:transition spd="slow" advTm="451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931"/>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2145938" y="488756"/>
            <a:ext cx="7366719" cy="707886"/>
          </a:xfrm>
          <a:prstGeom prst="rect">
            <a:avLst/>
          </a:prstGeom>
          <a:noFill/>
          <a:effectLst>
            <a:innerShdw blurRad="63500" dist="50800" dir="8100000">
              <a:prstClr val="black">
                <a:alpha val="50000"/>
              </a:prstClr>
            </a:innerShdw>
          </a:effectLst>
        </p:spPr>
        <p:txBody>
          <a:bodyPr wrap="square" rtlCol="0">
            <a:spAutoFit/>
          </a:bodyPr>
          <a:lstStyle/>
          <a:p>
            <a:r>
              <a:rPr lang="tr-TR" sz="40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4" name="Dikdörtgen 3">
            <a:extLst>
              <a:ext uri="{FF2B5EF4-FFF2-40B4-BE49-F238E27FC236}">
                <a16:creationId xmlns:a16="http://schemas.microsoft.com/office/drawing/2014/main" id="{97432E3B-A80B-4CE0-8CD6-FC28E6B1096D}"/>
              </a:ext>
            </a:extLst>
          </p:cNvPr>
          <p:cNvSpPr/>
          <p:nvPr/>
        </p:nvSpPr>
        <p:spPr>
          <a:xfrm>
            <a:off x="420366" y="1370454"/>
            <a:ext cx="11441434" cy="738664"/>
          </a:xfrm>
          <a:prstGeom prst="rect">
            <a:avLst/>
          </a:prstGeom>
          <a:solidFill>
            <a:schemeClr val="accent5">
              <a:lumMod val="20000"/>
              <a:lumOff val="80000"/>
            </a:schemeClr>
          </a:solidFill>
        </p:spPr>
        <p:txBody>
          <a:bodyPr wrap="square">
            <a:spAutoFit/>
          </a:bodyPr>
          <a:lstStyle/>
          <a:p>
            <a:r>
              <a:rPr lang="tr-TR" sz="4200" b="1" dirty="0">
                <a:solidFill>
                  <a:srgbClr val="002060"/>
                </a:solidFill>
                <a:latin typeface="TTKB Dik Temel Abece" pitchFamily="2" charset="-94"/>
              </a:rPr>
              <a:t>Ülkemizde sayısız tarihî, doğal ve turistik yerler vardır.</a:t>
            </a:r>
          </a:p>
        </p:txBody>
      </p:sp>
      <p:pic>
        <p:nvPicPr>
          <p:cNvPr id="7" name="Resim 6">
            <a:extLst>
              <a:ext uri="{FF2B5EF4-FFF2-40B4-BE49-F238E27FC236}">
                <a16:creationId xmlns:a16="http://schemas.microsoft.com/office/drawing/2014/main" id="{0881F65A-9A31-4C9D-925B-5B5BF6AB0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96357"/>
            <a:ext cx="5675634" cy="4054531"/>
          </a:xfrm>
          <a:prstGeom prst="rect">
            <a:avLst/>
          </a:prstGeom>
        </p:spPr>
      </p:pic>
      <p:sp>
        <p:nvSpPr>
          <p:cNvPr id="8" name="Dikdörtgen 7">
            <a:extLst>
              <a:ext uri="{FF2B5EF4-FFF2-40B4-BE49-F238E27FC236}">
                <a16:creationId xmlns:a16="http://schemas.microsoft.com/office/drawing/2014/main" id="{2F3B63DD-05E0-4057-B458-42ECA6492902}"/>
              </a:ext>
            </a:extLst>
          </p:cNvPr>
          <p:cNvSpPr/>
          <p:nvPr/>
        </p:nvSpPr>
        <p:spPr>
          <a:xfrm>
            <a:off x="0" y="2422630"/>
            <a:ext cx="6489700" cy="3323987"/>
          </a:xfrm>
          <a:prstGeom prst="rect">
            <a:avLst/>
          </a:prstGeom>
        </p:spPr>
        <p:txBody>
          <a:bodyPr wrap="square">
            <a:spAutoFit/>
          </a:bodyPr>
          <a:lstStyle/>
          <a:p>
            <a:pPr algn="ctr"/>
            <a:r>
              <a:rPr lang="tr-TR" sz="4200" dirty="0">
                <a:solidFill>
                  <a:srgbClr val="002060"/>
                </a:solidFill>
                <a:latin typeface="TTKB Dik Temel Abece" pitchFamily="2" charset="-94"/>
              </a:rPr>
              <a:t>Bu yerleri gezmek, görmek hem ülkemizi daha iyi tanımamızı hem de</a:t>
            </a:r>
          </a:p>
          <a:p>
            <a:pPr algn="ctr"/>
            <a:r>
              <a:rPr lang="tr-TR" sz="4200" dirty="0">
                <a:solidFill>
                  <a:srgbClr val="002060"/>
                </a:solidFill>
                <a:latin typeface="TTKB Dik Temel Abece" pitchFamily="2" charset="-94"/>
              </a:rPr>
              <a:t> genel kültürümüzün </a:t>
            </a:r>
          </a:p>
          <a:p>
            <a:pPr algn="ctr"/>
            <a:r>
              <a:rPr lang="tr-TR" sz="4200" dirty="0">
                <a:solidFill>
                  <a:srgbClr val="002060"/>
                </a:solidFill>
                <a:latin typeface="TTKB Dik Temel Abece" pitchFamily="2" charset="-94"/>
              </a:rPr>
              <a:t>artmasını sağlar.</a:t>
            </a:r>
          </a:p>
        </p:txBody>
      </p:sp>
    </p:spTree>
    <p:extLst>
      <p:ext uri="{BB962C8B-B14F-4D97-AF65-F5344CB8AC3E}">
        <p14:creationId xmlns:p14="http://schemas.microsoft.com/office/powerpoint/2010/main" val="1239579453"/>
      </p:ext>
    </p:extLst>
  </p:cSld>
  <p:clrMapOvr>
    <a:masterClrMapping/>
  </p:clrMapOvr>
  <mc:AlternateContent xmlns:mc="http://schemas.openxmlformats.org/markup-compatibility/2006">
    <mc:Choice xmlns:p14="http://schemas.microsoft.com/office/powerpoint/2010/main" Requires="p14">
      <p:transition spd="slow" p14:dur="2000" advTm="16365"/>
    </mc:Choice>
    <mc:Fallback>
      <p:transition spd="slow" advTm="1636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Peri Bacaları - Nevşehir</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F5F6B931-561D-4707-947A-E594DA6BF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196" y="2118332"/>
            <a:ext cx="5651500" cy="4238625"/>
          </a:xfrm>
          <a:prstGeom prst="rect">
            <a:avLst/>
          </a:prstGeom>
        </p:spPr>
      </p:pic>
    </p:spTree>
    <p:extLst>
      <p:ext uri="{BB962C8B-B14F-4D97-AF65-F5344CB8AC3E}">
        <p14:creationId xmlns:p14="http://schemas.microsoft.com/office/powerpoint/2010/main" val="1535141066"/>
      </p:ext>
    </p:extLst>
  </p:cSld>
  <p:clrMapOvr>
    <a:masterClrMapping/>
  </p:clrMapOvr>
  <mc:AlternateContent xmlns:mc="http://schemas.openxmlformats.org/markup-compatibility/2006">
    <mc:Choice xmlns:p14="http://schemas.microsoft.com/office/powerpoint/2010/main" Requires="p14">
      <p:transition spd="slow" p14:dur="2000" advTm="4404"/>
    </mc:Choice>
    <mc:Fallback>
      <p:transition spd="slow" advTm="440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err="1">
                <a:ln w="0"/>
                <a:solidFill>
                  <a:srgbClr val="0070C0"/>
                </a:solidFill>
                <a:latin typeface="Century Gothic" panose="020B0502020202020204" pitchFamily="34" charset="0"/>
                <a:cs typeface="Aharoni" panose="02010803020104030203" pitchFamily="2" charset="-79"/>
              </a:rPr>
              <a:t>Odunpazarı</a:t>
            </a:r>
            <a:r>
              <a:rPr lang="tr-TR" sz="4800" dirty="0">
                <a:ln w="0"/>
                <a:solidFill>
                  <a:srgbClr val="0070C0"/>
                </a:solidFill>
                <a:latin typeface="Century Gothic" panose="020B0502020202020204" pitchFamily="34" charset="0"/>
                <a:cs typeface="Aharoni" panose="02010803020104030203" pitchFamily="2" charset="-79"/>
              </a:rPr>
              <a:t> - Eskişehir</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7BF59387-0725-4CAB-B251-D639EA7FC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696" y="2208667"/>
            <a:ext cx="5270500" cy="3952875"/>
          </a:xfrm>
          <a:prstGeom prst="rect">
            <a:avLst/>
          </a:prstGeom>
        </p:spPr>
      </p:pic>
    </p:spTree>
    <p:extLst>
      <p:ext uri="{BB962C8B-B14F-4D97-AF65-F5344CB8AC3E}">
        <p14:creationId xmlns:p14="http://schemas.microsoft.com/office/powerpoint/2010/main" val="2535030460"/>
      </p:ext>
    </p:extLst>
  </p:cSld>
  <p:clrMapOvr>
    <a:masterClrMapping/>
  </p:clrMapOvr>
  <mc:AlternateContent xmlns:mc="http://schemas.openxmlformats.org/markup-compatibility/2006">
    <mc:Choice xmlns:p14="http://schemas.microsoft.com/office/powerpoint/2010/main" Requires="p14">
      <p:transition spd="slow" p14:dur="2000" advTm="5107"/>
    </mc:Choice>
    <mc:Fallback>
      <p:transition spd="slow" advTm="510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Gök Medrese - Sivas</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ACDF1618-82D1-4F7F-8093-72A753021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0" y="2041980"/>
            <a:ext cx="5715000" cy="4286250"/>
          </a:xfrm>
          <a:prstGeom prst="rect">
            <a:avLst/>
          </a:prstGeom>
        </p:spPr>
      </p:pic>
    </p:spTree>
    <p:extLst>
      <p:ext uri="{BB962C8B-B14F-4D97-AF65-F5344CB8AC3E}">
        <p14:creationId xmlns:p14="http://schemas.microsoft.com/office/powerpoint/2010/main" val="2971291745"/>
      </p:ext>
    </p:extLst>
  </p:cSld>
  <p:clrMapOvr>
    <a:masterClrMapping/>
  </p:clrMapOvr>
  <mc:AlternateContent xmlns:mc="http://schemas.openxmlformats.org/markup-compatibility/2006">
    <mc:Choice xmlns:p14="http://schemas.microsoft.com/office/powerpoint/2010/main" Requires="p14">
      <p:transition spd="slow" p14:dur="2000" advTm="4343"/>
    </mc:Choice>
    <mc:Fallback>
      <p:transition spd="slow" advTm="434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Anıtkabir - Ankara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F2EC70C7-2318-4F7A-8E61-148907884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00" y="1817490"/>
            <a:ext cx="6812280" cy="4541520"/>
          </a:xfrm>
          <a:prstGeom prst="rect">
            <a:avLst/>
          </a:prstGeom>
        </p:spPr>
      </p:pic>
    </p:spTree>
    <p:extLst>
      <p:ext uri="{BB962C8B-B14F-4D97-AF65-F5344CB8AC3E}">
        <p14:creationId xmlns:p14="http://schemas.microsoft.com/office/powerpoint/2010/main" val="2412066977"/>
      </p:ext>
    </p:extLst>
  </p:cSld>
  <p:clrMapOvr>
    <a:masterClrMapping/>
  </p:clrMapOvr>
  <mc:AlternateContent xmlns:mc="http://schemas.openxmlformats.org/markup-compatibility/2006">
    <mc:Choice xmlns:p14="http://schemas.microsoft.com/office/powerpoint/2010/main" Requires="p14">
      <p:transition spd="slow" p14:dur="2000" advTm="4386"/>
    </mc:Choice>
    <mc:Fallback>
      <p:transition spd="slow" advTm="438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Tuz Mağarası - Çankırı</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9FC160CA-9955-492B-B1E4-FC1CD46C2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026" y="2357983"/>
            <a:ext cx="5902037" cy="3954365"/>
          </a:xfrm>
          <a:prstGeom prst="rect">
            <a:avLst/>
          </a:prstGeom>
        </p:spPr>
      </p:pic>
    </p:spTree>
    <p:extLst>
      <p:ext uri="{BB962C8B-B14F-4D97-AF65-F5344CB8AC3E}">
        <p14:creationId xmlns:p14="http://schemas.microsoft.com/office/powerpoint/2010/main" val="360505417"/>
      </p:ext>
    </p:extLst>
  </p:cSld>
  <p:clrMapOvr>
    <a:masterClrMapping/>
  </p:clrMapOvr>
  <mc:AlternateContent xmlns:mc="http://schemas.openxmlformats.org/markup-compatibility/2006">
    <mc:Choice xmlns:p14="http://schemas.microsoft.com/office/powerpoint/2010/main" Requires="p14">
      <p:transition spd="slow" p14:dur="2000" advTm="4681"/>
    </mc:Choice>
    <mc:Fallback>
      <p:transition spd="slow" advTm="468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Mevlana Müzesi - Konya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94278E94-B6AD-4001-A651-F854303DB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98" y="1812331"/>
            <a:ext cx="7040880" cy="4693920"/>
          </a:xfrm>
          <a:prstGeom prst="rect">
            <a:avLst/>
          </a:prstGeom>
        </p:spPr>
      </p:pic>
    </p:spTree>
    <p:extLst>
      <p:ext uri="{BB962C8B-B14F-4D97-AF65-F5344CB8AC3E}">
        <p14:creationId xmlns:p14="http://schemas.microsoft.com/office/powerpoint/2010/main" val="2634167677"/>
      </p:ext>
    </p:extLst>
  </p:cSld>
  <p:clrMapOvr>
    <a:masterClrMapping/>
  </p:clrMapOvr>
  <mc:AlternateContent xmlns:mc="http://schemas.openxmlformats.org/markup-compatibility/2006">
    <mc:Choice xmlns:p14="http://schemas.microsoft.com/office/powerpoint/2010/main" Requires="p14">
      <p:transition spd="slow" p14:dur="2000" advTm="4675"/>
    </mc:Choice>
    <mc:Fallback>
      <p:transition spd="slow" advTm="467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93575325-00D5-4799-AFBD-8B143D8788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076" y="1603341"/>
            <a:ext cx="5949889" cy="4600429"/>
          </a:xfrm>
          <a:prstGeom prst="rect">
            <a:avLst/>
          </a:prstGeom>
        </p:spPr>
      </p:pic>
      <p:sp>
        <p:nvSpPr>
          <p:cNvPr id="7" name="Metin kutusu 6">
            <a:extLst>
              <a:ext uri="{FF2B5EF4-FFF2-40B4-BE49-F238E27FC236}">
                <a16:creationId xmlns:a16="http://schemas.microsoft.com/office/drawing/2014/main" id="{801D7E17-F564-4B34-A71F-00C48A149B83}"/>
              </a:ext>
            </a:extLst>
          </p:cNvPr>
          <p:cNvSpPr txBox="1"/>
          <p:nvPr/>
        </p:nvSpPr>
        <p:spPr>
          <a:xfrm>
            <a:off x="534039" y="987788"/>
            <a:ext cx="10337532"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4000" b="1" dirty="0">
                <a:solidFill>
                  <a:srgbClr val="0070C0"/>
                </a:solidFill>
                <a:latin typeface="Aharoni" panose="02010803020104030203" pitchFamily="2" charset="-79"/>
                <a:ea typeface="Segoe UI Black" panose="020B0A02040204020203" pitchFamily="34" charset="0"/>
                <a:cs typeface="Aharoni" panose="02010803020104030203" pitchFamily="2" charset="-79"/>
              </a:rPr>
              <a:t>Karadeniz Bölgesi</a:t>
            </a:r>
          </a:p>
        </p:txBody>
      </p:sp>
    </p:spTree>
    <p:extLst>
      <p:ext uri="{BB962C8B-B14F-4D97-AF65-F5344CB8AC3E}">
        <p14:creationId xmlns:p14="http://schemas.microsoft.com/office/powerpoint/2010/main" val="819699668"/>
      </p:ext>
    </p:extLst>
  </p:cSld>
  <p:clrMapOvr>
    <a:masterClrMapping/>
  </p:clrMapOvr>
  <mc:AlternateContent xmlns:mc="http://schemas.openxmlformats.org/markup-compatibility/2006">
    <mc:Choice xmlns:p14="http://schemas.microsoft.com/office/powerpoint/2010/main" Requires="p14">
      <p:transition spd="slow" p14:dur="2000" advTm="35739"/>
    </mc:Choice>
    <mc:Fallback>
      <p:transition spd="slow" advTm="3573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7" name="Metin kutusu 6">
            <a:extLst>
              <a:ext uri="{FF2B5EF4-FFF2-40B4-BE49-F238E27FC236}">
                <a16:creationId xmlns:a16="http://schemas.microsoft.com/office/drawing/2014/main" id="{801D7E17-F564-4B34-A71F-00C48A149B83}"/>
              </a:ext>
            </a:extLst>
          </p:cNvPr>
          <p:cNvSpPr txBox="1"/>
          <p:nvPr/>
        </p:nvSpPr>
        <p:spPr>
          <a:xfrm>
            <a:off x="463617" y="1136998"/>
            <a:ext cx="11264766" cy="258532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Karadeniz Bölgesi’nde bulunan </a:t>
            </a:r>
          </a:p>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başlıca tarihi ve kültürel alanları inceleyelim.</a:t>
            </a:r>
          </a:p>
        </p:txBody>
      </p:sp>
    </p:spTree>
    <p:extLst>
      <p:ext uri="{BB962C8B-B14F-4D97-AF65-F5344CB8AC3E}">
        <p14:creationId xmlns:p14="http://schemas.microsoft.com/office/powerpoint/2010/main" val="1727860858"/>
      </p:ext>
    </p:extLst>
  </p:cSld>
  <p:clrMapOvr>
    <a:masterClrMapping/>
  </p:clrMapOvr>
  <mc:AlternateContent xmlns:mc="http://schemas.openxmlformats.org/markup-compatibility/2006">
    <mc:Choice xmlns:p14="http://schemas.microsoft.com/office/powerpoint/2010/main" Requires="p14">
      <p:transition spd="slow" p14:dur="2000" advTm="6924"/>
    </mc:Choice>
    <mc:Fallback>
      <p:transition spd="slow" advTm="6924"/>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Abant Gölü - Bolu</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D12DAAA8-F8DF-4F04-95DF-1F52EB8DD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351" y="2054832"/>
            <a:ext cx="6361049" cy="4227447"/>
          </a:xfrm>
          <a:prstGeom prst="rect">
            <a:avLst/>
          </a:prstGeom>
        </p:spPr>
      </p:pic>
    </p:spTree>
    <p:extLst>
      <p:ext uri="{BB962C8B-B14F-4D97-AF65-F5344CB8AC3E}">
        <p14:creationId xmlns:p14="http://schemas.microsoft.com/office/powerpoint/2010/main" val="2647431654"/>
      </p:ext>
    </p:extLst>
  </p:cSld>
  <p:clrMapOvr>
    <a:masterClrMapping/>
  </p:clrMapOvr>
  <mc:AlternateContent xmlns:mc="http://schemas.openxmlformats.org/markup-compatibility/2006">
    <mc:Choice xmlns:p14="http://schemas.microsoft.com/office/powerpoint/2010/main" Requires="p14">
      <p:transition spd="slow" p14:dur="2000" advTm="6471"/>
    </mc:Choice>
    <mc:Fallback>
      <p:transition spd="slow" advTm="647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Safranbolu Evleri - Karabük</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DA7093CA-43DF-448D-B85D-369FF4041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500" y="1812331"/>
            <a:ext cx="3225800" cy="4587804"/>
          </a:xfrm>
          <a:prstGeom prst="rect">
            <a:avLst/>
          </a:prstGeom>
        </p:spPr>
      </p:pic>
    </p:spTree>
    <p:extLst>
      <p:ext uri="{BB962C8B-B14F-4D97-AF65-F5344CB8AC3E}">
        <p14:creationId xmlns:p14="http://schemas.microsoft.com/office/powerpoint/2010/main" val="847238544"/>
      </p:ext>
    </p:extLst>
  </p:cSld>
  <p:clrMapOvr>
    <a:masterClrMapping/>
  </p:clrMapOvr>
  <mc:AlternateContent xmlns:mc="http://schemas.openxmlformats.org/markup-compatibility/2006">
    <mc:Choice xmlns:p14="http://schemas.microsoft.com/office/powerpoint/2010/main" Requires="p14">
      <p:transition spd="slow" p14:dur="2000" advTm="4670"/>
    </mc:Choice>
    <mc:Fallback>
      <p:transition spd="slow" advTm="467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93575325-00D5-4799-AFBD-8B143D878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076" y="1603341"/>
            <a:ext cx="5949889" cy="4600430"/>
          </a:xfrm>
          <a:prstGeom prst="rect">
            <a:avLst/>
          </a:prstGeom>
        </p:spPr>
      </p:pic>
      <p:sp>
        <p:nvSpPr>
          <p:cNvPr id="7" name="Metin kutusu 6">
            <a:extLst>
              <a:ext uri="{FF2B5EF4-FFF2-40B4-BE49-F238E27FC236}">
                <a16:creationId xmlns:a16="http://schemas.microsoft.com/office/drawing/2014/main" id="{801D7E17-F564-4B34-A71F-00C48A149B83}"/>
              </a:ext>
            </a:extLst>
          </p:cNvPr>
          <p:cNvSpPr txBox="1"/>
          <p:nvPr/>
        </p:nvSpPr>
        <p:spPr>
          <a:xfrm>
            <a:off x="534039" y="987788"/>
            <a:ext cx="10337532"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4000" b="1" dirty="0">
                <a:solidFill>
                  <a:srgbClr val="0070C0"/>
                </a:solidFill>
                <a:latin typeface="Arial Black" panose="020B0A04020102020204" pitchFamily="34" charset="0"/>
                <a:ea typeface="Segoe UI Black" panose="020B0A02040204020203" pitchFamily="34" charset="0"/>
                <a:cs typeface="Aharoni" panose="02010803020104030203" pitchFamily="2" charset="-79"/>
              </a:rPr>
              <a:t> </a:t>
            </a:r>
            <a:r>
              <a:rPr lang="tr-TR" sz="4000" b="1" dirty="0">
                <a:solidFill>
                  <a:srgbClr val="0070C0"/>
                </a:solidFill>
                <a:latin typeface="Aharoni" panose="02010803020104030203" pitchFamily="2" charset="-79"/>
                <a:ea typeface="Segoe UI Black" panose="020B0A02040204020203" pitchFamily="34" charset="0"/>
                <a:cs typeface="Aharoni" panose="02010803020104030203" pitchFamily="2" charset="-79"/>
              </a:rPr>
              <a:t>Marmara Bölgesi</a:t>
            </a:r>
          </a:p>
        </p:txBody>
      </p:sp>
    </p:spTree>
    <p:extLst>
      <p:ext uri="{BB962C8B-B14F-4D97-AF65-F5344CB8AC3E}">
        <p14:creationId xmlns:p14="http://schemas.microsoft.com/office/powerpoint/2010/main" val="1827952745"/>
      </p:ext>
    </p:extLst>
  </p:cSld>
  <p:clrMapOvr>
    <a:masterClrMapping/>
  </p:clrMapOvr>
  <mc:AlternateContent xmlns:mc="http://schemas.openxmlformats.org/markup-compatibility/2006">
    <mc:Choice xmlns:p14="http://schemas.microsoft.com/office/powerpoint/2010/main" Requires="p14">
      <p:transition spd="slow" p14:dur="2000" advTm="34141"/>
    </mc:Choice>
    <mc:Fallback>
      <p:transition spd="slow" advTm="3414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Sümela Manastırı - Trabzon</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52CAE348-0DC6-4C32-805F-AFBC93C3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487" y="1872676"/>
            <a:ext cx="6713546" cy="4458214"/>
          </a:xfrm>
          <a:prstGeom prst="rect">
            <a:avLst/>
          </a:prstGeom>
        </p:spPr>
      </p:pic>
    </p:spTree>
    <p:extLst>
      <p:ext uri="{BB962C8B-B14F-4D97-AF65-F5344CB8AC3E}">
        <p14:creationId xmlns:p14="http://schemas.microsoft.com/office/powerpoint/2010/main" val="495898320"/>
      </p:ext>
    </p:extLst>
  </p:cSld>
  <p:clrMapOvr>
    <a:masterClrMapping/>
  </p:clrMapOvr>
  <mc:AlternateContent xmlns:mc="http://schemas.openxmlformats.org/markup-compatibility/2006">
    <mc:Choice xmlns:p14="http://schemas.microsoft.com/office/powerpoint/2010/main" Requires="p14">
      <p:transition spd="slow" p14:dur="2000" advTm="4935"/>
    </mc:Choice>
    <mc:Fallback>
      <p:transition spd="slow" advTm="493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err="1">
                <a:ln w="0"/>
                <a:solidFill>
                  <a:srgbClr val="0070C0"/>
                </a:solidFill>
                <a:latin typeface="Century Gothic" panose="020B0502020202020204" pitchFamily="34" charset="0"/>
                <a:cs typeface="Aharoni" panose="02010803020104030203" pitchFamily="2" charset="-79"/>
              </a:rPr>
              <a:t>Ayder</a:t>
            </a:r>
            <a:r>
              <a:rPr lang="tr-TR" sz="4800" dirty="0">
                <a:ln w="0"/>
                <a:solidFill>
                  <a:srgbClr val="0070C0"/>
                </a:solidFill>
                <a:latin typeface="Century Gothic" panose="020B0502020202020204" pitchFamily="34" charset="0"/>
                <a:cs typeface="Aharoni" panose="02010803020104030203" pitchFamily="2" charset="-79"/>
              </a:rPr>
              <a:t> Yaylası - Rize</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B64021BB-86FF-4AD6-832F-1525B3F3B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356" y="1812331"/>
            <a:ext cx="7033144" cy="4655795"/>
          </a:xfrm>
          <a:prstGeom prst="rect">
            <a:avLst/>
          </a:prstGeom>
        </p:spPr>
      </p:pic>
    </p:spTree>
    <p:extLst>
      <p:ext uri="{BB962C8B-B14F-4D97-AF65-F5344CB8AC3E}">
        <p14:creationId xmlns:p14="http://schemas.microsoft.com/office/powerpoint/2010/main" val="3609732761"/>
      </p:ext>
    </p:extLst>
  </p:cSld>
  <p:clrMapOvr>
    <a:masterClrMapping/>
  </p:clrMapOvr>
  <mc:AlternateContent xmlns:mc="http://schemas.openxmlformats.org/markup-compatibility/2006">
    <mc:Choice xmlns:p14="http://schemas.microsoft.com/office/powerpoint/2010/main" Requires="p14">
      <p:transition spd="slow" p14:dur="2000" advTm="4599"/>
    </mc:Choice>
    <mc:Fallback>
      <p:transition spd="slow" advTm="459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err="1">
                <a:ln w="0"/>
                <a:solidFill>
                  <a:srgbClr val="0070C0"/>
                </a:solidFill>
                <a:latin typeface="Century Gothic" panose="020B0502020202020204" pitchFamily="34" charset="0"/>
                <a:cs typeface="Aharoni" panose="02010803020104030203" pitchFamily="2" charset="-79"/>
              </a:rPr>
              <a:t>Uzungöl</a:t>
            </a:r>
            <a:r>
              <a:rPr lang="tr-TR" sz="4800" dirty="0">
                <a:ln w="0"/>
                <a:solidFill>
                  <a:srgbClr val="0070C0"/>
                </a:solidFill>
                <a:latin typeface="Century Gothic" panose="020B0502020202020204" pitchFamily="34" charset="0"/>
                <a:cs typeface="Aharoni" panose="02010803020104030203" pitchFamily="2" charset="-79"/>
              </a:rPr>
              <a:t> - Trabzon</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11" name="Resim 10">
            <a:extLst>
              <a:ext uri="{FF2B5EF4-FFF2-40B4-BE49-F238E27FC236}">
                <a16:creationId xmlns:a16="http://schemas.microsoft.com/office/drawing/2014/main" id="{12682930-2A15-44E8-AD68-EEA765465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626" y="1952243"/>
            <a:ext cx="7447999" cy="4146829"/>
          </a:xfrm>
          <a:prstGeom prst="rect">
            <a:avLst/>
          </a:prstGeom>
        </p:spPr>
      </p:pic>
    </p:spTree>
    <p:extLst>
      <p:ext uri="{BB962C8B-B14F-4D97-AF65-F5344CB8AC3E}">
        <p14:creationId xmlns:p14="http://schemas.microsoft.com/office/powerpoint/2010/main" val="3224900978"/>
      </p:ext>
    </p:extLst>
  </p:cSld>
  <p:clrMapOvr>
    <a:masterClrMapping/>
  </p:clrMapOvr>
  <mc:AlternateContent xmlns:mc="http://schemas.openxmlformats.org/markup-compatibility/2006">
    <mc:Choice xmlns:p14="http://schemas.microsoft.com/office/powerpoint/2010/main" Requires="p14">
      <p:transition spd="slow" p14:dur="2000" advTm="3850"/>
    </mc:Choice>
    <mc:Fallback>
      <p:transition spd="slow" advTm="385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3262463" y="981334"/>
            <a:ext cx="5030638"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Çoruh Nehri </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11" name="Resim 10">
            <a:extLst>
              <a:ext uri="{FF2B5EF4-FFF2-40B4-BE49-F238E27FC236}">
                <a16:creationId xmlns:a16="http://schemas.microsoft.com/office/drawing/2014/main" id="{B93057AA-D6DB-4154-8743-5349FFEAC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0" y="1872885"/>
            <a:ext cx="6388100" cy="4249227"/>
          </a:xfrm>
          <a:prstGeom prst="rect">
            <a:avLst/>
          </a:prstGeom>
        </p:spPr>
      </p:pic>
    </p:spTree>
    <p:extLst>
      <p:ext uri="{BB962C8B-B14F-4D97-AF65-F5344CB8AC3E}">
        <p14:creationId xmlns:p14="http://schemas.microsoft.com/office/powerpoint/2010/main" val="3866915269"/>
      </p:ext>
    </p:extLst>
  </p:cSld>
  <p:clrMapOvr>
    <a:masterClrMapping/>
  </p:clrMapOvr>
  <mc:AlternateContent xmlns:mc="http://schemas.openxmlformats.org/markup-compatibility/2006">
    <mc:Choice xmlns:p14="http://schemas.microsoft.com/office/powerpoint/2010/main" Requires="p14">
      <p:transition spd="slow" p14:dur="2000" advTm="5677"/>
    </mc:Choice>
    <mc:Fallback>
      <p:transition spd="slow" advTm="567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93575325-00D5-4799-AFBD-8B143D8788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076" y="1603341"/>
            <a:ext cx="5949889" cy="4600429"/>
          </a:xfrm>
          <a:prstGeom prst="rect">
            <a:avLst/>
          </a:prstGeom>
        </p:spPr>
      </p:pic>
      <p:sp>
        <p:nvSpPr>
          <p:cNvPr id="7" name="Metin kutusu 6">
            <a:extLst>
              <a:ext uri="{FF2B5EF4-FFF2-40B4-BE49-F238E27FC236}">
                <a16:creationId xmlns:a16="http://schemas.microsoft.com/office/drawing/2014/main" id="{801D7E17-F564-4B34-A71F-00C48A149B83}"/>
              </a:ext>
            </a:extLst>
          </p:cNvPr>
          <p:cNvSpPr txBox="1"/>
          <p:nvPr/>
        </p:nvSpPr>
        <p:spPr>
          <a:xfrm>
            <a:off x="534039" y="987788"/>
            <a:ext cx="10337532" cy="769441"/>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4400" b="1" dirty="0">
                <a:solidFill>
                  <a:srgbClr val="0070C0"/>
                </a:solidFill>
                <a:latin typeface="Aharoni" panose="02010803020104030203" pitchFamily="2" charset="-79"/>
                <a:ea typeface="Segoe UI Black" panose="020B0A02040204020203" pitchFamily="34" charset="0"/>
                <a:cs typeface="Aharoni" panose="02010803020104030203" pitchFamily="2" charset="-79"/>
              </a:rPr>
              <a:t>Akdeniz Bölgesi</a:t>
            </a:r>
          </a:p>
        </p:txBody>
      </p:sp>
    </p:spTree>
    <p:extLst>
      <p:ext uri="{BB962C8B-B14F-4D97-AF65-F5344CB8AC3E}">
        <p14:creationId xmlns:p14="http://schemas.microsoft.com/office/powerpoint/2010/main" val="731130312"/>
      </p:ext>
    </p:extLst>
  </p:cSld>
  <p:clrMapOvr>
    <a:masterClrMapping/>
  </p:clrMapOvr>
  <mc:AlternateContent xmlns:mc="http://schemas.openxmlformats.org/markup-compatibility/2006">
    <mc:Choice xmlns:p14="http://schemas.microsoft.com/office/powerpoint/2010/main" Requires="p14">
      <p:transition spd="slow" p14:dur="2000" advTm="20498"/>
    </mc:Choice>
    <mc:Fallback>
      <p:transition spd="slow" advTm="2049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7" name="Metin kutusu 6">
            <a:extLst>
              <a:ext uri="{FF2B5EF4-FFF2-40B4-BE49-F238E27FC236}">
                <a16:creationId xmlns:a16="http://schemas.microsoft.com/office/drawing/2014/main" id="{801D7E17-F564-4B34-A71F-00C48A149B83}"/>
              </a:ext>
            </a:extLst>
          </p:cNvPr>
          <p:cNvSpPr txBox="1"/>
          <p:nvPr/>
        </p:nvSpPr>
        <p:spPr>
          <a:xfrm>
            <a:off x="463617" y="1227099"/>
            <a:ext cx="11264766" cy="258532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Akdeniz Bölgesi’nde bulunan </a:t>
            </a:r>
          </a:p>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başlıca tarihi ve kültürel alanları inceleyelim.</a:t>
            </a:r>
          </a:p>
        </p:txBody>
      </p:sp>
    </p:spTree>
    <p:extLst>
      <p:ext uri="{BB962C8B-B14F-4D97-AF65-F5344CB8AC3E}">
        <p14:creationId xmlns:p14="http://schemas.microsoft.com/office/powerpoint/2010/main" val="3400625844"/>
      </p:ext>
    </p:extLst>
  </p:cSld>
  <p:clrMapOvr>
    <a:masterClrMapping/>
  </p:clrMapOvr>
  <mc:AlternateContent xmlns:mc="http://schemas.openxmlformats.org/markup-compatibility/2006">
    <mc:Choice xmlns:p14="http://schemas.microsoft.com/office/powerpoint/2010/main" Requires="p14">
      <p:transition spd="slow" p14:dur="2000" advTm="5900"/>
    </mc:Choice>
    <mc:Fallback>
      <p:transition spd="slow" advTm="59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646546" y="981334"/>
            <a:ext cx="9956800"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Aspendos Tiyatrosu - Antalya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D1CD22C2-52D0-4552-A02C-E30FF9026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702" y="1812331"/>
            <a:ext cx="5852160" cy="4386072"/>
          </a:xfrm>
          <a:prstGeom prst="rect">
            <a:avLst/>
          </a:prstGeom>
        </p:spPr>
      </p:pic>
    </p:spTree>
    <p:extLst>
      <p:ext uri="{BB962C8B-B14F-4D97-AF65-F5344CB8AC3E}">
        <p14:creationId xmlns:p14="http://schemas.microsoft.com/office/powerpoint/2010/main" val="3732359512"/>
      </p:ext>
    </p:extLst>
  </p:cSld>
  <p:clrMapOvr>
    <a:masterClrMapping/>
  </p:clrMapOvr>
  <mc:AlternateContent xmlns:mc="http://schemas.openxmlformats.org/markup-compatibility/2006">
    <mc:Choice xmlns:p14="http://schemas.microsoft.com/office/powerpoint/2010/main" Requires="p14">
      <p:transition spd="slow" p14:dur="2000" advTm="5748"/>
    </mc:Choice>
    <mc:Fallback>
      <p:transition spd="slow" advTm="574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878162" y="951727"/>
            <a:ext cx="8040537" cy="830997"/>
          </a:xfrm>
          <a:prstGeom prst="rect">
            <a:avLst/>
          </a:prstGeom>
          <a:noFill/>
        </p:spPr>
        <p:txBody>
          <a:bodyPr wrap="square" lIns="91440" tIns="45720" rIns="91440" bIns="45720">
            <a:spAutoFit/>
          </a:bodyPr>
          <a:lstStyle/>
          <a:p>
            <a:pPr algn="ctr"/>
            <a:r>
              <a:rPr lang="tr-TR" sz="4800" dirty="0" err="1">
                <a:ln w="0"/>
                <a:solidFill>
                  <a:srgbClr val="0070C0"/>
                </a:solidFill>
                <a:latin typeface="Century Gothic" panose="020B0502020202020204" pitchFamily="34" charset="0"/>
                <a:cs typeface="Aharoni" panose="02010803020104030203" pitchFamily="2" charset="-79"/>
              </a:rPr>
              <a:t>İnsuyu</a:t>
            </a:r>
            <a:r>
              <a:rPr lang="tr-TR" sz="4800" dirty="0">
                <a:ln w="0"/>
                <a:solidFill>
                  <a:srgbClr val="0070C0"/>
                </a:solidFill>
                <a:latin typeface="Century Gothic" panose="020B0502020202020204" pitchFamily="34" charset="0"/>
                <a:cs typeface="Aharoni" panose="02010803020104030203" pitchFamily="2" charset="-79"/>
              </a:rPr>
              <a:t> Mağarası - Burdur</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DE370AF7-E200-4CE1-AA6E-14E92A1BA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254" y="1812331"/>
            <a:ext cx="6785056" cy="4585214"/>
          </a:xfrm>
          <a:prstGeom prst="rect">
            <a:avLst/>
          </a:prstGeom>
        </p:spPr>
      </p:pic>
    </p:spTree>
    <p:extLst>
      <p:ext uri="{BB962C8B-B14F-4D97-AF65-F5344CB8AC3E}">
        <p14:creationId xmlns:p14="http://schemas.microsoft.com/office/powerpoint/2010/main" val="972382119"/>
      </p:ext>
    </p:extLst>
  </p:cSld>
  <p:clrMapOvr>
    <a:masterClrMapping/>
  </p:clrMapOvr>
  <mc:AlternateContent xmlns:mc="http://schemas.openxmlformats.org/markup-compatibility/2006">
    <mc:Choice xmlns:p14="http://schemas.microsoft.com/office/powerpoint/2010/main" Requires="p14">
      <p:transition spd="slow" p14:dur="2000" advTm="5035"/>
    </mc:Choice>
    <mc:Fallback>
      <p:transition spd="slow" advTm="5035"/>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2418272" y="981334"/>
            <a:ext cx="7760418"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Düden Şelalesi - Antalya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0018D317-A4F9-4767-8FDC-B26A7F40E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419" y="1812331"/>
            <a:ext cx="3531161" cy="4653280"/>
          </a:xfrm>
          <a:prstGeom prst="rect">
            <a:avLst/>
          </a:prstGeom>
        </p:spPr>
      </p:pic>
    </p:spTree>
    <p:extLst>
      <p:ext uri="{BB962C8B-B14F-4D97-AF65-F5344CB8AC3E}">
        <p14:creationId xmlns:p14="http://schemas.microsoft.com/office/powerpoint/2010/main" val="2048024061"/>
      </p:ext>
    </p:extLst>
  </p:cSld>
  <p:clrMapOvr>
    <a:masterClrMapping/>
  </p:clrMapOvr>
  <mc:AlternateContent xmlns:mc="http://schemas.openxmlformats.org/markup-compatibility/2006">
    <mc:Choice xmlns:p14="http://schemas.microsoft.com/office/powerpoint/2010/main" Requires="p14">
      <p:transition spd="slow" p14:dur="2000" advTm="4298"/>
    </mc:Choice>
    <mc:Fallback>
      <p:transition spd="slow" advTm="429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408262" y="977565"/>
            <a:ext cx="9069237" cy="830997"/>
          </a:xfrm>
          <a:prstGeom prst="rect">
            <a:avLst/>
          </a:prstGeom>
          <a:noFill/>
        </p:spPr>
        <p:txBody>
          <a:bodyPr wrap="square" lIns="91440" tIns="45720" rIns="91440" bIns="45720">
            <a:spAutoFit/>
          </a:bodyPr>
          <a:lstStyle/>
          <a:p>
            <a:pPr algn="ctr"/>
            <a:r>
              <a:rPr lang="tr-TR" sz="4800" cap="none" spc="0" dirty="0" err="1">
                <a:ln w="0"/>
                <a:solidFill>
                  <a:srgbClr val="0070C0"/>
                </a:solidFill>
                <a:latin typeface="Century Gothic" panose="020B0502020202020204" pitchFamily="34" charset="0"/>
                <a:cs typeface="Aharoni" panose="02010803020104030203" pitchFamily="2" charset="-79"/>
              </a:rPr>
              <a:t>Damlataş</a:t>
            </a:r>
            <a:r>
              <a:rPr lang="tr-TR" sz="4800" cap="none" spc="0" dirty="0">
                <a:ln w="0"/>
                <a:solidFill>
                  <a:srgbClr val="0070C0"/>
                </a:solidFill>
                <a:latin typeface="Century Gothic" panose="020B0502020202020204" pitchFamily="34" charset="0"/>
                <a:cs typeface="Aharoni" panose="02010803020104030203" pitchFamily="2" charset="-79"/>
              </a:rPr>
              <a:t> </a:t>
            </a:r>
            <a:r>
              <a:rPr lang="tr-TR" sz="4800" dirty="0">
                <a:ln w="0"/>
                <a:solidFill>
                  <a:srgbClr val="0070C0"/>
                </a:solidFill>
                <a:latin typeface="Century Gothic" panose="020B0502020202020204" pitchFamily="34" charset="0"/>
                <a:cs typeface="Aharoni" panose="02010803020104030203" pitchFamily="2" charset="-79"/>
              </a:rPr>
              <a:t>Mağarası - Antalya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8" name="Resim 7">
            <a:extLst>
              <a:ext uri="{FF2B5EF4-FFF2-40B4-BE49-F238E27FC236}">
                <a16:creationId xmlns:a16="http://schemas.microsoft.com/office/drawing/2014/main" id="{E7C08EDB-286C-4BC7-B29A-382DB9DC9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480" y="1966838"/>
            <a:ext cx="6654800" cy="4436533"/>
          </a:xfrm>
          <a:prstGeom prst="rect">
            <a:avLst/>
          </a:prstGeom>
        </p:spPr>
      </p:pic>
    </p:spTree>
    <p:extLst>
      <p:ext uri="{BB962C8B-B14F-4D97-AF65-F5344CB8AC3E}">
        <p14:creationId xmlns:p14="http://schemas.microsoft.com/office/powerpoint/2010/main" val="2558678283"/>
      </p:ext>
    </p:extLst>
  </p:cSld>
  <p:clrMapOvr>
    <a:masterClrMapping/>
  </p:clrMapOvr>
  <mc:AlternateContent xmlns:mc="http://schemas.openxmlformats.org/markup-compatibility/2006">
    <mc:Choice xmlns:p14="http://schemas.microsoft.com/office/powerpoint/2010/main" Requires="p14">
      <p:transition spd="slow" p14:dur="2000" advTm="4625"/>
    </mc:Choice>
    <mc:Fallback>
      <p:transition spd="slow" advTm="462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7" name="Metin kutusu 6">
            <a:extLst>
              <a:ext uri="{FF2B5EF4-FFF2-40B4-BE49-F238E27FC236}">
                <a16:creationId xmlns:a16="http://schemas.microsoft.com/office/drawing/2014/main" id="{801D7E17-F564-4B34-A71F-00C48A149B83}"/>
              </a:ext>
            </a:extLst>
          </p:cNvPr>
          <p:cNvSpPr txBox="1"/>
          <p:nvPr/>
        </p:nvSpPr>
        <p:spPr>
          <a:xfrm>
            <a:off x="927234" y="1272475"/>
            <a:ext cx="10337532" cy="258532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Marmara Bölgesi’nde bulunan </a:t>
            </a:r>
          </a:p>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başlıca tarihi ve kültürel alanları inceleyelim.</a:t>
            </a:r>
          </a:p>
        </p:txBody>
      </p:sp>
    </p:spTree>
    <p:extLst>
      <p:ext uri="{BB962C8B-B14F-4D97-AF65-F5344CB8AC3E}">
        <p14:creationId xmlns:p14="http://schemas.microsoft.com/office/powerpoint/2010/main" val="2016513805"/>
      </p:ext>
    </p:extLst>
  </p:cSld>
  <p:clrMapOvr>
    <a:masterClrMapping/>
  </p:clrMapOvr>
  <mc:AlternateContent xmlns:mc="http://schemas.openxmlformats.org/markup-compatibility/2006">
    <mc:Choice xmlns:p14="http://schemas.microsoft.com/office/powerpoint/2010/main" Requires="p14">
      <p:transition spd="slow" p14:dur="2000" advTm="6937"/>
    </mc:Choice>
    <mc:Fallback>
      <p:transition spd="slow" advTm="6937"/>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399026" y="933996"/>
            <a:ext cx="8748274"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Düden Şelalesi - Antalya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2D06BEDF-2713-47CD-B61C-A56F86F76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716" y="1783144"/>
            <a:ext cx="3528568" cy="4649863"/>
          </a:xfrm>
          <a:prstGeom prst="rect">
            <a:avLst/>
          </a:prstGeom>
        </p:spPr>
      </p:pic>
    </p:spTree>
    <p:extLst>
      <p:ext uri="{BB962C8B-B14F-4D97-AF65-F5344CB8AC3E}">
        <p14:creationId xmlns:p14="http://schemas.microsoft.com/office/powerpoint/2010/main" val="1256056991"/>
      </p:ext>
    </p:extLst>
  </p:cSld>
  <p:clrMapOvr>
    <a:masterClrMapping/>
  </p:clrMapOvr>
  <mc:AlternateContent xmlns:mc="http://schemas.openxmlformats.org/markup-compatibility/2006">
    <mc:Choice xmlns:p14="http://schemas.microsoft.com/office/powerpoint/2010/main" Requires="p14">
      <p:transition spd="slow" p14:dur="2000" advTm="7127"/>
    </mc:Choice>
    <mc:Fallback>
      <p:transition spd="slow" advTm="712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93575325-00D5-4799-AFBD-8B143D8788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076" y="1603341"/>
            <a:ext cx="5949889" cy="4600429"/>
          </a:xfrm>
          <a:prstGeom prst="rect">
            <a:avLst/>
          </a:prstGeom>
        </p:spPr>
      </p:pic>
      <p:sp>
        <p:nvSpPr>
          <p:cNvPr id="7" name="Metin kutusu 6">
            <a:extLst>
              <a:ext uri="{FF2B5EF4-FFF2-40B4-BE49-F238E27FC236}">
                <a16:creationId xmlns:a16="http://schemas.microsoft.com/office/drawing/2014/main" id="{801D7E17-F564-4B34-A71F-00C48A149B83}"/>
              </a:ext>
            </a:extLst>
          </p:cNvPr>
          <p:cNvSpPr txBox="1"/>
          <p:nvPr/>
        </p:nvSpPr>
        <p:spPr>
          <a:xfrm>
            <a:off x="534039" y="987788"/>
            <a:ext cx="10337532" cy="61555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3400" b="1" dirty="0">
                <a:solidFill>
                  <a:srgbClr val="0070C0"/>
                </a:solidFill>
                <a:latin typeface="Aharoni" panose="02010803020104030203" pitchFamily="2" charset="-79"/>
                <a:ea typeface="Segoe UI Black" panose="020B0A02040204020203" pitchFamily="34" charset="0"/>
                <a:cs typeface="Aharoni" panose="02010803020104030203" pitchFamily="2" charset="-79"/>
              </a:rPr>
              <a:t>Doğu Anadolu Bölgesi</a:t>
            </a:r>
          </a:p>
        </p:txBody>
      </p:sp>
    </p:spTree>
    <p:extLst>
      <p:ext uri="{BB962C8B-B14F-4D97-AF65-F5344CB8AC3E}">
        <p14:creationId xmlns:p14="http://schemas.microsoft.com/office/powerpoint/2010/main" val="1704545274"/>
      </p:ext>
    </p:extLst>
  </p:cSld>
  <p:clrMapOvr>
    <a:masterClrMapping/>
  </p:clrMapOvr>
  <mc:AlternateContent xmlns:mc="http://schemas.openxmlformats.org/markup-compatibility/2006">
    <mc:Choice xmlns:p14="http://schemas.microsoft.com/office/powerpoint/2010/main" Requires="p14">
      <p:transition spd="slow" p14:dur="2000" advTm="31311"/>
    </mc:Choice>
    <mc:Fallback>
      <p:transition spd="slow" advTm="31311"/>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7" name="Metin kutusu 6">
            <a:extLst>
              <a:ext uri="{FF2B5EF4-FFF2-40B4-BE49-F238E27FC236}">
                <a16:creationId xmlns:a16="http://schemas.microsoft.com/office/drawing/2014/main" id="{801D7E17-F564-4B34-A71F-00C48A149B83}"/>
              </a:ext>
            </a:extLst>
          </p:cNvPr>
          <p:cNvSpPr txBox="1"/>
          <p:nvPr/>
        </p:nvSpPr>
        <p:spPr>
          <a:xfrm>
            <a:off x="117508" y="1315999"/>
            <a:ext cx="11956983" cy="258532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Doğu Anadolu Bölgesi’nde bulunan </a:t>
            </a:r>
          </a:p>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başlıca tarihi ve kültürel alanları inceleyelim.</a:t>
            </a:r>
          </a:p>
        </p:txBody>
      </p:sp>
    </p:spTree>
    <p:extLst>
      <p:ext uri="{BB962C8B-B14F-4D97-AF65-F5344CB8AC3E}">
        <p14:creationId xmlns:p14="http://schemas.microsoft.com/office/powerpoint/2010/main" val="2388334327"/>
      </p:ext>
    </p:extLst>
  </p:cSld>
  <p:clrMapOvr>
    <a:masterClrMapping/>
  </p:clrMapOvr>
  <mc:AlternateContent xmlns:mc="http://schemas.openxmlformats.org/markup-compatibility/2006">
    <mc:Choice xmlns:p14="http://schemas.microsoft.com/office/powerpoint/2010/main" Requires="p14">
      <p:transition spd="slow" p14:dur="2000" advTm="7743"/>
    </mc:Choice>
    <mc:Fallback>
      <p:transition spd="slow" advTm="774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399026" y="933996"/>
            <a:ext cx="8748274"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Ağrı Dağı – Ağrı, Iğdır</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8" name="Resim 7">
            <a:extLst>
              <a:ext uri="{FF2B5EF4-FFF2-40B4-BE49-F238E27FC236}">
                <a16:creationId xmlns:a16="http://schemas.microsoft.com/office/drawing/2014/main" id="{2F0495FC-FA1B-4C87-8790-FFD503C2B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200" y="1764993"/>
            <a:ext cx="6987098" cy="4676094"/>
          </a:xfrm>
          <a:prstGeom prst="rect">
            <a:avLst/>
          </a:prstGeom>
        </p:spPr>
      </p:pic>
    </p:spTree>
    <p:extLst>
      <p:ext uri="{BB962C8B-B14F-4D97-AF65-F5344CB8AC3E}">
        <p14:creationId xmlns:p14="http://schemas.microsoft.com/office/powerpoint/2010/main" val="1592123552"/>
      </p:ext>
    </p:extLst>
  </p:cSld>
  <p:clrMapOvr>
    <a:masterClrMapping/>
  </p:clrMapOvr>
  <mc:AlternateContent xmlns:mc="http://schemas.openxmlformats.org/markup-compatibility/2006">
    <mc:Choice xmlns:p14="http://schemas.microsoft.com/office/powerpoint/2010/main" Requires="p14">
      <p:transition spd="slow" p14:dur="2000" advTm="6101"/>
    </mc:Choice>
    <mc:Fallback>
      <p:transition spd="slow" advTm="610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399026" y="933996"/>
            <a:ext cx="8748274"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Nemrut Dağı - Adıyaman</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E2A383D2-A377-4D51-B0A3-C59B51B9F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1764993"/>
            <a:ext cx="3098800" cy="4648200"/>
          </a:xfrm>
          <a:prstGeom prst="rect">
            <a:avLst/>
          </a:prstGeom>
        </p:spPr>
      </p:pic>
    </p:spTree>
    <p:extLst>
      <p:ext uri="{BB962C8B-B14F-4D97-AF65-F5344CB8AC3E}">
        <p14:creationId xmlns:p14="http://schemas.microsoft.com/office/powerpoint/2010/main" val="2177010511"/>
      </p:ext>
    </p:extLst>
  </p:cSld>
  <p:clrMapOvr>
    <a:masterClrMapping/>
  </p:clrMapOvr>
  <mc:AlternateContent xmlns:mc="http://schemas.openxmlformats.org/markup-compatibility/2006">
    <mc:Choice xmlns:p14="http://schemas.microsoft.com/office/powerpoint/2010/main" Requires="p14">
      <p:transition spd="slow" p14:dur="2000" advTm="5638"/>
    </mc:Choice>
    <mc:Fallback>
      <p:transition spd="slow" advTm="5638"/>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399026" y="933996"/>
            <a:ext cx="8748274"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İshak Paşa Sarayı - Ağrı</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C713BEDE-F49F-4684-8A59-29D6F6B15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832" y="1764993"/>
            <a:ext cx="6893084" cy="4679323"/>
          </a:xfrm>
          <a:prstGeom prst="rect">
            <a:avLst/>
          </a:prstGeom>
        </p:spPr>
      </p:pic>
    </p:spTree>
    <p:extLst>
      <p:ext uri="{BB962C8B-B14F-4D97-AF65-F5344CB8AC3E}">
        <p14:creationId xmlns:p14="http://schemas.microsoft.com/office/powerpoint/2010/main" val="2547634905"/>
      </p:ext>
    </p:extLst>
  </p:cSld>
  <p:clrMapOvr>
    <a:masterClrMapping/>
  </p:clrMapOvr>
  <mc:AlternateContent xmlns:mc="http://schemas.openxmlformats.org/markup-compatibility/2006">
    <mc:Choice xmlns:p14="http://schemas.microsoft.com/office/powerpoint/2010/main" Requires="p14">
      <p:transition spd="slow" p14:dur="2000" advTm="5047"/>
    </mc:Choice>
    <mc:Fallback>
      <p:transition spd="slow" advTm="504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93575325-00D5-4799-AFBD-8B143D8788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80076" y="1603341"/>
            <a:ext cx="5949889" cy="4600429"/>
          </a:xfrm>
          <a:prstGeom prst="rect">
            <a:avLst/>
          </a:prstGeom>
        </p:spPr>
      </p:pic>
      <p:sp>
        <p:nvSpPr>
          <p:cNvPr id="7" name="Metin kutusu 6">
            <a:extLst>
              <a:ext uri="{FF2B5EF4-FFF2-40B4-BE49-F238E27FC236}">
                <a16:creationId xmlns:a16="http://schemas.microsoft.com/office/drawing/2014/main" id="{801D7E17-F564-4B34-A71F-00C48A149B83}"/>
              </a:ext>
            </a:extLst>
          </p:cNvPr>
          <p:cNvSpPr txBox="1"/>
          <p:nvPr/>
        </p:nvSpPr>
        <p:spPr>
          <a:xfrm>
            <a:off x="534039" y="987788"/>
            <a:ext cx="10337532" cy="646331"/>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3600" b="1" dirty="0">
                <a:solidFill>
                  <a:srgbClr val="0070C0"/>
                </a:solidFill>
                <a:latin typeface="Aharoni" panose="02010803020104030203" pitchFamily="2" charset="-79"/>
                <a:ea typeface="Segoe UI Black" panose="020B0A02040204020203" pitchFamily="34" charset="0"/>
                <a:cs typeface="Aharoni" panose="02010803020104030203" pitchFamily="2" charset="-79"/>
              </a:rPr>
              <a:t>Güneydoğu Anadolu Bölgesi</a:t>
            </a:r>
          </a:p>
        </p:txBody>
      </p:sp>
    </p:spTree>
    <p:extLst>
      <p:ext uri="{BB962C8B-B14F-4D97-AF65-F5344CB8AC3E}">
        <p14:creationId xmlns:p14="http://schemas.microsoft.com/office/powerpoint/2010/main" val="1574581703"/>
      </p:ext>
    </p:extLst>
  </p:cSld>
  <p:clrMapOvr>
    <a:masterClrMapping/>
  </p:clrMapOvr>
  <mc:AlternateContent xmlns:mc="http://schemas.openxmlformats.org/markup-compatibility/2006">
    <mc:Choice xmlns:p14="http://schemas.microsoft.com/office/powerpoint/2010/main" Requires="p14">
      <p:transition spd="slow" p14:dur="2000" advTm="21655"/>
    </mc:Choice>
    <mc:Fallback>
      <p:transition spd="slow" advTm="2165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7" name="Metin kutusu 6">
            <a:extLst>
              <a:ext uri="{FF2B5EF4-FFF2-40B4-BE49-F238E27FC236}">
                <a16:creationId xmlns:a16="http://schemas.microsoft.com/office/drawing/2014/main" id="{801D7E17-F564-4B34-A71F-00C48A149B83}"/>
              </a:ext>
            </a:extLst>
          </p:cNvPr>
          <p:cNvSpPr txBox="1"/>
          <p:nvPr/>
        </p:nvSpPr>
        <p:spPr>
          <a:xfrm>
            <a:off x="117508" y="1252499"/>
            <a:ext cx="11956983" cy="258532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tr-TR" sz="5400" b="1" dirty="0">
                <a:solidFill>
                  <a:srgbClr val="0070C0"/>
                </a:solidFill>
                <a:latin typeface="Century Gothic" panose="020B0502020202020204" pitchFamily="34" charset="0"/>
                <a:ea typeface="Segoe UI Black" panose="020B0A02040204020203" pitchFamily="34" charset="0"/>
                <a:cs typeface="Aharoni" panose="02010803020104030203" pitchFamily="2" charset="-79"/>
              </a:rPr>
              <a:t>Güneydoğu Anadolu Bölgesi’nde bulunan başlıca tarihi ve kültürel alanları inceleyelim.</a:t>
            </a:r>
          </a:p>
        </p:txBody>
      </p:sp>
    </p:spTree>
    <p:extLst>
      <p:ext uri="{BB962C8B-B14F-4D97-AF65-F5344CB8AC3E}">
        <p14:creationId xmlns:p14="http://schemas.microsoft.com/office/powerpoint/2010/main" val="821389556"/>
      </p:ext>
    </p:extLst>
  </p:cSld>
  <p:clrMapOvr>
    <a:masterClrMapping/>
  </p:clrMapOvr>
  <mc:AlternateContent xmlns:mc="http://schemas.openxmlformats.org/markup-compatibility/2006">
    <mc:Choice xmlns:p14="http://schemas.microsoft.com/office/powerpoint/2010/main" Requires="p14">
      <p:transition spd="slow" p14:dur="2000" advTm="6862"/>
    </mc:Choice>
    <mc:Fallback>
      <p:transition spd="slow" advTm="6862"/>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399026" y="933996"/>
            <a:ext cx="8748274" cy="830997"/>
          </a:xfrm>
          <a:prstGeom prst="rect">
            <a:avLst/>
          </a:prstGeom>
          <a:noFill/>
        </p:spPr>
        <p:txBody>
          <a:bodyPr wrap="square" lIns="91440" tIns="45720" rIns="91440" bIns="45720">
            <a:spAutoFit/>
          </a:bodyPr>
          <a:lstStyle/>
          <a:p>
            <a:pPr algn="ctr"/>
            <a:r>
              <a:rPr lang="tr-TR" sz="4800" dirty="0" err="1">
                <a:ln w="0"/>
                <a:solidFill>
                  <a:srgbClr val="0070C0"/>
                </a:solidFill>
                <a:latin typeface="Century Gothic" panose="020B0502020202020204" pitchFamily="34" charset="0"/>
                <a:cs typeface="Aharoni" panose="02010803020104030203" pitchFamily="2" charset="-79"/>
              </a:rPr>
              <a:t>Balıklıgöl</a:t>
            </a:r>
            <a:r>
              <a:rPr lang="tr-TR" sz="4800" dirty="0">
                <a:ln w="0"/>
                <a:solidFill>
                  <a:srgbClr val="0070C0"/>
                </a:solidFill>
                <a:latin typeface="Century Gothic" panose="020B0502020202020204" pitchFamily="34" charset="0"/>
                <a:cs typeface="Aharoni" panose="02010803020104030203" pitchFamily="2" charset="-79"/>
              </a:rPr>
              <a:t> - Şanlıurfa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7" name="Resim 6">
            <a:extLst>
              <a:ext uri="{FF2B5EF4-FFF2-40B4-BE49-F238E27FC236}">
                <a16:creationId xmlns:a16="http://schemas.microsoft.com/office/drawing/2014/main" id="{A4D43FA8-6FCE-44F1-BA00-DDD40F413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060" y="1764993"/>
            <a:ext cx="6913880" cy="4609253"/>
          </a:xfrm>
          <a:prstGeom prst="rect">
            <a:avLst/>
          </a:prstGeom>
        </p:spPr>
      </p:pic>
    </p:spTree>
    <p:extLst>
      <p:ext uri="{BB962C8B-B14F-4D97-AF65-F5344CB8AC3E}">
        <p14:creationId xmlns:p14="http://schemas.microsoft.com/office/powerpoint/2010/main" val="1209082908"/>
      </p:ext>
    </p:extLst>
  </p:cSld>
  <p:clrMapOvr>
    <a:masterClrMapping/>
  </p:clrMapOvr>
  <mc:AlternateContent xmlns:mc="http://schemas.openxmlformats.org/markup-compatibility/2006">
    <mc:Choice xmlns:p14="http://schemas.microsoft.com/office/powerpoint/2010/main" Requires="p14">
      <p:transition spd="slow" p14:dur="2000" advTm="5145"/>
    </mc:Choice>
    <mc:Fallback>
      <p:transition spd="slow" advTm="514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169119" y="1027500"/>
            <a:ext cx="9448800"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Harran Kubbe Evleri - Şanlıurfa</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FC695DE4-0E7B-44A5-9D29-ADE2E4B22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1972765"/>
            <a:ext cx="6604000" cy="4424680"/>
          </a:xfrm>
          <a:prstGeom prst="rect">
            <a:avLst/>
          </a:prstGeom>
        </p:spPr>
      </p:pic>
    </p:spTree>
    <p:extLst>
      <p:ext uri="{BB962C8B-B14F-4D97-AF65-F5344CB8AC3E}">
        <p14:creationId xmlns:p14="http://schemas.microsoft.com/office/powerpoint/2010/main" val="1594765207"/>
      </p:ext>
    </p:extLst>
  </p:cSld>
  <p:clrMapOvr>
    <a:masterClrMapping/>
  </p:clrMapOvr>
  <mc:AlternateContent xmlns:mc="http://schemas.openxmlformats.org/markup-compatibility/2006">
    <mc:Choice xmlns:p14="http://schemas.microsoft.com/office/powerpoint/2010/main" Requires="p14">
      <p:transition spd="slow" p14:dur="2000" advTm="5107"/>
    </mc:Choice>
    <mc:Fallback>
      <p:transition spd="slow" advTm="510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4" name="Resim 3">
            <a:extLst>
              <a:ext uri="{FF2B5EF4-FFF2-40B4-BE49-F238E27FC236}">
                <a16:creationId xmlns:a16="http://schemas.microsoft.com/office/drawing/2014/main" id="{F5E3444C-F5E3-4F88-8BFA-49D2B542E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06" y="1933749"/>
            <a:ext cx="4207590" cy="4430106"/>
          </a:xfrm>
          <a:prstGeom prst="rect">
            <a:avLst/>
          </a:prstGeom>
        </p:spPr>
      </p:pic>
      <p:sp>
        <p:nvSpPr>
          <p:cNvPr id="8" name="Dikdörtgen 7">
            <a:extLst>
              <a:ext uri="{FF2B5EF4-FFF2-40B4-BE49-F238E27FC236}">
                <a16:creationId xmlns:a16="http://schemas.microsoft.com/office/drawing/2014/main" id="{3DEFDD17-9EC2-4BA5-B537-5E59B2FA5C92}"/>
              </a:ext>
            </a:extLst>
          </p:cNvPr>
          <p:cNvSpPr/>
          <p:nvPr/>
        </p:nvSpPr>
        <p:spPr>
          <a:xfrm>
            <a:off x="1967347" y="981334"/>
            <a:ext cx="7960609" cy="923330"/>
          </a:xfrm>
          <a:prstGeom prst="rect">
            <a:avLst/>
          </a:prstGeom>
          <a:noFill/>
        </p:spPr>
        <p:txBody>
          <a:bodyPr wrap="square" lIns="91440" tIns="45720" rIns="91440" bIns="45720">
            <a:spAutoFit/>
          </a:bodyPr>
          <a:lstStyle/>
          <a:p>
            <a:pPr algn="ctr"/>
            <a:r>
              <a:rPr lang="tr-TR" sz="5400" dirty="0">
                <a:ln w="0"/>
                <a:solidFill>
                  <a:srgbClr val="0070C0"/>
                </a:solidFill>
                <a:latin typeface="Century Gothic" panose="020B0502020202020204" pitchFamily="34" charset="0"/>
                <a:cs typeface="Aharoni" panose="02010803020104030203" pitchFamily="2" charset="-79"/>
              </a:rPr>
              <a:t>Selimiye Camii - Edirne</a:t>
            </a:r>
            <a:endParaRPr lang="tr-TR" sz="5400" cap="none" spc="0" dirty="0">
              <a:ln w="0"/>
              <a:solidFill>
                <a:srgbClr val="0070C0"/>
              </a:solidFill>
              <a:latin typeface="Century Gothic" panose="020B0502020202020204" pitchFamily="34" charset="0"/>
              <a:cs typeface="Aharoni" panose="02010803020104030203" pitchFamily="2" charset="-79"/>
            </a:endParaRPr>
          </a:p>
        </p:txBody>
      </p:sp>
      <p:sp>
        <p:nvSpPr>
          <p:cNvPr id="9" name="Dikdörtgen 8">
            <a:extLst>
              <a:ext uri="{FF2B5EF4-FFF2-40B4-BE49-F238E27FC236}">
                <a16:creationId xmlns:a16="http://schemas.microsoft.com/office/drawing/2014/main" id="{3EE31322-CCD9-4006-B7D8-98D51017FA1A}"/>
              </a:ext>
            </a:extLst>
          </p:cNvPr>
          <p:cNvSpPr/>
          <p:nvPr/>
        </p:nvSpPr>
        <p:spPr>
          <a:xfrm>
            <a:off x="5541818" y="2398792"/>
            <a:ext cx="5902037" cy="2554545"/>
          </a:xfrm>
          <a:prstGeom prst="rect">
            <a:avLst/>
          </a:prstGeom>
          <a:noFill/>
        </p:spPr>
        <p:txBody>
          <a:bodyPr wrap="square" lIns="91440" tIns="45720" rIns="91440" bIns="45720">
            <a:spAutoFit/>
          </a:bodyPr>
          <a:lstStyle/>
          <a:p>
            <a:pPr algn="ctr"/>
            <a:r>
              <a:rPr lang="tr-TR" sz="4000" dirty="0">
                <a:ln w="0"/>
                <a:latin typeface="Century Gothic" panose="020B0502020202020204" pitchFamily="34" charset="0"/>
                <a:cs typeface="Aharoni" panose="02010803020104030203" pitchFamily="2" charset="-79"/>
              </a:rPr>
              <a:t>Tarihimizdeki </a:t>
            </a:r>
          </a:p>
          <a:p>
            <a:pPr algn="ctr"/>
            <a:r>
              <a:rPr lang="tr-TR" sz="4000" dirty="0">
                <a:ln w="0"/>
                <a:latin typeface="Century Gothic" panose="020B0502020202020204" pitchFamily="34" charset="0"/>
                <a:cs typeface="Aharoni" panose="02010803020104030203" pitchFamily="2" charset="-79"/>
              </a:rPr>
              <a:t>en ünlü mimarlardan </a:t>
            </a:r>
            <a:r>
              <a:rPr lang="tr-TR" sz="4000" dirty="0">
                <a:ln w="0"/>
                <a:solidFill>
                  <a:srgbClr val="FF0000"/>
                </a:solidFill>
                <a:latin typeface="Century Gothic" panose="020B0502020202020204" pitchFamily="34" charset="0"/>
                <a:cs typeface="Aharoni" panose="02010803020104030203" pitchFamily="2" charset="-79"/>
              </a:rPr>
              <a:t>Mimar Sinan’ın</a:t>
            </a:r>
            <a:r>
              <a:rPr lang="tr-TR" sz="4000" dirty="0">
                <a:ln w="0"/>
                <a:latin typeface="Century Gothic" panose="020B0502020202020204" pitchFamily="34" charset="0"/>
                <a:cs typeface="Aharoni" panose="02010803020104030203" pitchFamily="2" charset="-79"/>
              </a:rPr>
              <a:t> </a:t>
            </a:r>
          </a:p>
          <a:p>
            <a:pPr algn="ctr"/>
            <a:r>
              <a:rPr lang="tr-TR" sz="4000" dirty="0">
                <a:ln w="0"/>
                <a:latin typeface="Century Gothic" panose="020B0502020202020204" pitchFamily="34" charset="0"/>
                <a:cs typeface="Aharoni" panose="02010803020104030203" pitchFamily="2" charset="-79"/>
              </a:rPr>
              <a:t>ustalık eseridir.</a:t>
            </a:r>
            <a:endParaRPr lang="tr-TR" sz="4000" b="0" cap="none" spc="0" dirty="0">
              <a:ln w="0"/>
              <a:solidFill>
                <a:schemeClr val="tx1"/>
              </a:solidFill>
              <a:latin typeface="Century Gothic" panose="020B0502020202020204" pitchFamily="34" charset="0"/>
              <a:cs typeface="Aharoni" panose="02010803020104030203" pitchFamily="2" charset="-79"/>
            </a:endParaRPr>
          </a:p>
        </p:txBody>
      </p:sp>
    </p:spTree>
    <p:extLst>
      <p:ext uri="{BB962C8B-B14F-4D97-AF65-F5344CB8AC3E}">
        <p14:creationId xmlns:p14="http://schemas.microsoft.com/office/powerpoint/2010/main" val="1805062315"/>
      </p:ext>
    </p:extLst>
  </p:cSld>
  <p:clrMapOvr>
    <a:masterClrMapping/>
  </p:clrMapOvr>
  <mc:AlternateContent xmlns:mc="http://schemas.openxmlformats.org/markup-compatibility/2006">
    <mc:Choice xmlns:p14="http://schemas.microsoft.com/office/powerpoint/2010/main" Requires="p14">
      <p:transition spd="slow" p14:dur="2000" advTm="17063"/>
    </mc:Choice>
    <mc:Fallback>
      <p:transition spd="slow" advTm="1706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1399026" y="933996"/>
            <a:ext cx="8748274"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Mardin Evleri - Mardin</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EBE3897D-2E15-4DEA-884D-CC937641D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880" y="1879293"/>
            <a:ext cx="6340419" cy="4226946"/>
          </a:xfrm>
          <a:prstGeom prst="rect">
            <a:avLst/>
          </a:prstGeom>
        </p:spPr>
      </p:pic>
    </p:spTree>
    <p:extLst>
      <p:ext uri="{BB962C8B-B14F-4D97-AF65-F5344CB8AC3E}">
        <p14:creationId xmlns:p14="http://schemas.microsoft.com/office/powerpoint/2010/main" val="2448963372"/>
      </p:ext>
    </p:extLst>
  </p:cSld>
  <p:clrMapOvr>
    <a:masterClrMapping/>
  </p:clrMapOvr>
  <mc:AlternateContent xmlns:mc="http://schemas.openxmlformats.org/markup-compatibility/2006">
    <mc:Choice xmlns:p14="http://schemas.microsoft.com/office/powerpoint/2010/main" Requires="p14">
      <p:transition spd="slow" p14:dur="2000" advTm="4513"/>
    </mc:Choice>
    <mc:Fallback>
      <p:transition spd="slow" advTm="4513"/>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2CD52259-6974-4BDB-B254-50CDE9FFCCD2}"/>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4" name="Dikdörtgen 3">
            <a:extLst>
              <a:ext uri="{FF2B5EF4-FFF2-40B4-BE49-F238E27FC236}">
                <a16:creationId xmlns:a16="http://schemas.microsoft.com/office/drawing/2014/main" id="{324EC92C-523C-4006-B9A0-F94420DF393B}"/>
              </a:ext>
            </a:extLst>
          </p:cNvPr>
          <p:cNvSpPr/>
          <p:nvPr/>
        </p:nvSpPr>
        <p:spPr>
          <a:xfrm>
            <a:off x="1169119" y="1027500"/>
            <a:ext cx="9448800"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Gaziantep Kalesi - Gaziantep</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D3F96286-245A-432B-9251-2B91FAA91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112" y="2164498"/>
            <a:ext cx="5515136" cy="4136352"/>
          </a:xfrm>
          <a:prstGeom prst="rect">
            <a:avLst/>
          </a:prstGeom>
        </p:spPr>
      </p:pic>
    </p:spTree>
    <p:extLst>
      <p:ext uri="{BB962C8B-B14F-4D97-AF65-F5344CB8AC3E}">
        <p14:creationId xmlns:p14="http://schemas.microsoft.com/office/powerpoint/2010/main" val="1847319570"/>
      </p:ext>
    </p:extLst>
  </p:cSld>
  <p:clrMapOvr>
    <a:masterClrMapping/>
  </p:clrMapOvr>
  <mc:AlternateContent xmlns:mc="http://schemas.openxmlformats.org/markup-compatibility/2006">
    <mc:Choice xmlns:p14="http://schemas.microsoft.com/office/powerpoint/2010/main" Requires="p14">
      <p:transition spd="slow" p14:dur="2000" advTm="5286"/>
    </mc:Choice>
    <mc:Fallback>
      <p:transition spd="slow" advTm="5286"/>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7D749D89-DE13-425A-B5CC-3AC3B2873BBE}"/>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4" name="Dikdörtgen 3">
            <a:extLst>
              <a:ext uri="{FF2B5EF4-FFF2-40B4-BE49-F238E27FC236}">
                <a16:creationId xmlns:a16="http://schemas.microsoft.com/office/drawing/2014/main" id="{6C48A9DA-6892-4655-9F7E-E2B257A8B12B}"/>
              </a:ext>
            </a:extLst>
          </p:cNvPr>
          <p:cNvSpPr/>
          <p:nvPr/>
        </p:nvSpPr>
        <p:spPr>
          <a:xfrm>
            <a:off x="798662" y="1141295"/>
            <a:ext cx="10821838"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Zeugma Mozaik Müzesi - Gaziantep</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F02623CC-9012-4EC0-AA80-2CEF002A5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4535" y="1972292"/>
            <a:ext cx="5810092" cy="4339637"/>
          </a:xfrm>
          <a:prstGeom prst="rect">
            <a:avLst/>
          </a:prstGeom>
        </p:spPr>
      </p:pic>
    </p:spTree>
    <p:extLst>
      <p:ext uri="{BB962C8B-B14F-4D97-AF65-F5344CB8AC3E}">
        <p14:creationId xmlns:p14="http://schemas.microsoft.com/office/powerpoint/2010/main" val="2581200217"/>
      </p:ext>
    </p:extLst>
  </p:cSld>
  <p:clrMapOvr>
    <a:masterClrMapping/>
  </p:clrMapOvr>
  <mc:AlternateContent xmlns:mc="http://schemas.openxmlformats.org/markup-compatibility/2006">
    <mc:Choice xmlns:p14="http://schemas.microsoft.com/office/powerpoint/2010/main" Requires="p14">
      <p:transition spd="slow" p14:dur="2000" advTm="6026"/>
    </mc:Choice>
    <mc:Fallback>
      <p:transition spd="slow" advTm="602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sp>
        <p:nvSpPr>
          <p:cNvPr id="6" name="Dikdörtgen 5">
            <a:extLst>
              <a:ext uri="{FF2B5EF4-FFF2-40B4-BE49-F238E27FC236}">
                <a16:creationId xmlns:a16="http://schemas.microsoft.com/office/drawing/2014/main" id="{755174E1-F968-4E08-90B2-29643D98ED66}"/>
              </a:ext>
            </a:extLst>
          </p:cNvPr>
          <p:cNvSpPr/>
          <p:nvPr/>
        </p:nvSpPr>
        <p:spPr>
          <a:xfrm>
            <a:off x="1053381" y="1609131"/>
            <a:ext cx="9969500" cy="2800767"/>
          </a:xfrm>
          <a:prstGeom prst="rect">
            <a:avLst/>
          </a:prstGeom>
        </p:spPr>
        <p:txBody>
          <a:bodyPr wrap="square">
            <a:spAutoFit/>
          </a:bodyPr>
          <a:lstStyle/>
          <a:p>
            <a:r>
              <a:rPr lang="tr-TR" sz="4400" dirty="0">
                <a:solidFill>
                  <a:srgbClr val="222222"/>
                </a:solidFill>
                <a:latin typeface="Century Gothic" panose="020B0502020202020204" pitchFamily="34" charset="0"/>
              </a:rPr>
              <a:t>Ülkemiz çok zengin tarihe ve kültüre sahiptir. Her şehirde gezip görmemiz gereken yerler vardır. Bu yerlerin önemini bilmeliyiz.</a:t>
            </a:r>
            <a:endParaRPr lang="tr-TR" sz="4400" dirty="0">
              <a:latin typeface="Century Gothic" panose="020B0502020202020204" pitchFamily="34" charset="0"/>
            </a:endParaRPr>
          </a:p>
        </p:txBody>
      </p:sp>
      <p:sp>
        <p:nvSpPr>
          <p:cNvPr id="7" name="Metin kutusu 6">
            <a:extLst>
              <a:ext uri="{FF2B5EF4-FFF2-40B4-BE49-F238E27FC236}">
                <a16:creationId xmlns:a16="http://schemas.microsoft.com/office/drawing/2014/main" id="{FB723DD3-E2CA-4EA0-9F22-97F61845B1C9}"/>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Tree>
    <p:extLst>
      <p:ext uri="{BB962C8B-B14F-4D97-AF65-F5344CB8AC3E}">
        <p14:creationId xmlns:p14="http://schemas.microsoft.com/office/powerpoint/2010/main" val="263068724"/>
      </p:ext>
    </p:extLst>
  </p:cSld>
  <p:clrMapOvr>
    <a:masterClrMapping/>
  </p:clrMapOvr>
  <mc:AlternateContent xmlns:mc="http://schemas.openxmlformats.org/markup-compatibility/2006">
    <mc:Choice xmlns:p14="http://schemas.microsoft.com/office/powerpoint/2010/main" Requires="p14">
      <p:transition spd="slow" p14:dur="2000" advTm="10702"/>
    </mc:Choice>
    <mc:Fallback>
      <p:transition spd="slow" advTm="10702"/>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3631481" y="359034"/>
            <a:ext cx="4394919"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KAYNAKLAR:</a:t>
            </a: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sp>
        <p:nvSpPr>
          <p:cNvPr id="6" name="Dikdörtgen 5">
            <a:extLst>
              <a:ext uri="{FF2B5EF4-FFF2-40B4-BE49-F238E27FC236}">
                <a16:creationId xmlns:a16="http://schemas.microsoft.com/office/drawing/2014/main" id="{755174E1-F968-4E08-90B2-29643D98ED66}"/>
              </a:ext>
            </a:extLst>
          </p:cNvPr>
          <p:cNvSpPr/>
          <p:nvPr/>
        </p:nvSpPr>
        <p:spPr>
          <a:xfrm>
            <a:off x="1053381" y="1609131"/>
            <a:ext cx="9969500" cy="769441"/>
          </a:xfrm>
          <a:prstGeom prst="rect">
            <a:avLst/>
          </a:prstGeom>
        </p:spPr>
        <p:txBody>
          <a:bodyPr wrap="square">
            <a:spAutoFit/>
          </a:bodyPr>
          <a:lstStyle/>
          <a:p>
            <a:r>
              <a:rPr lang="tr-TR" sz="4400" dirty="0">
                <a:solidFill>
                  <a:srgbClr val="222222"/>
                </a:solidFill>
                <a:latin typeface="Century Gothic" panose="020B0502020202020204" pitchFamily="34" charset="0"/>
              </a:rPr>
              <a:t> </a:t>
            </a:r>
            <a:endParaRPr lang="tr-TR" sz="4400" dirty="0">
              <a:latin typeface="Century Gothic" panose="020B0502020202020204" pitchFamily="34" charset="0"/>
            </a:endParaRPr>
          </a:p>
        </p:txBody>
      </p:sp>
      <p:sp>
        <p:nvSpPr>
          <p:cNvPr id="2" name="Dikdörtgen 1">
            <a:extLst>
              <a:ext uri="{FF2B5EF4-FFF2-40B4-BE49-F238E27FC236}">
                <a16:creationId xmlns:a16="http://schemas.microsoft.com/office/drawing/2014/main" id="{6E76A264-8550-42E1-AD34-756DEBA4EC9A}"/>
              </a:ext>
            </a:extLst>
          </p:cNvPr>
          <p:cNvSpPr/>
          <p:nvPr/>
        </p:nvSpPr>
        <p:spPr>
          <a:xfrm>
            <a:off x="571500" y="1085592"/>
            <a:ext cx="11734800" cy="5366341"/>
          </a:xfrm>
          <a:prstGeom prst="rect">
            <a:avLst/>
          </a:prstGeom>
        </p:spPr>
        <p:txBody>
          <a:bodyPr wrap="square">
            <a:spAutoFit/>
          </a:bodyPr>
          <a:lstStyle/>
          <a:p>
            <a:pPr>
              <a:lnSpc>
                <a:spcPct val="107000"/>
              </a:lnSpc>
              <a:spcAft>
                <a:spcPts val="800"/>
              </a:spcAft>
            </a:pPr>
            <a:r>
              <a:rPr lang="tr-TR" sz="1600" b="1" dirty="0">
                <a:latin typeface="Calibri" panose="020F0502020204030204" pitchFamily="34" charset="0"/>
                <a:ea typeface="Calibri" panose="020F0502020204030204" pitchFamily="34" charset="0"/>
                <a:cs typeface="Times New Roman" panose="02020603050405020304" pitchFamily="18" charset="0"/>
              </a:rPr>
              <a:t>Haritalar:  </a:t>
            </a: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http://turkiye7bolge.blogcu.com/turkiye-nin-bolgelere-gore-sehir-dagilimi/8039193</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http://turkiyeharitalar.blogspot.com/2013/01/turkiye-turizm-ve-kultur-haritas.html</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b="1" dirty="0">
                <a:latin typeface="Calibri" panose="020F0502020204030204" pitchFamily="34" charset="0"/>
                <a:ea typeface="Calibri" panose="020F0502020204030204" pitchFamily="34" charset="0"/>
                <a:cs typeface="Times New Roman" panose="02020603050405020304" pitchFamily="18" charset="0"/>
              </a:rPr>
              <a:t>Fotoğraflar: </a:t>
            </a: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https://commons.wikimedia.org/wiki/File:Gaziantep_Zeugma_Mozaik_M%C3%BCzesi_T%C3%9CRK%C4%B0YE_-_panoramio_(2).jpg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https://tr.m.wikipedia.org/wiki/Dosya:Kubbe_ev_harran.jpg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https://tr.wikipedia.org/wiki/Dosya:%C4%B0shak_Pa%C5%9Fa_Saray%C4%B1.jpg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rPr>
              <a:t>https://tr.wikipedia.org/wiki/Dosya:A%C4%9Fr%C4%B1_Da%C4%9F%C4%B1_DSC_1045.jpg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http://www.burdur.gov.tr/insuyu-magarasi</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0"/>
              </a:rPr>
              <a:t>https://www.flickr.com/photos/travellingrunes/697967408/</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1"/>
              </a:rPr>
              <a:t>https://tr.wikipedia.org/wiki/Dosya:Odunpazarievi.JPG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2"/>
              </a:rPr>
              <a:t>https://tr.wikipedia.org/wiki/Dosya:Peribacalar%C4%B1.jpg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3"/>
              </a:rPr>
              <a:t>https://commons.wikimedia.org/wiki/File:Kayseri_Erciyes_Da%C4%9F%C4%B1_-_panoramio.jpg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4"/>
              </a:rPr>
              <a:t>https://tr.wikipedia.org/wiki/Dosya:Ulubey_Canyon_Usak_Province_Turkey.jpg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5"/>
              </a:rPr>
              <a:t>https://upload.wikimedia.org/wikipedia/commons/a/aa/SardisGymnasium1February2003.JPG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6"/>
              </a:rPr>
              <a:t>https://commons.wikimedia.org/wiki/File:AFYON_KALES%C4%B0_-_panoramio.jpg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0946253"/>
      </p:ext>
    </p:extLst>
  </p:cSld>
  <p:clrMapOvr>
    <a:masterClrMapping/>
  </p:clrMapOvr>
  <mc:AlternateContent xmlns:mc="http://schemas.openxmlformats.org/markup-compatibility/2006">
    <mc:Choice xmlns:p14="http://schemas.microsoft.com/office/powerpoint/2010/main" Requires="p14">
      <p:transition spd="slow" p14:dur="2000" advTm="10702"/>
    </mc:Choice>
    <mc:Fallback>
      <p:transition spd="slow" advTm="1070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3898540" y="305396"/>
            <a:ext cx="4394919"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KAYNAKLAR:</a:t>
            </a: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sp>
        <p:nvSpPr>
          <p:cNvPr id="6" name="Dikdörtgen 5">
            <a:extLst>
              <a:ext uri="{FF2B5EF4-FFF2-40B4-BE49-F238E27FC236}">
                <a16:creationId xmlns:a16="http://schemas.microsoft.com/office/drawing/2014/main" id="{755174E1-F968-4E08-90B2-29643D98ED66}"/>
              </a:ext>
            </a:extLst>
          </p:cNvPr>
          <p:cNvSpPr/>
          <p:nvPr/>
        </p:nvSpPr>
        <p:spPr>
          <a:xfrm>
            <a:off x="1053381" y="1609131"/>
            <a:ext cx="9969500" cy="769441"/>
          </a:xfrm>
          <a:prstGeom prst="rect">
            <a:avLst/>
          </a:prstGeom>
        </p:spPr>
        <p:txBody>
          <a:bodyPr wrap="square">
            <a:spAutoFit/>
          </a:bodyPr>
          <a:lstStyle/>
          <a:p>
            <a:r>
              <a:rPr lang="tr-TR" sz="4400" dirty="0">
                <a:solidFill>
                  <a:srgbClr val="222222"/>
                </a:solidFill>
                <a:latin typeface="Century Gothic" panose="020B0502020202020204" pitchFamily="34" charset="0"/>
              </a:rPr>
              <a:t> </a:t>
            </a:r>
            <a:endParaRPr lang="tr-TR" sz="4400" dirty="0">
              <a:latin typeface="Century Gothic" panose="020B0502020202020204" pitchFamily="34" charset="0"/>
            </a:endParaRPr>
          </a:p>
        </p:txBody>
      </p:sp>
      <p:sp>
        <p:nvSpPr>
          <p:cNvPr id="2" name="Dikdörtgen 1">
            <a:extLst>
              <a:ext uri="{FF2B5EF4-FFF2-40B4-BE49-F238E27FC236}">
                <a16:creationId xmlns:a16="http://schemas.microsoft.com/office/drawing/2014/main" id="{6E76A264-8550-42E1-AD34-756DEBA4EC9A}"/>
              </a:ext>
            </a:extLst>
          </p:cNvPr>
          <p:cNvSpPr/>
          <p:nvPr/>
        </p:nvSpPr>
        <p:spPr>
          <a:xfrm>
            <a:off x="407989" y="1289195"/>
            <a:ext cx="11260283" cy="5058564"/>
          </a:xfrm>
          <a:prstGeom prst="rect">
            <a:avLst/>
          </a:prstGeom>
        </p:spPr>
        <p:txBody>
          <a:bodyPr wrap="square">
            <a:spAutoFit/>
          </a:bodyPr>
          <a:lstStyle/>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https://www.flickr.com/photos/56783767@N00/4582310/</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https://www.flickr.com/photos/visitturkey/6792993642</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https://www.kulturportali.gov.tr/turkiye/balikesir/gezilecekyer/zagnos-pasa-camisi-pasa-camisi-ve-kulliyesi</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http://www.yalova.bel.tr/yalova-ulasim-rehberi/yuruyen-kosk</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https://tr.wikipedia.org/wiki/Dosya:Tekirda%C4%9F_M%C3%BCzesi-5.JPG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rPr>
              <a:t>https://commons.wikimedia.org/wiki/File:Ertu%C4%9Frul_Gazi_T%C3%BCrbesi%27nin_giri%C5%9Fi.JPG</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9"/>
              </a:rPr>
              <a:t>https://www.flickr.com/photos/davidcjones/5862391783/in/photolist-9qqYDq-cSLThh-5HCXK3-9qqYmE-cSLTdU-xF78K-9W3hQp-deN1HJ-H4Kngc</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0"/>
              </a:rPr>
              <a:t>https://www.rehbercanakkale.com/18-mart-ta-gelibolu-tarih-alani-nda-yaya-ve-arac-trafigine-kapatilacak-yerler-aciklandi/2763/</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1"/>
              </a:rPr>
              <a:t>https://www.flickr.com/photos/marmaduk/2253895642/in/photolist-4raNDG-4raNJ5-4raNPU-4r6GXt-4r6GV8-4r6H46-4raMUQ-4raNrq-4r6H9c-4r6GZX-4r6HtK-4r6HrP-7rqwFb-4raNyh-4raNLh-4raNoU-4r6HCv-4r6H5T-4r6Hk2-4r6HgR-4r6Hcp-7rmAnF-7rqCCq-7rmG3a-7rmHPZ-7rmGHe-7rmGYP-7rqEvq-7rqEi5-7rqDZ1-7rqCvd-7rqEpG-7rmHFM-7rqE3s-7rqEmA-7rmHKe-7rqDCo-7rqDbb-7rmJ4D-7rmHik-7rqDmj-7rqCSS-7rqDeu-7rmGar-7rqDzo-7rqDif-7rmH6k-7rmGCM-7rmHvx-7rqCFS</a:t>
            </a:r>
            <a:endParaRPr lang="tr-TR"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t>Listede olmayan fotoğraflar https://pixabay.com/tr/ adresinden alınmıştır.</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sz="16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57687408"/>
      </p:ext>
    </p:extLst>
  </p:cSld>
  <p:clrMapOvr>
    <a:masterClrMapping/>
  </p:clrMapOvr>
  <mc:AlternateContent xmlns:mc="http://schemas.openxmlformats.org/markup-compatibility/2006">
    <mc:Choice xmlns:p14="http://schemas.microsoft.com/office/powerpoint/2010/main" Requires="p14">
      <p:transition spd="slow" p14:dur="2000" advTm="10702"/>
    </mc:Choice>
    <mc:Fallback>
      <p:transition spd="slow" advTm="10702"/>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sp>
        <p:nvSpPr>
          <p:cNvPr id="6" name="Dikdörtgen 5">
            <a:extLst>
              <a:ext uri="{FF2B5EF4-FFF2-40B4-BE49-F238E27FC236}">
                <a16:creationId xmlns:a16="http://schemas.microsoft.com/office/drawing/2014/main" id="{755174E1-F968-4E08-90B2-29643D98ED66}"/>
              </a:ext>
            </a:extLst>
          </p:cNvPr>
          <p:cNvSpPr/>
          <p:nvPr/>
        </p:nvSpPr>
        <p:spPr>
          <a:xfrm>
            <a:off x="900981" y="303547"/>
            <a:ext cx="9969500" cy="3477875"/>
          </a:xfrm>
          <a:prstGeom prst="rect">
            <a:avLst/>
          </a:prstGeom>
        </p:spPr>
        <p:txBody>
          <a:bodyPr wrap="square">
            <a:spAutoFit/>
          </a:bodyPr>
          <a:lstStyle/>
          <a:p>
            <a:pPr algn="ctr"/>
            <a:r>
              <a:rPr lang="tr-TR" sz="4400" b="1" dirty="0">
                <a:solidFill>
                  <a:srgbClr val="222222"/>
                </a:solidFill>
                <a:latin typeface="Century Gothic" panose="020B0502020202020204" pitchFamily="34" charset="0"/>
              </a:rPr>
              <a:t>Daha fazla </a:t>
            </a:r>
          </a:p>
          <a:p>
            <a:pPr algn="ctr"/>
            <a:r>
              <a:rPr lang="tr-TR" sz="4400" b="1" dirty="0">
                <a:solidFill>
                  <a:srgbClr val="222222"/>
                </a:solidFill>
                <a:latin typeface="Century Gothic" panose="020B0502020202020204" pitchFamily="34" charset="0"/>
              </a:rPr>
              <a:t>ücretsiz eğitim içerikleri için</a:t>
            </a:r>
          </a:p>
          <a:p>
            <a:pPr algn="ctr"/>
            <a:r>
              <a:rPr lang="tr-TR" sz="4400" b="1" dirty="0">
                <a:solidFill>
                  <a:srgbClr val="222222"/>
                </a:solidFill>
                <a:latin typeface="Century Gothic" panose="020B0502020202020204" pitchFamily="34" charset="0"/>
              </a:rPr>
              <a:t> </a:t>
            </a:r>
            <a:r>
              <a:rPr lang="tr-TR" sz="4400" b="1" dirty="0" err="1">
                <a:solidFill>
                  <a:srgbClr val="FF0000"/>
                </a:solidFill>
                <a:latin typeface="Century Gothic" panose="020B0502020202020204" pitchFamily="34" charset="0"/>
              </a:rPr>
              <a:t>YouTube</a:t>
            </a:r>
            <a:r>
              <a:rPr lang="tr-TR" sz="4400" b="1" dirty="0">
                <a:solidFill>
                  <a:srgbClr val="222222"/>
                </a:solidFill>
                <a:latin typeface="Century Gothic" panose="020B0502020202020204" pitchFamily="34" charset="0"/>
              </a:rPr>
              <a:t> kanalımıza </a:t>
            </a:r>
          </a:p>
          <a:p>
            <a:pPr algn="ctr"/>
            <a:r>
              <a:rPr lang="tr-TR" sz="4400" b="1" dirty="0">
                <a:solidFill>
                  <a:srgbClr val="222222"/>
                </a:solidFill>
                <a:latin typeface="Century Gothic" panose="020B0502020202020204" pitchFamily="34" charset="0"/>
              </a:rPr>
              <a:t>abone olmayı unutmayın!</a:t>
            </a:r>
          </a:p>
          <a:p>
            <a:pPr algn="ctr"/>
            <a:r>
              <a:rPr lang="tr-TR" sz="4400" b="1" dirty="0">
                <a:solidFill>
                  <a:srgbClr val="222222"/>
                </a:solidFill>
                <a:latin typeface="Century Gothic" panose="020B0502020202020204" pitchFamily="34" charset="0"/>
              </a:rPr>
              <a:t>İyi dersler dileriz.</a:t>
            </a:r>
            <a:endParaRPr lang="tr-TR" sz="4400" b="1" dirty="0">
              <a:latin typeface="Century Gothic" panose="020B0502020202020204" pitchFamily="34" charset="0"/>
            </a:endParaRPr>
          </a:p>
        </p:txBody>
      </p:sp>
      <p:sp>
        <p:nvSpPr>
          <p:cNvPr id="12" name="Dikdörtgen 11">
            <a:extLst>
              <a:ext uri="{FF2B5EF4-FFF2-40B4-BE49-F238E27FC236}">
                <a16:creationId xmlns:a16="http://schemas.microsoft.com/office/drawing/2014/main" id="{296A29BE-25BE-4A2A-866B-509521DE571F}"/>
              </a:ext>
            </a:extLst>
          </p:cNvPr>
          <p:cNvSpPr/>
          <p:nvPr/>
        </p:nvSpPr>
        <p:spPr>
          <a:xfrm>
            <a:off x="3344208" y="3781422"/>
            <a:ext cx="5342592" cy="1754326"/>
          </a:xfrm>
          <a:prstGeom prst="rect">
            <a:avLst/>
          </a:prstGeom>
          <a:solidFill>
            <a:schemeClr val="accent5">
              <a:lumMod val="20000"/>
              <a:lumOff val="80000"/>
            </a:schemeClr>
          </a:solidFill>
        </p:spPr>
        <p:txBody>
          <a:bodyPr wrap="square">
            <a:spAutoFit/>
          </a:bodyPr>
          <a:lstStyle/>
          <a:p>
            <a:r>
              <a:rPr lang="tr-TR" dirty="0">
                <a:latin typeface="Century Gothic" panose="020B0502020202020204" pitchFamily="34" charset="0"/>
              </a:rPr>
              <a:t>🌍</a:t>
            </a:r>
            <a:r>
              <a:rPr lang="tr-TR" b="1" dirty="0">
                <a:latin typeface="Century Gothic" panose="020B0502020202020204" pitchFamily="34" charset="0"/>
              </a:rPr>
              <a:t>Bizi Sosyal Medya'da Takip Edin:</a:t>
            </a:r>
            <a:r>
              <a:rPr lang="tr-TR" dirty="0">
                <a:latin typeface="Century Gothic" panose="020B0502020202020204" pitchFamily="34" charset="0"/>
              </a:rPr>
              <a:t> ►https://www.instagram.com/caliskanokul/ ►https://www.facebook.com/caliskanokul/ ►https://twitter.com/caliskanokul ►https://tr.pinterest.com/caliskanokulll/ ►https://www.tumblr.com/blog/caliskanokul</a:t>
            </a:r>
          </a:p>
        </p:txBody>
      </p:sp>
      <p:sp>
        <p:nvSpPr>
          <p:cNvPr id="13" name="Dikdörtgen 12">
            <a:extLst>
              <a:ext uri="{FF2B5EF4-FFF2-40B4-BE49-F238E27FC236}">
                <a16:creationId xmlns:a16="http://schemas.microsoft.com/office/drawing/2014/main" id="{FE9FBD95-33FC-4341-8D76-67D8F06E462C}"/>
              </a:ext>
            </a:extLst>
          </p:cNvPr>
          <p:cNvSpPr/>
          <p:nvPr/>
        </p:nvSpPr>
        <p:spPr>
          <a:xfrm>
            <a:off x="3472250" y="5761820"/>
            <a:ext cx="4826962" cy="584775"/>
          </a:xfrm>
          <a:prstGeom prst="rect">
            <a:avLst/>
          </a:prstGeom>
        </p:spPr>
        <p:txBody>
          <a:bodyPr wrap="none">
            <a:spAutoFit/>
          </a:bodyPr>
          <a:lstStyle/>
          <a:p>
            <a:r>
              <a:rPr lang="tr-TR" sz="3200" b="1" dirty="0">
                <a:solidFill>
                  <a:srgbClr val="00B0F0"/>
                </a:solidFill>
                <a:latin typeface="Century Gothic" panose="020B0502020202020204" pitchFamily="34" charset="0"/>
              </a:rPr>
              <a:t>www.caliskanokul.com</a:t>
            </a:r>
          </a:p>
        </p:txBody>
      </p:sp>
    </p:spTree>
    <p:extLst>
      <p:ext uri="{BB962C8B-B14F-4D97-AF65-F5344CB8AC3E}">
        <p14:creationId xmlns:p14="http://schemas.microsoft.com/office/powerpoint/2010/main" val="3909085339"/>
      </p:ext>
    </p:extLst>
  </p:cSld>
  <p:clrMapOvr>
    <a:masterClrMapping/>
  </p:clrMapOvr>
  <mc:AlternateContent xmlns:mc="http://schemas.openxmlformats.org/markup-compatibility/2006">
    <mc:Choice xmlns:p14="http://schemas.microsoft.com/office/powerpoint/2010/main" Requires="p14">
      <p:transition spd="slow" p14:dur="2000" advTm="10702"/>
    </mc:Choice>
    <mc:Fallback>
      <p:transition spd="slow" advTm="1070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pic>
        <p:nvPicPr>
          <p:cNvPr id="6" name="Resim 5">
            <a:extLst>
              <a:ext uri="{FF2B5EF4-FFF2-40B4-BE49-F238E27FC236}">
                <a16:creationId xmlns:a16="http://schemas.microsoft.com/office/drawing/2014/main" id="{54669CE3-541E-44A2-ADCB-85B304637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708" y="2141250"/>
            <a:ext cx="4675715" cy="3506786"/>
          </a:xfrm>
          <a:prstGeom prst="rect">
            <a:avLst/>
          </a:prstGeom>
        </p:spPr>
      </p:pic>
      <p:sp>
        <p:nvSpPr>
          <p:cNvPr id="9" name="Dikdörtgen 8">
            <a:extLst>
              <a:ext uri="{FF2B5EF4-FFF2-40B4-BE49-F238E27FC236}">
                <a16:creationId xmlns:a16="http://schemas.microsoft.com/office/drawing/2014/main" id="{F84B1551-FEE1-4820-A63D-BBCF35D0FFC7}"/>
              </a:ext>
            </a:extLst>
          </p:cNvPr>
          <p:cNvSpPr/>
          <p:nvPr/>
        </p:nvSpPr>
        <p:spPr>
          <a:xfrm>
            <a:off x="1967347" y="981334"/>
            <a:ext cx="7960609" cy="923330"/>
          </a:xfrm>
          <a:prstGeom prst="rect">
            <a:avLst/>
          </a:prstGeom>
          <a:noFill/>
        </p:spPr>
        <p:txBody>
          <a:bodyPr wrap="square" lIns="91440" tIns="45720" rIns="91440" bIns="45720">
            <a:spAutoFit/>
          </a:bodyPr>
          <a:lstStyle/>
          <a:p>
            <a:pPr algn="ctr"/>
            <a:r>
              <a:rPr lang="tr-TR" sz="5400" dirty="0">
                <a:ln w="0"/>
                <a:solidFill>
                  <a:srgbClr val="0070C0"/>
                </a:solidFill>
                <a:latin typeface="Century Gothic" panose="020B0502020202020204" pitchFamily="34" charset="0"/>
                <a:cs typeface="Aharoni" panose="02010803020104030203" pitchFamily="2" charset="-79"/>
              </a:rPr>
              <a:t>Uludağ - Bursa</a:t>
            </a:r>
            <a:endParaRPr lang="tr-TR" sz="54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514109" y="2579997"/>
            <a:ext cx="5902037" cy="1938992"/>
          </a:xfrm>
          <a:prstGeom prst="rect">
            <a:avLst/>
          </a:prstGeom>
          <a:noFill/>
        </p:spPr>
        <p:txBody>
          <a:bodyPr wrap="square" lIns="91440" tIns="45720" rIns="91440" bIns="45720">
            <a:spAutoFit/>
          </a:bodyPr>
          <a:lstStyle/>
          <a:p>
            <a:pPr algn="ctr"/>
            <a:r>
              <a:rPr lang="tr-TR" sz="4000" dirty="0">
                <a:ln w="0"/>
                <a:latin typeface="Century Gothic" panose="020B0502020202020204" pitchFamily="34" charset="0"/>
                <a:cs typeface="Aharoni" panose="02010803020104030203" pitchFamily="2" charset="-79"/>
              </a:rPr>
              <a:t>Ülkemizdeki</a:t>
            </a:r>
          </a:p>
          <a:p>
            <a:pPr algn="ctr"/>
            <a:r>
              <a:rPr lang="tr-TR" sz="4000" dirty="0">
                <a:ln w="0"/>
                <a:latin typeface="Century Gothic" panose="020B0502020202020204" pitchFamily="34" charset="0"/>
                <a:cs typeface="Aharoni" panose="02010803020104030203" pitchFamily="2" charset="-79"/>
              </a:rPr>
              <a:t> doğa ve kış sporları merkezlerinden birisidir.</a:t>
            </a:r>
            <a:endParaRPr lang="tr-TR" sz="4000" b="0" cap="none" spc="0" dirty="0">
              <a:ln w="0"/>
              <a:solidFill>
                <a:schemeClr val="tx1"/>
              </a:solidFill>
              <a:latin typeface="Century Gothic" panose="020B0502020202020204" pitchFamily="34" charset="0"/>
              <a:cs typeface="Aharoni" panose="02010803020104030203" pitchFamily="2" charset="-79"/>
            </a:endParaRPr>
          </a:p>
        </p:txBody>
      </p:sp>
    </p:spTree>
    <p:extLst>
      <p:ext uri="{BB962C8B-B14F-4D97-AF65-F5344CB8AC3E}">
        <p14:creationId xmlns:p14="http://schemas.microsoft.com/office/powerpoint/2010/main" val="4078924822"/>
      </p:ext>
    </p:extLst>
  </p:cSld>
  <p:clrMapOvr>
    <a:masterClrMapping/>
  </p:clrMapOvr>
  <mc:AlternateContent xmlns:mc="http://schemas.openxmlformats.org/markup-compatibility/2006">
    <mc:Choice xmlns:p14="http://schemas.microsoft.com/office/powerpoint/2010/main" Requires="p14">
      <p:transition spd="slow" p14:dur="2000" advTm="10052"/>
    </mc:Choice>
    <mc:Fallback>
      <p:transition spd="slow" advTm="1005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Gelibolu Tarihi Alanı - Çanakkale</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4" name="Resim 3">
            <a:extLst>
              <a:ext uri="{FF2B5EF4-FFF2-40B4-BE49-F238E27FC236}">
                <a16:creationId xmlns:a16="http://schemas.microsoft.com/office/drawing/2014/main" id="{CC333D8E-043A-46F1-8DD5-75D40CE887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56" y="1902306"/>
            <a:ext cx="4976553" cy="3294374"/>
          </a:xfrm>
          <a:prstGeom prst="rect">
            <a:avLst/>
          </a:prstGeom>
        </p:spPr>
      </p:pic>
      <p:sp>
        <p:nvSpPr>
          <p:cNvPr id="7" name="Dikdörtgen 6">
            <a:extLst>
              <a:ext uri="{FF2B5EF4-FFF2-40B4-BE49-F238E27FC236}">
                <a16:creationId xmlns:a16="http://schemas.microsoft.com/office/drawing/2014/main" id="{D9352D55-7BA2-4094-B87F-7A0BCF8515A2}"/>
              </a:ext>
            </a:extLst>
          </p:cNvPr>
          <p:cNvSpPr/>
          <p:nvPr/>
        </p:nvSpPr>
        <p:spPr>
          <a:xfrm>
            <a:off x="5805054" y="2321004"/>
            <a:ext cx="6096000" cy="3108543"/>
          </a:xfrm>
          <a:prstGeom prst="rect">
            <a:avLst/>
          </a:prstGeom>
        </p:spPr>
        <p:txBody>
          <a:bodyPr>
            <a:spAutoFit/>
          </a:bodyPr>
          <a:lstStyle/>
          <a:p>
            <a:r>
              <a:rPr lang="tr-TR" sz="2800" dirty="0">
                <a:solidFill>
                  <a:srgbClr val="222222"/>
                </a:solidFill>
                <a:latin typeface="Century Gothic" panose="020B0502020202020204" pitchFamily="34" charset="0"/>
              </a:rPr>
              <a:t>Çanakkale zaferi, Türk milletinin en zor döneminde dünyanın en güçlü devletlerine karşı koyduğu bir savunma destanıdır. </a:t>
            </a:r>
          </a:p>
          <a:p>
            <a:r>
              <a:rPr lang="tr-TR" sz="2800" dirty="0">
                <a:solidFill>
                  <a:srgbClr val="222222"/>
                </a:solidFill>
                <a:latin typeface="Century Gothic" panose="020B0502020202020204" pitchFamily="34" charset="0"/>
              </a:rPr>
              <a:t>Tarihe altın harflerle yazılan bu destan </a:t>
            </a:r>
            <a:r>
              <a:rPr lang="tr-TR" sz="2800" dirty="0">
                <a:solidFill>
                  <a:srgbClr val="FF0000"/>
                </a:solidFill>
                <a:latin typeface="Century Gothic" panose="020B0502020202020204" pitchFamily="34" charset="0"/>
              </a:rPr>
              <a:t>Gelibolu Tarihi Alanı’nda </a:t>
            </a:r>
            <a:r>
              <a:rPr lang="tr-TR" sz="2800" dirty="0">
                <a:latin typeface="Century Gothic" panose="020B0502020202020204" pitchFamily="34" charset="0"/>
              </a:rPr>
              <a:t>gerçekleşmiştir.</a:t>
            </a:r>
          </a:p>
        </p:txBody>
      </p:sp>
    </p:spTree>
    <p:extLst>
      <p:ext uri="{BB962C8B-B14F-4D97-AF65-F5344CB8AC3E}">
        <p14:creationId xmlns:p14="http://schemas.microsoft.com/office/powerpoint/2010/main" val="1306392291"/>
      </p:ext>
    </p:extLst>
  </p:cSld>
  <p:clrMapOvr>
    <a:masterClrMapping/>
  </p:clrMapOvr>
  <mc:AlternateContent xmlns:mc="http://schemas.openxmlformats.org/markup-compatibility/2006">
    <mc:Choice xmlns:p14="http://schemas.microsoft.com/office/powerpoint/2010/main" Requires="p14">
      <p:transition spd="slow" p14:dur="2000" advTm="20988"/>
    </mc:Choice>
    <mc:Fallback>
      <p:transition spd="slow" advTm="2098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D62CCC4-AE26-4336-A32D-266DEF1EC13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a:noFill/>
        </p:spPr>
      </p:pic>
      <p:sp>
        <p:nvSpPr>
          <p:cNvPr id="3" name="Metin kutusu 2">
            <a:extLst>
              <a:ext uri="{FF2B5EF4-FFF2-40B4-BE49-F238E27FC236}">
                <a16:creationId xmlns:a16="http://schemas.microsoft.com/office/drawing/2014/main" id="{0CC1EA8E-09A4-4FD8-88DF-8C058DF836DB}"/>
              </a:ext>
            </a:extLst>
          </p:cNvPr>
          <p:cNvSpPr txBox="1"/>
          <p:nvPr/>
        </p:nvSpPr>
        <p:spPr>
          <a:xfrm>
            <a:off x="1574081" y="306001"/>
            <a:ext cx="9448800" cy="830997"/>
          </a:xfrm>
          <a:prstGeom prst="rect">
            <a:avLst/>
          </a:prstGeom>
          <a:noFill/>
          <a:effectLst>
            <a:innerShdw blurRad="63500" dist="50800" dir="8100000">
              <a:prstClr val="black">
                <a:alpha val="50000"/>
              </a:prstClr>
            </a:innerShdw>
          </a:effectLst>
        </p:spPr>
        <p:txBody>
          <a:bodyPr wrap="square" rtlCol="0">
            <a:spAutoFit/>
          </a:bodyPr>
          <a:lstStyle/>
          <a:p>
            <a:r>
              <a:rPr lang="tr-TR" sz="4800" b="1" dirty="0">
                <a:solidFill>
                  <a:srgbClr val="FF0000"/>
                </a:solidFill>
                <a:latin typeface="Segoe UI Black" panose="020B0A02040204020203" pitchFamily="34" charset="0"/>
                <a:ea typeface="Segoe UI Black" panose="020B0A02040204020203" pitchFamily="34" charset="0"/>
                <a:cs typeface="Aharoni" panose="02010803020104030203" pitchFamily="2" charset="-79"/>
              </a:rPr>
              <a:t>DOĞAL VE TURİSTİK YERLER</a:t>
            </a:r>
          </a:p>
        </p:txBody>
      </p:sp>
      <p:sp>
        <p:nvSpPr>
          <p:cNvPr id="9" name="Dikdörtgen 8">
            <a:extLst>
              <a:ext uri="{FF2B5EF4-FFF2-40B4-BE49-F238E27FC236}">
                <a16:creationId xmlns:a16="http://schemas.microsoft.com/office/drawing/2014/main" id="{F84B1551-FEE1-4820-A63D-BBCF35D0FFC7}"/>
              </a:ext>
            </a:extLst>
          </p:cNvPr>
          <p:cNvSpPr/>
          <p:nvPr/>
        </p:nvSpPr>
        <p:spPr>
          <a:xfrm>
            <a:off x="404962" y="981334"/>
            <a:ext cx="11251329" cy="830997"/>
          </a:xfrm>
          <a:prstGeom prst="rect">
            <a:avLst/>
          </a:prstGeom>
          <a:noFill/>
        </p:spPr>
        <p:txBody>
          <a:bodyPr wrap="square" lIns="91440" tIns="45720" rIns="91440" bIns="45720">
            <a:spAutoFit/>
          </a:bodyPr>
          <a:lstStyle/>
          <a:p>
            <a:pPr algn="ctr"/>
            <a:r>
              <a:rPr lang="tr-TR" sz="4800" dirty="0">
                <a:ln w="0"/>
                <a:solidFill>
                  <a:srgbClr val="0070C0"/>
                </a:solidFill>
                <a:latin typeface="Century Gothic" panose="020B0502020202020204" pitchFamily="34" charset="0"/>
                <a:cs typeface="Aharoni" panose="02010803020104030203" pitchFamily="2" charset="-79"/>
              </a:rPr>
              <a:t>Longoz Ormanları - Kırklareli</a:t>
            </a:r>
            <a:endParaRPr lang="tr-TR" sz="4800" cap="none" spc="0" dirty="0">
              <a:ln w="0"/>
              <a:solidFill>
                <a:srgbClr val="0070C0"/>
              </a:solidFill>
              <a:latin typeface="Century Gothic" panose="020B0502020202020204" pitchFamily="34" charset="0"/>
              <a:cs typeface="Aharoni" panose="02010803020104030203" pitchFamily="2" charset="-79"/>
            </a:endParaRPr>
          </a:p>
        </p:txBody>
      </p:sp>
      <p:sp>
        <p:nvSpPr>
          <p:cNvPr id="10" name="Dikdörtgen 9">
            <a:extLst>
              <a:ext uri="{FF2B5EF4-FFF2-40B4-BE49-F238E27FC236}">
                <a16:creationId xmlns:a16="http://schemas.microsoft.com/office/drawing/2014/main" id="{5B1E20FE-0A7D-4098-82E4-078BEF6C8C30}"/>
              </a:ext>
            </a:extLst>
          </p:cNvPr>
          <p:cNvSpPr/>
          <p:nvPr/>
        </p:nvSpPr>
        <p:spPr>
          <a:xfrm>
            <a:off x="5624946" y="2272786"/>
            <a:ext cx="5902037" cy="400110"/>
          </a:xfrm>
          <a:prstGeom prst="rect">
            <a:avLst/>
          </a:prstGeom>
          <a:noFill/>
        </p:spPr>
        <p:txBody>
          <a:bodyPr wrap="square" lIns="91440" tIns="45720" rIns="91440" bIns="45720">
            <a:spAutoFit/>
          </a:bodyPr>
          <a:lstStyle/>
          <a:p>
            <a:pPr algn="ctr"/>
            <a:r>
              <a:rPr lang="tr-TR" sz="2000" dirty="0">
                <a:solidFill>
                  <a:schemeClr val="tx1">
                    <a:lumMod val="95000"/>
                    <a:lumOff val="5000"/>
                  </a:schemeClr>
                </a:solidFill>
                <a:latin typeface="Century Gothic" panose="020B0502020202020204" pitchFamily="34" charset="0"/>
              </a:rPr>
              <a:t> </a:t>
            </a:r>
            <a:endParaRPr lang="tr-TR" sz="2000" b="0" cap="none" spc="0" dirty="0">
              <a:ln w="0"/>
              <a:solidFill>
                <a:schemeClr val="tx1">
                  <a:lumMod val="95000"/>
                  <a:lumOff val="5000"/>
                </a:schemeClr>
              </a:solidFill>
              <a:latin typeface="Century Gothic" panose="020B0502020202020204" pitchFamily="34" charset="0"/>
              <a:cs typeface="Aharoni" panose="02010803020104030203" pitchFamily="2" charset="-79"/>
            </a:endParaRPr>
          </a:p>
        </p:txBody>
      </p:sp>
      <p:pic>
        <p:nvPicPr>
          <p:cNvPr id="6" name="Resim 5">
            <a:extLst>
              <a:ext uri="{FF2B5EF4-FFF2-40B4-BE49-F238E27FC236}">
                <a16:creationId xmlns:a16="http://schemas.microsoft.com/office/drawing/2014/main" id="{8ADF1142-283B-41F5-B7EB-E202D4189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47" y="1949191"/>
            <a:ext cx="5529079" cy="4146809"/>
          </a:xfrm>
          <a:prstGeom prst="rect">
            <a:avLst/>
          </a:prstGeom>
        </p:spPr>
      </p:pic>
      <p:sp>
        <p:nvSpPr>
          <p:cNvPr id="11" name="Dikdörtgen 10">
            <a:extLst>
              <a:ext uri="{FF2B5EF4-FFF2-40B4-BE49-F238E27FC236}">
                <a16:creationId xmlns:a16="http://schemas.microsoft.com/office/drawing/2014/main" id="{E04A6677-8537-4D2E-8B07-D391B5EE25AC}"/>
              </a:ext>
            </a:extLst>
          </p:cNvPr>
          <p:cNvSpPr/>
          <p:nvPr/>
        </p:nvSpPr>
        <p:spPr>
          <a:xfrm>
            <a:off x="6096000" y="1812331"/>
            <a:ext cx="6532171" cy="4585871"/>
          </a:xfrm>
          <a:prstGeom prst="rect">
            <a:avLst/>
          </a:prstGeom>
        </p:spPr>
        <p:txBody>
          <a:bodyPr wrap="square">
            <a:spAutoFit/>
          </a:bodyPr>
          <a:lstStyle/>
          <a:p>
            <a:r>
              <a:rPr lang="tr-TR" sz="4000" dirty="0">
                <a:solidFill>
                  <a:srgbClr val="222222"/>
                </a:solidFill>
                <a:latin typeface="Century Gothic" panose="020B0502020202020204" pitchFamily="34" charset="0"/>
              </a:rPr>
              <a:t> Longoz,</a:t>
            </a:r>
          </a:p>
          <a:p>
            <a:r>
              <a:rPr lang="tr-TR" sz="4000" dirty="0">
                <a:solidFill>
                  <a:srgbClr val="222222"/>
                </a:solidFill>
                <a:latin typeface="Century Gothic" panose="020B0502020202020204" pitchFamily="34" charset="0"/>
              </a:rPr>
              <a:t> </a:t>
            </a:r>
            <a:r>
              <a:rPr lang="tr-TR" sz="4000" dirty="0" err="1">
                <a:solidFill>
                  <a:srgbClr val="222222"/>
                </a:solidFill>
                <a:latin typeface="Century Gothic" panose="020B0502020202020204" pitchFamily="34" charset="0"/>
              </a:rPr>
              <a:t>subasar</a:t>
            </a:r>
            <a:r>
              <a:rPr lang="tr-TR" sz="4000" dirty="0">
                <a:solidFill>
                  <a:srgbClr val="222222"/>
                </a:solidFill>
                <a:latin typeface="Century Gothic" panose="020B0502020202020204" pitchFamily="34" charset="0"/>
              </a:rPr>
              <a:t> demektir.</a:t>
            </a:r>
          </a:p>
          <a:p>
            <a:endParaRPr lang="tr-TR" sz="1200" dirty="0">
              <a:solidFill>
                <a:srgbClr val="222222"/>
              </a:solidFill>
              <a:latin typeface="Century Gothic" panose="020B0502020202020204" pitchFamily="34" charset="0"/>
            </a:endParaRPr>
          </a:p>
          <a:p>
            <a:r>
              <a:rPr lang="tr-TR" sz="4000" dirty="0">
                <a:solidFill>
                  <a:srgbClr val="222222"/>
                </a:solidFill>
                <a:latin typeface="Century Gothic" panose="020B0502020202020204" pitchFamily="34" charset="0"/>
              </a:rPr>
              <a:t>Kırklareli’ndeki Longoz Ormanları tabanı su altında kalan örneğine</a:t>
            </a:r>
          </a:p>
          <a:p>
            <a:r>
              <a:rPr lang="tr-TR" sz="4000" dirty="0">
                <a:solidFill>
                  <a:srgbClr val="222222"/>
                </a:solidFill>
                <a:latin typeface="Century Gothic" panose="020B0502020202020204" pitchFamily="34" charset="0"/>
              </a:rPr>
              <a:t> az rastlanan orman çeşitlerinden biridir.</a:t>
            </a:r>
            <a:endParaRPr lang="tr-TR" sz="4000" dirty="0">
              <a:latin typeface="Century Gothic" panose="020B0502020202020204" pitchFamily="34" charset="0"/>
            </a:endParaRPr>
          </a:p>
        </p:txBody>
      </p:sp>
    </p:spTree>
    <p:extLst>
      <p:ext uri="{BB962C8B-B14F-4D97-AF65-F5344CB8AC3E}">
        <p14:creationId xmlns:p14="http://schemas.microsoft.com/office/powerpoint/2010/main" val="3485100066"/>
      </p:ext>
    </p:extLst>
  </p:cSld>
  <p:clrMapOvr>
    <a:masterClrMapping/>
  </p:clrMapOvr>
  <mc:AlternateContent xmlns:mc="http://schemas.openxmlformats.org/markup-compatibility/2006">
    <mc:Choice xmlns:p14="http://schemas.microsoft.com/office/powerpoint/2010/main" Requires="p14">
      <p:transition spd="slow" p14:dur="2000" advTm="17319"/>
    </mc:Choice>
    <mc:Fallback>
      <p:transition spd="slow" advTm="17319"/>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707</TotalTime>
  <Words>1379</Words>
  <Application>Microsoft Office PowerPoint</Application>
  <PresentationFormat>Geniş ekran</PresentationFormat>
  <Paragraphs>239</Paragraphs>
  <Slides>66</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66</vt:i4>
      </vt:variant>
    </vt:vector>
  </HeadingPairs>
  <TitlesOfParts>
    <vt:vector size="75" baseType="lpstr">
      <vt:lpstr>Aharoni</vt:lpstr>
      <vt:lpstr>Arial</vt:lpstr>
      <vt:lpstr>Arial Black</vt:lpstr>
      <vt:lpstr>Calibri</vt:lpstr>
      <vt:lpstr>Calibri Light</vt:lpstr>
      <vt:lpstr>Century Gothic</vt:lpstr>
      <vt:lpstr>Segoe UI Black</vt:lpstr>
      <vt:lpstr>TTKB Dik Temel Abece</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İsmail Bey</dc:creator>
  <cp:lastModifiedBy>İsmail Bey</cp:lastModifiedBy>
  <cp:revision>45</cp:revision>
  <dcterms:created xsi:type="dcterms:W3CDTF">2020-04-13T21:19:28Z</dcterms:created>
  <dcterms:modified xsi:type="dcterms:W3CDTF">2020-04-14T18:18:02Z</dcterms:modified>
</cp:coreProperties>
</file>