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407" r:id="rId3"/>
    <p:sldId id="417" r:id="rId4"/>
    <p:sldId id="436" r:id="rId5"/>
    <p:sldId id="437" r:id="rId6"/>
    <p:sldId id="438" r:id="rId7"/>
    <p:sldId id="449" r:id="rId8"/>
    <p:sldId id="439" r:id="rId9"/>
    <p:sldId id="440" r:id="rId10"/>
    <p:sldId id="446" r:id="rId11"/>
    <p:sldId id="441" r:id="rId12"/>
    <p:sldId id="442" r:id="rId13"/>
    <p:sldId id="450" r:id="rId14"/>
    <p:sldId id="443" r:id="rId15"/>
    <p:sldId id="451" r:id="rId16"/>
    <p:sldId id="447" r:id="rId17"/>
    <p:sldId id="444" r:id="rId18"/>
    <p:sldId id="452" r:id="rId19"/>
    <p:sldId id="445" r:id="rId20"/>
    <p:sldId id="448" r:id="rId21"/>
    <p:sldId id="374" r:id="rId22"/>
    <p:sldId id="278" r:id="rId23"/>
    <p:sldId id="277" r:id="rId24"/>
    <p:sldId id="397" r:id="rId25"/>
    <p:sldId id="414" r:id="rId26"/>
    <p:sldId id="413" r:id="rId27"/>
    <p:sldId id="430" r:id="rId28"/>
    <p:sldId id="453" r:id="rId29"/>
    <p:sldId id="431" r:id="rId30"/>
    <p:sldId id="434" r:id="rId31"/>
    <p:sldId id="433" r:id="rId32"/>
    <p:sldId id="435" r:id="rId33"/>
    <p:sldId id="390" r:id="rId34"/>
    <p:sldId id="353" r:id="rId3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7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15A0D6D-29B2-4891-AC41-2C7115BA3C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B494EFC9-E220-46AE-AB28-B7DA13890E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8762FF9-CBAB-4561-A353-F8F66BD05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4DFC-BF11-41EC-BE41-C0AB5136BCAD}" type="datetimeFigureOut">
              <a:rPr lang="tr-TR" smtClean="0"/>
              <a:t>22.05.2020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C8020BE-DBC1-4F40-9337-3F3A6A53C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873F15D-EE2E-4B21-9211-7FF943A97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783C-358F-4CB9-9ACB-2E713866DC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4118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797A3D3-9499-4BCA-A7C8-521F6A286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2F4A3551-6298-4D6B-BA08-4441343D92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28A36FA-F7B1-45B3-9FA1-7AF668EF5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4DFC-BF11-41EC-BE41-C0AB5136BCAD}" type="datetimeFigureOut">
              <a:rPr lang="tr-TR" smtClean="0"/>
              <a:t>22.05.2020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F3EB633-0FA6-4F65-9027-40FDD0E94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1151165-8273-4F28-B8BE-626953FE1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783C-358F-4CB9-9ACB-2E713866DC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0190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00F3361B-3726-4C2B-BD4A-691096F09B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73B972A-0C82-4A0B-AF3A-F1C1E47F2C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863DD42-F0A0-47A1-B2D2-18028F33C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4DFC-BF11-41EC-BE41-C0AB5136BCAD}" type="datetimeFigureOut">
              <a:rPr lang="tr-TR" smtClean="0"/>
              <a:t>22.05.2020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8AAB2C1-C857-42E2-A07E-1F100FCD1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F0A81AF-ABAA-4A96-84C2-D7BD0ECF1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783C-358F-4CB9-9ACB-2E713866DC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7356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FC5C359-CC87-467F-9F85-0309FF6D5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29BF82F-3676-4819-94EA-2094943BB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E6D2D99-97E0-48D5-BE6D-4D45CC7E9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4DFC-BF11-41EC-BE41-C0AB5136BCAD}" type="datetimeFigureOut">
              <a:rPr lang="tr-TR" smtClean="0"/>
              <a:t>22.05.2020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D164BFC-4F12-43E3-88CB-0B08E8377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D422EB2-26A2-4650-AD87-C6F35A862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783C-358F-4CB9-9ACB-2E713866DC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4407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674225F-FB33-496B-8A68-114C63D05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67C152E-A641-4AA8-AEC0-364FB2EFD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5375D18-6EC0-4C5A-BAF4-5635E70E7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4DFC-BF11-41EC-BE41-C0AB5136BCAD}" type="datetimeFigureOut">
              <a:rPr lang="tr-TR" smtClean="0"/>
              <a:t>22.05.2020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A3E2377-4AC3-4B13-9C9A-15FB89116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1622A09-C4C1-4AF9-B3ED-FE9202478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783C-358F-4CB9-9ACB-2E713866DC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665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1145480-F6FF-481D-A81B-5EB88C9FF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9877751-CE14-43D3-9509-C64D6A3092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B570BEF-B641-46A4-BBD8-1F925DD1F3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E2DB56E-A81D-4C15-BB8F-D4D3E658E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4DFC-BF11-41EC-BE41-C0AB5136BCAD}" type="datetimeFigureOut">
              <a:rPr lang="tr-TR" smtClean="0"/>
              <a:t>22.05.2020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25A8685-05D5-44DF-95A7-77F84B07C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65C296E-9DDE-41DE-89E3-858F3B53E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783C-358F-4CB9-9ACB-2E713866DC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3140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39F14AE-AA93-4B19-8264-0C72013B2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BD19811-3EAB-4729-B524-51AB3AEC5D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23B8922-33FB-47CB-B8A2-A08FB366E2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D887C9E-A694-4D42-A681-88B248C3A0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7BD7F193-ADB8-4A06-9557-D3272DC25C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D5E26CE8-3617-4702-8CF5-48D6D5C83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4DFC-BF11-41EC-BE41-C0AB5136BCAD}" type="datetimeFigureOut">
              <a:rPr lang="tr-TR" smtClean="0"/>
              <a:t>22.05.2020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B90E3E24-D274-4C5F-AFD6-14B940F7C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097E5B36-C614-4AEE-BBBF-CBD64B318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783C-358F-4CB9-9ACB-2E713866DC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3963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F9C768B-F67A-481C-856E-1E7FAA4C4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5D8421E0-5A1F-4321-9233-CF0878A10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4DFC-BF11-41EC-BE41-C0AB5136BCAD}" type="datetimeFigureOut">
              <a:rPr lang="tr-TR" smtClean="0"/>
              <a:t>22.05.2020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C7A99608-7A7C-4581-BF3E-E6F1113A2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3C8B5FE-97DB-48EA-A49F-0D87BC04B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783C-358F-4CB9-9ACB-2E713866DC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0690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790AB9DC-59A3-4AAF-8FCE-272A5004F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4DFC-BF11-41EC-BE41-C0AB5136BCAD}" type="datetimeFigureOut">
              <a:rPr lang="tr-TR" smtClean="0"/>
              <a:t>22.05.2020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98892B47-0814-4CDE-A072-E1001F9C8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A2DBFC6-8BD4-4359-8C12-DF2B455A1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783C-358F-4CB9-9ACB-2E713866DC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7052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6F287AB-44D8-4BDA-9325-D480EC431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41EB9D6-5F24-4D41-B903-8699C7AF7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EE92DE8-3685-467D-8BE3-CBCE4062D2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6A9F245-B1FF-4035-B49F-BF100A8DC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4DFC-BF11-41EC-BE41-C0AB5136BCAD}" type="datetimeFigureOut">
              <a:rPr lang="tr-TR" smtClean="0"/>
              <a:t>22.05.2020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DA357CE-5FD4-4A95-A053-EF3AFD2ED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B3F7421-00CA-47D6-9C57-CE87722D0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783C-358F-4CB9-9ACB-2E713866DC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2942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8112EA3-1C2F-4699-953B-609325C10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044C4A4A-43DC-469C-9682-52BC0B454D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98F6D5D-D98B-4E1C-958F-011AE28D0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2F711BB-DFC4-4FDB-9C04-DCB67FF92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74DFC-BF11-41EC-BE41-C0AB5136BCAD}" type="datetimeFigureOut">
              <a:rPr lang="tr-TR" smtClean="0"/>
              <a:t>22.05.2020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C40058B-6F52-4B0D-9F4C-702546910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5D8FAC3-E217-4FDA-A111-65E2E3BD3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783C-358F-4CB9-9ACB-2E713866DC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9525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85C863FD-94A0-461C-AA2C-67A4A3F50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8417284-F240-4F19-BCA5-1D325FBDA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F171866-1CEA-4424-A850-7972F52537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74DFC-BF11-41EC-BE41-C0AB5136BCAD}" type="datetimeFigureOut">
              <a:rPr lang="tr-TR" smtClean="0"/>
              <a:t>22.05.2020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E0D5A97-7EC6-4E13-8D03-5FE7C91429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678B986-DE88-44DB-A330-A05FF67C2D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3783C-358F-4CB9-9ACB-2E713866DC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6630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jp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://www.etkinlikburada.com&#8217;day&#305;z/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D62CCC4-AE26-4336-A32D-266DEF1EC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49976728-DB59-4B18-B739-EE48A46E88C4}"/>
              </a:ext>
            </a:extLst>
          </p:cNvPr>
          <p:cNvSpPr/>
          <p:nvPr/>
        </p:nvSpPr>
        <p:spPr>
          <a:xfrm>
            <a:off x="550281" y="1254212"/>
            <a:ext cx="1078252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7200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Ülkemize </a:t>
            </a:r>
          </a:p>
          <a:p>
            <a:pPr algn="ctr"/>
            <a:r>
              <a:rPr lang="tr-TR" sz="7200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Hizmet Etmiş </a:t>
            </a:r>
          </a:p>
          <a:p>
            <a:pPr algn="ctr"/>
            <a:r>
              <a:rPr lang="tr-TR" sz="7200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Kişiler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73BF6349-BBCA-472C-8E66-132C8D21659F}"/>
              </a:ext>
            </a:extLst>
          </p:cNvPr>
          <p:cNvSpPr txBox="1"/>
          <p:nvPr/>
        </p:nvSpPr>
        <p:spPr>
          <a:xfrm>
            <a:off x="697318" y="339585"/>
            <a:ext cx="10337532" cy="113877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tr-TR" sz="6800" b="1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3. SINIF HAYAT BİLGİSİ</a:t>
            </a:r>
          </a:p>
        </p:txBody>
      </p:sp>
      <p:pic>
        <p:nvPicPr>
          <p:cNvPr id="6" name="Picture 2" descr="NENEHATUN ile ilgili görsel sonucu">
            <a:extLst>
              <a:ext uri="{FF2B5EF4-FFF2-40B4-BE49-F238E27FC236}">
                <a16:creationId xmlns:a16="http://schemas.microsoft.com/office/drawing/2014/main" id="{86C4A348-EB73-41DC-8FD1-4DF6DA214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26" y="2268719"/>
            <a:ext cx="1435027" cy="94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mehmet akif ersoy ile ilgili görsel sonucu">
            <a:extLst>
              <a:ext uri="{FF2B5EF4-FFF2-40B4-BE49-F238E27FC236}">
                <a16:creationId xmlns:a16="http://schemas.microsoft.com/office/drawing/2014/main" id="{BA523BB7-E805-4E11-AC30-E026ECA2D1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3" r="21161"/>
          <a:stretch/>
        </p:blipFill>
        <p:spPr bwMode="auto">
          <a:xfrm>
            <a:off x="496858" y="3429000"/>
            <a:ext cx="1414164" cy="108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2ECE5058-FEB7-4A42-A234-32828CBA8F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264" y="2037602"/>
            <a:ext cx="1177148" cy="1177148"/>
          </a:xfrm>
          <a:prstGeom prst="rect">
            <a:avLst/>
          </a:prstGeom>
        </p:spPr>
      </p:pic>
      <p:pic>
        <p:nvPicPr>
          <p:cNvPr id="10" name="Picture 2" descr="zihni derin (ziraat mühendisi)">
            <a:extLst>
              <a:ext uri="{FF2B5EF4-FFF2-40B4-BE49-F238E27FC236}">
                <a16:creationId xmlns:a16="http://schemas.microsoft.com/office/drawing/2014/main" id="{5DFF1FEE-83E3-4671-8B03-2DA93207C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1121" y="4674312"/>
            <a:ext cx="1187898" cy="151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DD52C35A-BA8A-4B9B-AA38-1B7CE2623D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981" y="3301031"/>
            <a:ext cx="1213738" cy="1282700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3287B07B-180B-422A-A0CB-AE07FBAFF2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219" y="4670532"/>
            <a:ext cx="1104795" cy="1478358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41CCF1F8-999C-4451-AFBB-E8974FBB03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0" r="6938"/>
          <a:stretch/>
        </p:blipFill>
        <p:spPr bwMode="auto">
          <a:xfrm>
            <a:off x="496858" y="4616335"/>
            <a:ext cx="1320585" cy="151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E0B6C12C-DC93-406A-AD6C-1B52B1283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920" y="4670532"/>
            <a:ext cx="1320585" cy="151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7281BB5A-8CB1-4C82-9D74-A593C9927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463" y="4674312"/>
            <a:ext cx="1212192" cy="151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Mehmet Ali Kâğıtçı ile ilgili görsel sonucu">
            <a:extLst>
              <a:ext uri="{FF2B5EF4-FFF2-40B4-BE49-F238E27FC236}">
                <a16:creationId xmlns:a16="http://schemas.microsoft.com/office/drawing/2014/main" id="{D0731862-702D-453D-B5B0-02802A4F94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73"/>
          <a:stretch/>
        </p:blipFill>
        <p:spPr bwMode="auto">
          <a:xfrm>
            <a:off x="6926431" y="4674312"/>
            <a:ext cx="1498643" cy="151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0A990090-77B6-439C-9EA3-88F99BBB4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805" y="4691979"/>
            <a:ext cx="1320585" cy="151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360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24"/>
    </mc:Choice>
    <mc:Fallback xmlns="">
      <p:transition spd="slow" advTm="100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D62CCC4-AE26-4336-A32D-266DEF1EC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49976728-DB59-4B18-B739-EE48A46E88C4}"/>
              </a:ext>
            </a:extLst>
          </p:cNvPr>
          <p:cNvSpPr/>
          <p:nvPr/>
        </p:nvSpPr>
        <p:spPr>
          <a:xfrm>
            <a:off x="3352801" y="1145361"/>
            <a:ext cx="45258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800" b="1" dirty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Nuri DEMİRAĞ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0DBE77F4-F43F-4751-AE8D-B6305DEEC161}"/>
              </a:ext>
            </a:extLst>
          </p:cNvPr>
          <p:cNvSpPr/>
          <p:nvPr/>
        </p:nvSpPr>
        <p:spPr>
          <a:xfrm>
            <a:off x="3243444" y="1976358"/>
            <a:ext cx="1173515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dirty="0">
                <a:solidFill>
                  <a:srgbClr val="002060"/>
                </a:solidFill>
                <a:latin typeface="TTKB Dik Temel Abece" pitchFamily="2" charset="-94"/>
              </a:rPr>
              <a:t>Yurdumuzda ilk </a:t>
            </a:r>
            <a:r>
              <a:rPr lang="tr-TR" sz="3600" dirty="0">
                <a:solidFill>
                  <a:srgbClr val="0070C0"/>
                </a:solidFill>
                <a:latin typeface="TTKB Dik Temel Abece" pitchFamily="2" charset="-94"/>
              </a:rPr>
              <a:t>demir yolu </a:t>
            </a:r>
            <a:r>
              <a:rPr lang="tr-TR" sz="3600" dirty="0">
                <a:solidFill>
                  <a:srgbClr val="002060"/>
                </a:solidFill>
                <a:latin typeface="TTKB Dik Temel Abece" pitchFamily="2" charset="-94"/>
              </a:rPr>
              <a:t>yapımını gerçekleşti-</a:t>
            </a:r>
          </a:p>
          <a:p>
            <a:r>
              <a:rPr lang="tr-TR" sz="3600" dirty="0">
                <a:solidFill>
                  <a:srgbClr val="002060"/>
                </a:solidFill>
                <a:latin typeface="TTKB Dik Temel Abece" pitchFamily="2" charset="-94"/>
              </a:rPr>
              <a:t>ren ve havacılık sanayisini kuran iş adamıdır.</a:t>
            </a:r>
          </a:p>
          <a:p>
            <a:r>
              <a:rPr lang="tr-TR" sz="3600" dirty="0">
                <a:solidFill>
                  <a:srgbClr val="002060"/>
                </a:solidFill>
                <a:latin typeface="TTKB Dik Temel Abece" pitchFamily="2" charset="-94"/>
              </a:rPr>
              <a:t>Samsun, Sivas, Erzurum, Afyon, Antalya demir </a:t>
            </a:r>
          </a:p>
          <a:p>
            <a:r>
              <a:rPr lang="tr-TR" sz="3600" dirty="0">
                <a:solidFill>
                  <a:srgbClr val="002060"/>
                </a:solidFill>
                <a:latin typeface="TTKB Dik Temel Abece" pitchFamily="2" charset="-94"/>
              </a:rPr>
              <a:t>yollarını çok zor şartlarda çalışarak kısa sürede </a:t>
            </a:r>
          </a:p>
          <a:p>
            <a:r>
              <a:rPr lang="tr-TR" sz="3600" dirty="0">
                <a:solidFill>
                  <a:srgbClr val="002060"/>
                </a:solidFill>
                <a:latin typeface="TTKB Dik Temel Abece" pitchFamily="2" charset="-94"/>
              </a:rPr>
              <a:t>tamamladı. </a:t>
            </a:r>
          </a:p>
          <a:p>
            <a:r>
              <a:rPr lang="tr-TR" sz="3600" dirty="0">
                <a:solidFill>
                  <a:srgbClr val="002060"/>
                </a:solidFill>
                <a:latin typeface="TTKB Dik Temel Abece" pitchFamily="2" charset="-94"/>
              </a:rPr>
              <a:t>Atatürk, Nuri Bey’e “</a:t>
            </a:r>
            <a:r>
              <a:rPr lang="tr-TR" sz="3600" dirty="0">
                <a:solidFill>
                  <a:srgbClr val="0070C0"/>
                </a:solidFill>
                <a:latin typeface="TTKB Dik Temel Abece" pitchFamily="2" charset="-94"/>
              </a:rPr>
              <a:t>Demirağ</a:t>
            </a:r>
            <a:r>
              <a:rPr lang="tr-TR" sz="3600" dirty="0">
                <a:solidFill>
                  <a:srgbClr val="002060"/>
                </a:solidFill>
                <a:latin typeface="TTKB Dik Temel Abece" pitchFamily="2" charset="-94"/>
              </a:rPr>
              <a:t>” soyadını verdi.  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7B569B28-7CE4-4196-93A6-E3ED26BFC309}"/>
              </a:ext>
            </a:extLst>
          </p:cNvPr>
          <p:cNvSpPr txBox="1"/>
          <p:nvPr/>
        </p:nvSpPr>
        <p:spPr>
          <a:xfrm>
            <a:off x="304873" y="443626"/>
            <a:ext cx="10825018" cy="707886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ÜLKEMİZE HİZMET ETMİŞ KİŞİLER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DA05E5E-859B-427B-9541-F8AD8C81C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41" y="2001758"/>
            <a:ext cx="2624137" cy="262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993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68"/>
    </mc:Choice>
    <mc:Fallback xmlns="">
      <p:transition spd="slow" advTm="247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D62CCC4-AE26-4336-A32D-266DEF1EC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49976728-DB59-4B18-B739-EE48A46E88C4}"/>
              </a:ext>
            </a:extLst>
          </p:cNvPr>
          <p:cNvSpPr/>
          <p:nvPr/>
        </p:nvSpPr>
        <p:spPr>
          <a:xfrm>
            <a:off x="3352801" y="1145361"/>
            <a:ext cx="45258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800" b="1" dirty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Nuri DEMİRAĞ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0DBE77F4-F43F-4751-AE8D-B6305DEEC161}"/>
              </a:ext>
            </a:extLst>
          </p:cNvPr>
          <p:cNvSpPr/>
          <p:nvPr/>
        </p:nvSpPr>
        <p:spPr>
          <a:xfrm>
            <a:off x="3352801" y="2108855"/>
            <a:ext cx="86232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dirty="0">
                <a:solidFill>
                  <a:srgbClr val="002060"/>
                </a:solidFill>
                <a:latin typeface="TTKB Dik Temel Abece" pitchFamily="2" charset="-94"/>
              </a:rPr>
              <a:t>Nuri Demirağ, Türkiye’de ilk uçak fabrikasının </a:t>
            </a:r>
          </a:p>
          <a:p>
            <a:r>
              <a:rPr lang="tr-TR" sz="3600" dirty="0">
                <a:solidFill>
                  <a:srgbClr val="002060"/>
                </a:solidFill>
                <a:latin typeface="TTKB Dik Temel Abece" pitchFamily="2" charset="-94"/>
              </a:rPr>
              <a:t>kuruluşunu ve ilk yerli paraşüt üretimini </a:t>
            </a:r>
          </a:p>
          <a:p>
            <a:r>
              <a:rPr lang="tr-TR" sz="3600" dirty="0">
                <a:solidFill>
                  <a:srgbClr val="002060"/>
                </a:solidFill>
                <a:latin typeface="TTKB Dik Temel Abece" pitchFamily="2" charset="-94"/>
              </a:rPr>
              <a:t>gerçekleştirdi. İstanbul Boğazı’na köprü, </a:t>
            </a:r>
          </a:p>
          <a:p>
            <a:r>
              <a:rPr lang="tr-TR" sz="3600" dirty="0">
                <a:solidFill>
                  <a:srgbClr val="002060"/>
                </a:solidFill>
                <a:latin typeface="TTKB Dik Temel Abece" pitchFamily="2" charset="-94"/>
              </a:rPr>
              <a:t>Keban’a büyük bir baraj yapılması düşüncelerini</a:t>
            </a:r>
          </a:p>
          <a:p>
            <a:r>
              <a:rPr lang="tr-TR" sz="3600" dirty="0">
                <a:solidFill>
                  <a:srgbClr val="002060"/>
                </a:solidFill>
                <a:latin typeface="TTKB Dik Temel Abece" pitchFamily="2" charset="-94"/>
              </a:rPr>
              <a:t>ilk kez gündeme getiren kişidir.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7B569B28-7CE4-4196-93A6-E3ED26BFC309}"/>
              </a:ext>
            </a:extLst>
          </p:cNvPr>
          <p:cNvSpPr txBox="1"/>
          <p:nvPr/>
        </p:nvSpPr>
        <p:spPr>
          <a:xfrm>
            <a:off x="304873" y="443626"/>
            <a:ext cx="10825018" cy="707886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ÜLKEMİZE HİZMET ETMİŞ KİŞİLER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108C532-8AC1-4748-99E3-F33D41CEF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41" y="2001758"/>
            <a:ext cx="2624137" cy="262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353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33"/>
    </mc:Choice>
    <mc:Fallback xmlns="">
      <p:transition spd="slow" advTm="206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D62CCC4-AE26-4336-A32D-266DEF1EC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49976728-DB59-4B18-B739-EE48A46E88C4}"/>
              </a:ext>
            </a:extLst>
          </p:cNvPr>
          <p:cNvSpPr/>
          <p:nvPr/>
        </p:nvSpPr>
        <p:spPr>
          <a:xfrm>
            <a:off x="3224846" y="1151512"/>
            <a:ext cx="5301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800" b="1" dirty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Sabiha GÖKÇEN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0DBE77F4-F43F-4751-AE8D-B6305DEEC161}"/>
              </a:ext>
            </a:extLst>
          </p:cNvPr>
          <p:cNvSpPr/>
          <p:nvPr/>
        </p:nvSpPr>
        <p:spPr>
          <a:xfrm>
            <a:off x="3451757" y="1945262"/>
            <a:ext cx="855413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400" dirty="0">
                <a:solidFill>
                  <a:srgbClr val="002060"/>
                </a:solidFill>
                <a:latin typeface="TTKB Dik Temel Abece" pitchFamily="2" charset="-94"/>
              </a:rPr>
              <a:t>Türkiye'nin ilk kadın pilotlarından biri olmakla beraber, dünyanın da ilk kadın savaş uçağı pilotudur. </a:t>
            </a:r>
          </a:p>
          <a:p>
            <a:r>
              <a:rPr lang="tr-TR" sz="4400" dirty="0">
                <a:solidFill>
                  <a:srgbClr val="002060"/>
                </a:solidFill>
                <a:latin typeface="TTKB Dik Temel Abece" pitchFamily="2" charset="-94"/>
              </a:rPr>
              <a:t>Mustafa Kemal Atatürk’ün sekiz manevî evladından birisi idi.  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7B569B28-7CE4-4196-93A6-E3ED26BFC309}"/>
              </a:ext>
            </a:extLst>
          </p:cNvPr>
          <p:cNvSpPr txBox="1"/>
          <p:nvPr/>
        </p:nvSpPr>
        <p:spPr>
          <a:xfrm>
            <a:off x="304873" y="443626"/>
            <a:ext cx="10825018" cy="707886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ÜLKEMİZE HİZMET ETMİŞ KİŞİLER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10E86F90-C1ED-4564-AB5C-97C0F058C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17" y="1945262"/>
            <a:ext cx="2893432" cy="328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022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52"/>
    </mc:Choice>
    <mc:Fallback xmlns="">
      <p:transition spd="slow" advTm="168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D62CCC4-AE26-4336-A32D-266DEF1EC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49976728-DB59-4B18-B739-EE48A46E88C4}"/>
              </a:ext>
            </a:extLst>
          </p:cNvPr>
          <p:cNvSpPr/>
          <p:nvPr/>
        </p:nvSpPr>
        <p:spPr>
          <a:xfrm>
            <a:off x="3224846" y="1151512"/>
            <a:ext cx="5301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800" b="1" dirty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Sabiha GÖKÇEN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0DBE77F4-F43F-4751-AE8D-B6305DEEC161}"/>
              </a:ext>
            </a:extLst>
          </p:cNvPr>
          <p:cNvSpPr/>
          <p:nvPr/>
        </p:nvSpPr>
        <p:spPr>
          <a:xfrm>
            <a:off x="3451757" y="1859398"/>
            <a:ext cx="855413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400" dirty="0">
                <a:solidFill>
                  <a:srgbClr val="002060"/>
                </a:solidFill>
                <a:latin typeface="TTKB Dik Temel Abece" pitchFamily="2" charset="-94"/>
              </a:rPr>
              <a:t>Uçuş kariyeri boyunca 8.000 saat civarı uçuş gerçekleştirdi; bunlardan otuz ikisi muharebe görevi idi. Adı, İstanbul'un 2. havalimanı olan Sabiha Gökçen Havalimanı'na verilmiştir.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7B569B28-7CE4-4196-93A6-E3ED26BFC309}"/>
              </a:ext>
            </a:extLst>
          </p:cNvPr>
          <p:cNvSpPr txBox="1"/>
          <p:nvPr/>
        </p:nvSpPr>
        <p:spPr>
          <a:xfrm>
            <a:off x="304873" y="443626"/>
            <a:ext cx="10825018" cy="707886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ÜLKEMİZE HİZMET ETMİŞ KİŞİLER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10E86F90-C1ED-4564-AB5C-97C0F058C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17" y="1945262"/>
            <a:ext cx="2893432" cy="328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38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56"/>
    </mc:Choice>
    <mc:Fallback xmlns="">
      <p:transition spd="slow" advTm="175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D62CCC4-AE26-4336-A32D-266DEF1EC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49976728-DB59-4B18-B739-EE48A46E88C4}"/>
              </a:ext>
            </a:extLst>
          </p:cNvPr>
          <p:cNvSpPr/>
          <p:nvPr/>
        </p:nvSpPr>
        <p:spPr>
          <a:xfrm>
            <a:off x="1985819" y="1151512"/>
            <a:ext cx="76015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800" b="1" dirty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Naim SÜLEYMANOĞLU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0DBE77F4-F43F-4751-AE8D-B6305DEEC161}"/>
              </a:ext>
            </a:extLst>
          </p:cNvPr>
          <p:cNvSpPr/>
          <p:nvPr/>
        </p:nvSpPr>
        <p:spPr>
          <a:xfrm>
            <a:off x="2926666" y="2114281"/>
            <a:ext cx="954473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dirty="0">
                <a:solidFill>
                  <a:srgbClr val="002060"/>
                </a:solidFill>
                <a:latin typeface="TTKB Dik Temel Abece" pitchFamily="2" charset="-94"/>
              </a:rPr>
              <a:t>Halterde rekor kırarak dünya şampiyonu</a:t>
            </a:r>
          </a:p>
          <a:p>
            <a:r>
              <a:rPr lang="tr-TR" sz="4000" dirty="0">
                <a:solidFill>
                  <a:srgbClr val="002060"/>
                </a:solidFill>
                <a:latin typeface="TTKB Dik Temel Abece" pitchFamily="2" charset="-94"/>
              </a:rPr>
              <a:t>olan sporcumuzdur. Olimpiyat şampiyonu, </a:t>
            </a:r>
          </a:p>
          <a:p>
            <a:r>
              <a:rPr lang="tr-TR" sz="4000" dirty="0">
                <a:solidFill>
                  <a:srgbClr val="002060"/>
                </a:solidFill>
                <a:latin typeface="TTKB Dik Temel Abece" pitchFamily="2" charset="-94"/>
              </a:rPr>
              <a:t>eski millî halterci Naim Süleymanoğlu </a:t>
            </a:r>
          </a:p>
          <a:p>
            <a:r>
              <a:rPr lang="tr-TR" sz="4000" dirty="0">
                <a:solidFill>
                  <a:srgbClr val="002060"/>
                </a:solidFill>
                <a:latin typeface="TTKB Dik Temel Abece" pitchFamily="2" charset="-94"/>
              </a:rPr>
              <a:t>ilk dünya rekorunu kırdığında 15 yaşındaydı. 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7B569B28-7CE4-4196-93A6-E3ED26BFC309}"/>
              </a:ext>
            </a:extLst>
          </p:cNvPr>
          <p:cNvSpPr txBox="1"/>
          <p:nvPr/>
        </p:nvSpPr>
        <p:spPr>
          <a:xfrm>
            <a:off x="304873" y="443626"/>
            <a:ext cx="10825018" cy="707886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ÜLKEMİZE HİZMET ETMİŞ KİŞİLER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BE41BFB8-ECD7-48AB-9F30-76ED48F56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72" y="1982509"/>
            <a:ext cx="2254473" cy="281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373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77"/>
    </mc:Choice>
    <mc:Fallback xmlns="">
      <p:transition spd="slow" advTm="173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D62CCC4-AE26-4336-A32D-266DEF1EC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49976728-DB59-4B18-B739-EE48A46E88C4}"/>
              </a:ext>
            </a:extLst>
          </p:cNvPr>
          <p:cNvSpPr/>
          <p:nvPr/>
        </p:nvSpPr>
        <p:spPr>
          <a:xfrm>
            <a:off x="1985819" y="1151512"/>
            <a:ext cx="76015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800" b="1" dirty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Naim SÜLEYMANOĞLU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0DBE77F4-F43F-4751-AE8D-B6305DEEC161}"/>
              </a:ext>
            </a:extLst>
          </p:cNvPr>
          <p:cNvSpPr/>
          <p:nvPr/>
        </p:nvSpPr>
        <p:spPr>
          <a:xfrm>
            <a:off x="2736166" y="1982509"/>
            <a:ext cx="927803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dirty="0">
                <a:solidFill>
                  <a:srgbClr val="002060"/>
                </a:solidFill>
                <a:latin typeface="TTKB Dik Temel Abece" pitchFamily="2" charset="-94"/>
              </a:rPr>
              <a:t>Halter sporunun en genç dünya şampiyonu unvanını aldı. Spor hayatında birçok kez dünya ve Avrupa şampiyonu oldu. Naim Süleymanoğlu, 46 kez dünya rekoru kırdı.</a:t>
            </a:r>
          </a:p>
          <a:p>
            <a:r>
              <a:rPr lang="tr-TR" sz="4000" dirty="0">
                <a:solidFill>
                  <a:srgbClr val="002060"/>
                </a:solidFill>
                <a:latin typeface="TTKB Dik Temel Abece" pitchFamily="2" charset="-94"/>
              </a:rPr>
              <a:t>Lakabı, yapıca ufak tefek ancak çok güçlü olması nedeniyle </a:t>
            </a:r>
            <a:r>
              <a:rPr lang="tr-TR" sz="4000" dirty="0">
                <a:solidFill>
                  <a:srgbClr val="0070C0"/>
                </a:solidFill>
                <a:latin typeface="TTKB Dik Temel Abece" pitchFamily="2" charset="-94"/>
              </a:rPr>
              <a:t>Cep </a:t>
            </a:r>
            <a:r>
              <a:rPr lang="tr-TR" sz="4000" dirty="0" err="1">
                <a:solidFill>
                  <a:srgbClr val="0070C0"/>
                </a:solidFill>
                <a:latin typeface="TTKB Dik Temel Abece" pitchFamily="2" charset="-94"/>
              </a:rPr>
              <a:t>Herkülü</a:t>
            </a:r>
            <a:r>
              <a:rPr lang="tr-TR" sz="4000" dirty="0" err="1">
                <a:solidFill>
                  <a:srgbClr val="002060"/>
                </a:solidFill>
                <a:latin typeface="TTKB Dik Temel Abece" pitchFamily="2" charset="-94"/>
              </a:rPr>
              <a:t>'dür</a:t>
            </a:r>
            <a:r>
              <a:rPr lang="tr-TR" sz="4000" dirty="0">
                <a:solidFill>
                  <a:srgbClr val="002060"/>
                </a:solidFill>
                <a:latin typeface="TTKB Dik Temel Abece" pitchFamily="2" charset="-94"/>
              </a:rPr>
              <a:t>.</a:t>
            </a:r>
          </a:p>
          <a:p>
            <a:endParaRPr lang="tr-TR" sz="4000" dirty="0">
              <a:solidFill>
                <a:srgbClr val="002060"/>
              </a:solidFill>
              <a:latin typeface="TTKB Dik Temel Abece" pitchFamily="2" charset="-94"/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7B569B28-7CE4-4196-93A6-E3ED26BFC309}"/>
              </a:ext>
            </a:extLst>
          </p:cNvPr>
          <p:cNvSpPr txBox="1"/>
          <p:nvPr/>
        </p:nvSpPr>
        <p:spPr>
          <a:xfrm>
            <a:off x="304873" y="443626"/>
            <a:ext cx="10825018" cy="707886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ÜLKEMİZE HİZMET ETMİŞ KİŞİLER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BE41BFB8-ECD7-48AB-9F30-76ED48F56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72" y="1982509"/>
            <a:ext cx="2254473" cy="281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94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92"/>
    </mc:Choice>
    <mc:Fallback xmlns="">
      <p:transition spd="slow" advTm="228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D62CCC4-AE26-4336-A32D-266DEF1EC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49976728-DB59-4B18-B739-EE48A46E88C4}"/>
              </a:ext>
            </a:extLst>
          </p:cNvPr>
          <p:cNvSpPr/>
          <p:nvPr/>
        </p:nvSpPr>
        <p:spPr>
          <a:xfrm>
            <a:off x="3224846" y="1151512"/>
            <a:ext cx="5301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800" b="1" dirty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Vecihi HÜRKUŞ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0DBE77F4-F43F-4751-AE8D-B6305DEEC161}"/>
              </a:ext>
            </a:extLst>
          </p:cNvPr>
          <p:cNvSpPr/>
          <p:nvPr/>
        </p:nvSpPr>
        <p:spPr>
          <a:xfrm>
            <a:off x="2767883" y="2151727"/>
            <a:ext cx="942411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dirty="0">
                <a:solidFill>
                  <a:srgbClr val="002060"/>
                </a:solidFill>
                <a:latin typeface="TTKB Dik Temel Abece" pitchFamily="2" charset="-94"/>
              </a:rPr>
              <a:t> Pilot olan Vecihi </a:t>
            </a:r>
            <a:r>
              <a:rPr lang="tr-TR" sz="4000" dirty="0" err="1">
                <a:solidFill>
                  <a:srgbClr val="002060"/>
                </a:solidFill>
                <a:latin typeface="TTKB Dik Temel Abece" pitchFamily="2" charset="-94"/>
              </a:rPr>
              <a:t>Hürkuş</a:t>
            </a:r>
            <a:r>
              <a:rPr lang="tr-TR" sz="4000" dirty="0">
                <a:solidFill>
                  <a:srgbClr val="002060"/>
                </a:solidFill>
                <a:latin typeface="TTKB Dik Temel Abece" pitchFamily="2" charset="-94"/>
              </a:rPr>
              <a:t>, Türkiye’nin ilk uçak tasarımcısı ve üreticisidir. İlk sivil ve askerî uçağı yapan, ilk özel hava yolu şirketini </a:t>
            </a:r>
          </a:p>
          <a:p>
            <a:r>
              <a:rPr lang="tr-TR" sz="4000" dirty="0">
                <a:solidFill>
                  <a:srgbClr val="002060"/>
                </a:solidFill>
                <a:latin typeface="TTKB Dik Temel Abece" pitchFamily="2" charset="-94"/>
              </a:rPr>
              <a:t>kuran kişidir. 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7B569B28-7CE4-4196-93A6-E3ED26BFC309}"/>
              </a:ext>
            </a:extLst>
          </p:cNvPr>
          <p:cNvSpPr txBox="1"/>
          <p:nvPr/>
        </p:nvSpPr>
        <p:spPr>
          <a:xfrm>
            <a:off x="304873" y="443626"/>
            <a:ext cx="10825018" cy="707886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ÜLKEMİZE HİZMET ETMİŞ KİŞİLER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62DFF838-EDE4-4E36-9A4E-8EE583872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41" y="1859398"/>
            <a:ext cx="20955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901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39"/>
    </mc:Choice>
    <mc:Fallback xmlns="">
      <p:transition spd="slow" advTm="177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D62CCC4-AE26-4336-A32D-266DEF1EC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49976728-DB59-4B18-B739-EE48A46E88C4}"/>
              </a:ext>
            </a:extLst>
          </p:cNvPr>
          <p:cNvSpPr/>
          <p:nvPr/>
        </p:nvSpPr>
        <p:spPr>
          <a:xfrm>
            <a:off x="3224846" y="1151512"/>
            <a:ext cx="5301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800" b="1" dirty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Vecihi HÜRKUŞ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0DBE77F4-F43F-4751-AE8D-B6305DEEC161}"/>
              </a:ext>
            </a:extLst>
          </p:cNvPr>
          <p:cNvSpPr/>
          <p:nvPr/>
        </p:nvSpPr>
        <p:spPr>
          <a:xfrm>
            <a:off x="2755541" y="1872327"/>
            <a:ext cx="1173515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dirty="0">
                <a:solidFill>
                  <a:srgbClr val="002060"/>
                </a:solidFill>
                <a:latin typeface="TTKB Dik Temel Abece" pitchFamily="2" charset="-94"/>
              </a:rPr>
              <a:t>Vecihi </a:t>
            </a:r>
            <a:r>
              <a:rPr lang="tr-TR" sz="4000" dirty="0" err="1">
                <a:solidFill>
                  <a:srgbClr val="002060"/>
                </a:solidFill>
                <a:latin typeface="TTKB Dik Temel Abece" pitchFamily="2" charset="-94"/>
              </a:rPr>
              <a:t>Hürkuş</a:t>
            </a:r>
            <a:r>
              <a:rPr lang="tr-TR" sz="4000" dirty="0">
                <a:solidFill>
                  <a:srgbClr val="002060"/>
                </a:solidFill>
                <a:latin typeface="TTKB Dik Temel Abece" pitchFamily="2" charset="-94"/>
              </a:rPr>
              <a:t>, Kurtuluş Savaşı’na pilot olarak </a:t>
            </a:r>
          </a:p>
          <a:p>
            <a:r>
              <a:rPr lang="tr-TR" sz="4000" dirty="0">
                <a:solidFill>
                  <a:srgbClr val="002060"/>
                </a:solidFill>
                <a:latin typeface="TTKB Dik Temel Abece" pitchFamily="2" charset="-94"/>
              </a:rPr>
              <a:t>katılmıştır. Özellikle İnönü ve Sakarya savaşları </a:t>
            </a:r>
          </a:p>
          <a:p>
            <a:r>
              <a:rPr lang="tr-TR" sz="4000" dirty="0">
                <a:solidFill>
                  <a:srgbClr val="002060"/>
                </a:solidFill>
                <a:latin typeface="TTKB Dik Temel Abece" pitchFamily="2" charset="-94"/>
              </a:rPr>
              <a:t>sırasında çok başarılı uçuşlar yapmıştır. </a:t>
            </a:r>
          </a:p>
          <a:p>
            <a:r>
              <a:rPr lang="tr-TR" sz="4000" dirty="0">
                <a:solidFill>
                  <a:srgbClr val="002060"/>
                </a:solidFill>
                <a:latin typeface="TTKB Dik Temel Abece" pitchFamily="2" charset="-94"/>
              </a:rPr>
              <a:t>İlk Türk Sivil Havacılık Okulunu açmış ve </a:t>
            </a:r>
          </a:p>
          <a:p>
            <a:r>
              <a:rPr lang="tr-TR" sz="4000" dirty="0">
                <a:solidFill>
                  <a:srgbClr val="002060"/>
                </a:solidFill>
                <a:latin typeface="TTKB Dik Temel Abece" pitchFamily="2" charset="-94"/>
              </a:rPr>
              <a:t>pilotlar yetiştirmiştir.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7B569B28-7CE4-4196-93A6-E3ED26BFC309}"/>
              </a:ext>
            </a:extLst>
          </p:cNvPr>
          <p:cNvSpPr txBox="1"/>
          <p:nvPr/>
        </p:nvSpPr>
        <p:spPr>
          <a:xfrm>
            <a:off x="304873" y="443626"/>
            <a:ext cx="10825018" cy="707886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ÜLKEMİZE HİZMET ETMİŞ KİŞİLER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7612631-8312-4810-8B87-F6AC2EC26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41" y="1859398"/>
            <a:ext cx="20955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096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52"/>
    </mc:Choice>
    <mc:Fallback xmlns="">
      <p:transition spd="slow" advTm="171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D62CCC4-AE26-4336-A32D-266DEF1EC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49976728-DB59-4B18-B739-EE48A46E88C4}"/>
              </a:ext>
            </a:extLst>
          </p:cNvPr>
          <p:cNvSpPr/>
          <p:nvPr/>
        </p:nvSpPr>
        <p:spPr>
          <a:xfrm>
            <a:off x="1607127" y="1151512"/>
            <a:ext cx="69193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800" b="1" dirty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Mehmet Ali KÂĞITÇI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0DBE77F4-F43F-4751-AE8D-B6305DEEC161}"/>
              </a:ext>
            </a:extLst>
          </p:cNvPr>
          <p:cNvSpPr/>
          <p:nvPr/>
        </p:nvSpPr>
        <p:spPr>
          <a:xfrm>
            <a:off x="4114695" y="2050374"/>
            <a:ext cx="788680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400" dirty="0">
                <a:solidFill>
                  <a:srgbClr val="002060"/>
                </a:solidFill>
                <a:latin typeface="TTKB Dik Temel Abece" pitchFamily="2" charset="-94"/>
              </a:rPr>
              <a:t>Öğrenimini kimya alanında yaptı.</a:t>
            </a:r>
          </a:p>
          <a:p>
            <a:r>
              <a:rPr lang="tr-TR" sz="4400" dirty="0">
                <a:solidFill>
                  <a:srgbClr val="002060"/>
                </a:solidFill>
                <a:latin typeface="TTKB Dik Temel Abece" pitchFamily="2" charset="-94"/>
              </a:rPr>
              <a:t>Fransa’da, Kâğıt Mühendisliği </a:t>
            </a:r>
            <a:r>
              <a:rPr lang="tr-TR" sz="4800" dirty="0">
                <a:solidFill>
                  <a:srgbClr val="002060"/>
                </a:solidFill>
                <a:latin typeface="TTKB Dik Temel Abece" pitchFamily="2" charset="-94"/>
              </a:rPr>
              <a:t>Okulu’nda</a:t>
            </a:r>
            <a:r>
              <a:rPr lang="tr-TR" sz="4400" dirty="0">
                <a:solidFill>
                  <a:srgbClr val="002060"/>
                </a:solidFill>
                <a:latin typeface="TTKB Dik Temel Abece" pitchFamily="2" charset="-94"/>
              </a:rPr>
              <a:t> eğitim görerek kâğıt mühendisi oldu.</a:t>
            </a:r>
          </a:p>
          <a:p>
            <a:r>
              <a:rPr lang="tr-TR" dirty="0">
                <a:solidFill>
                  <a:srgbClr val="002060"/>
                </a:solidFill>
                <a:latin typeface="TTKB Dik Temel Abece" pitchFamily="2" charset="-94"/>
              </a:rPr>
              <a:t> </a:t>
            </a:r>
            <a:endParaRPr lang="tr-TR" sz="3200" dirty="0">
              <a:solidFill>
                <a:srgbClr val="002060"/>
              </a:solidFill>
              <a:latin typeface="TTKB Dik Temel Abece" pitchFamily="2" charset="-94"/>
            </a:endParaRPr>
          </a:p>
          <a:p>
            <a:r>
              <a:rPr lang="tr-TR" sz="4400" dirty="0">
                <a:solidFill>
                  <a:srgbClr val="002060"/>
                </a:solidFill>
                <a:latin typeface="TTKB Dik Temel Abece" pitchFamily="2" charset="-94"/>
              </a:rPr>
              <a:t> 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7B569B28-7CE4-4196-93A6-E3ED26BFC309}"/>
              </a:ext>
            </a:extLst>
          </p:cNvPr>
          <p:cNvSpPr txBox="1"/>
          <p:nvPr/>
        </p:nvSpPr>
        <p:spPr>
          <a:xfrm>
            <a:off x="304873" y="443626"/>
            <a:ext cx="10825018" cy="707886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ÜLKEMİZE HİZMET ETMİŞ KİŞİLER</a:t>
            </a:r>
          </a:p>
        </p:txBody>
      </p:sp>
      <p:pic>
        <p:nvPicPr>
          <p:cNvPr id="12290" name="Picture 2" descr="Mehmet Ali Kâğıtçı ile ilgili görsel sonucu">
            <a:extLst>
              <a:ext uri="{FF2B5EF4-FFF2-40B4-BE49-F238E27FC236}">
                <a16:creationId xmlns:a16="http://schemas.microsoft.com/office/drawing/2014/main" id="{668F2184-D5FD-4F1A-8B25-38BBC5BDCB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73"/>
          <a:stretch/>
        </p:blipFill>
        <p:spPr bwMode="auto">
          <a:xfrm>
            <a:off x="457199" y="1982509"/>
            <a:ext cx="3505201" cy="307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618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11"/>
    </mc:Choice>
    <mc:Fallback xmlns="">
      <p:transition spd="slow" advTm="124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D62CCC4-AE26-4336-A32D-266DEF1EC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49976728-DB59-4B18-B739-EE48A46E88C4}"/>
              </a:ext>
            </a:extLst>
          </p:cNvPr>
          <p:cNvSpPr/>
          <p:nvPr/>
        </p:nvSpPr>
        <p:spPr>
          <a:xfrm>
            <a:off x="1607127" y="1151512"/>
            <a:ext cx="69193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800" b="1" dirty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Mehmet Ali KÂĞITÇI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0DBE77F4-F43F-4751-AE8D-B6305DEEC161}"/>
              </a:ext>
            </a:extLst>
          </p:cNvPr>
          <p:cNvSpPr/>
          <p:nvPr/>
        </p:nvSpPr>
        <p:spPr>
          <a:xfrm>
            <a:off x="4114695" y="2050374"/>
            <a:ext cx="822970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dirty="0">
                <a:solidFill>
                  <a:srgbClr val="002060"/>
                </a:solidFill>
                <a:latin typeface="TTKB Dik Temel Abece" pitchFamily="2" charset="-94"/>
              </a:rPr>
              <a:t>Avrupa’da, kâğıt sanayisinde çalışmalar</a:t>
            </a:r>
          </a:p>
          <a:p>
            <a:r>
              <a:rPr lang="tr-TR" sz="4000" dirty="0">
                <a:solidFill>
                  <a:srgbClr val="002060"/>
                </a:solidFill>
                <a:latin typeface="TTKB Dik Temel Abece" pitchFamily="2" charset="-94"/>
              </a:rPr>
              <a:t>ve araştırmalar yaptı. </a:t>
            </a:r>
          </a:p>
          <a:p>
            <a:r>
              <a:rPr lang="tr-TR" sz="4000" dirty="0">
                <a:solidFill>
                  <a:srgbClr val="002060"/>
                </a:solidFill>
                <a:latin typeface="TTKB Dik Temel Abece" pitchFamily="2" charset="-94"/>
              </a:rPr>
              <a:t>Ülkemizde kâğıt sanayisinin kurulmasını</a:t>
            </a:r>
          </a:p>
          <a:p>
            <a:r>
              <a:rPr lang="tr-TR" sz="4000" dirty="0">
                <a:solidFill>
                  <a:srgbClr val="002060"/>
                </a:solidFill>
                <a:latin typeface="TTKB Dik Temel Abece" pitchFamily="2" charset="-94"/>
              </a:rPr>
              <a:t>sağladı. Kurulan fabrikalarda görev </a:t>
            </a:r>
          </a:p>
          <a:p>
            <a:r>
              <a:rPr lang="tr-TR" sz="4000" dirty="0">
                <a:solidFill>
                  <a:srgbClr val="002060"/>
                </a:solidFill>
                <a:latin typeface="TTKB Dik Temel Abece" pitchFamily="2" charset="-94"/>
              </a:rPr>
              <a:t>yaparak kâğıt üretimini gerçekleştirdi.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7B569B28-7CE4-4196-93A6-E3ED26BFC309}"/>
              </a:ext>
            </a:extLst>
          </p:cNvPr>
          <p:cNvSpPr txBox="1"/>
          <p:nvPr/>
        </p:nvSpPr>
        <p:spPr>
          <a:xfrm>
            <a:off x="304873" y="443626"/>
            <a:ext cx="10825018" cy="707886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ÜLKEMİZE HİZMET ETMİŞ KİŞİLER</a:t>
            </a:r>
          </a:p>
        </p:txBody>
      </p:sp>
      <p:pic>
        <p:nvPicPr>
          <p:cNvPr id="12290" name="Picture 2" descr="Mehmet Ali Kâğıtçı ile ilgili görsel sonucu">
            <a:extLst>
              <a:ext uri="{FF2B5EF4-FFF2-40B4-BE49-F238E27FC236}">
                <a16:creationId xmlns:a16="http://schemas.microsoft.com/office/drawing/2014/main" id="{668F2184-D5FD-4F1A-8B25-38BBC5BDCB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73"/>
          <a:stretch/>
        </p:blipFill>
        <p:spPr bwMode="auto">
          <a:xfrm>
            <a:off x="457199" y="1982509"/>
            <a:ext cx="3505201" cy="307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270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82"/>
    </mc:Choice>
    <mc:Fallback xmlns="">
      <p:transition spd="slow" advTm="153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D62CCC4-AE26-4336-A32D-266DEF1EC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49976728-DB59-4B18-B739-EE48A46E88C4}"/>
              </a:ext>
            </a:extLst>
          </p:cNvPr>
          <p:cNvSpPr/>
          <p:nvPr/>
        </p:nvSpPr>
        <p:spPr>
          <a:xfrm>
            <a:off x="511464" y="1828801"/>
            <a:ext cx="1082501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400" dirty="0">
                <a:solidFill>
                  <a:srgbClr val="002060"/>
                </a:solidFill>
                <a:latin typeface="TTKB Dik Temel Abece" pitchFamily="2" charset="-94"/>
              </a:rPr>
              <a:t>Bu kişilerin ortak özellikleri ülkelerini çok sevmeleri, çalışkan olmaları, araştırmayı sevmeleridir.</a:t>
            </a:r>
          </a:p>
          <a:p>
            <a:pPr algn="ctr"/>
            <a:r>
              <a:rPr lang="tr-TR" sz="4400" dirty="0">
                <a:solidFill>
                  <a:srgbClr val="002060"/>
                </a:solidFill>
                <a:latin typeface="TTKB Dik Temel Abece" pitchFamily="2" charset="-94"/>
              </a:rPr>
              <a:t> Bizler de bu kişileri örnek alarak çok çalışmalı ve ülkemize hizmet etmeyi amaçlamalıyız.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97345E7F-D945-421B-9803-86C5969E962B}"/>
              </a:ext>
            </a:extLst>
          </p:cNvPr>
          <p:cNvSpPr txBox="1"/>
          <p:nvPr/>
        </p:nvSpPr>
        <p:spPr>
          <a:xfrm>
            <a:off x="304873" y="443626"/>
            <a:ext cx="10825018" cy="707886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ÜLKEMİZE HİZMET ETMİŞ KİŞİLER</a:t>
            </a:r>
          </a:p>
        </p:txBody>
      </p:sp>
      <p:pic>
        <p:nvPicPr>
          <p:cNvPr id="6" name="Picture 2" descr="NENEHATUN ile ilgili görsel sonucu">
            <a:extLst>
              <a:ext uri="{FF2B5EF4-FFF2-40B4-BE49-F238E27FC236}">
                <a16:creationId xmlns:a16="http://schemas.microsoft.com/office/drawing/2014/main" id="{E3EE8D0C-72EA-4EF3-9381-71F7981CD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73" y="1157846"/>
            <a:ext cx="1193727" cy="78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459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950"/>
    </mc:Choice>
    <mc:Fallback xmlns="">
      <p:transition spd="slow" advTm="279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D62CCC4-AE26-4336-A32D-266DEF1EC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0DBE77F4-F43F-4751-AE8D-B6305DEEC161}"/>
              </a:ext>
            </a:extLst>
          </p:cNvPr>
          <p:cNvSpPr/>
          <p:nvPr/>
        </p:nvSpPr>
        <p:spPr>
          <a:xfrm>
            <a:off x="228420" y="1536174"/>
            <a:ext cx="1173515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dirty="0">
                <a:solidFill>
                  <a:srgbClr val="002060"/>
                </a:solidFill>
                <a:latin typeface="TTKB Dik Temel Abece" pitchFamily="2" charset="-94"/>
              </a:rPr>
              <a:t> Bu kişiler, çalışmalarıyla ülkemize katkıda bulunmuşlardır.</a:t>
            </a:r>
          </a:p>
          <a:p>
            <a:pPr algn="ctr"/>
            <a:r>
              <a:rPr lang="tr-TR" sz="4000" dirty="0">
                <a:solidFill>
                  <a:srgbClr val="002060"/>
                </a:solidFill>
                <a:latin typeface="TTKB Dik Temel Abece" pitchFamily="2" charset="-94"/>
              </a:rPr>
              <a:t>Hepsinin ortak özelliği ülkelerini sevmeleri, çalışkan ve cesur olmalarıdır.</a:t>
            </a:r>
          </a:p>
          <a:p>
            <a:pPr algn="ctr"/>
            <a:r>
              <a:rPr lang="tr-TR" sz="4000" dirty="0">
                <a:solidFill>
                  <a:srgbClr val="002060"/>
                </a:solidFill>
                <a:latin typeface="TTKB Dik Temel Abece" pitchFamily="2" charset="-94"/>
              </a:rPr>
              <a:t>Güçlükler karşısında yılmayıp mücadele etmeleridir. </a:t>
            </a:r>
          </a:p>
          <a:p>
            <a:pPr algn="ctr"/>
            <a:r>
              <a:rPr lang="tr-TR" sz="4000" dirty="0">
                <a:solidFill>
                  <a:srgbClr val="002060"/>
                </a:solidFill>
                <a:latin typeface="TTKB Dik Temel Abece" pitchFamily="2" charset="-94"/>
              </a:rPr>
              <a:t>Biz, ülkemizin kalkınmasına katkıda bulunan kişileri örnek almalıyız.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7B569B28-7CE4-4196-93A6-E3ED26BFC309}"/>
              </a:ext>
            </a:extLst>
          </p:cNvPr>
          <p:cNvSpPr txBox="1"/>
          <p:nvPr/>
        </p:nvSpPr>
        <p:spPr>
          <a:xfrm>
            <a:off x="304873" y="443626"/>
            <a:ext cx="10825018" cy="707886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ÜLKEMİZE HİZMET ETMİŞ KİŞİLER</a:t>
            </a:r>
          </a:p>
        </p:txBody>
      </p:sp>
      <p:pic>
        <p:nvPicPr>
          <p:cNvPr id="7" name="Picture 2" descr="NENEHATUN ile ilgili görsel sonucu">
            <a:extLst>
              <a:ext uri="{FF2B5EF4-FFF2-40B4-BE49-F238E27FC236}">
                <a16:creationId xmlns:a16="http://schemas.microsoft.com/office/drawing/2014/main" id="{020D7726-A290-4E3C-8155-B3026ECEE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20" y="556887"/>
            <a:ext cx="1193727" cy="78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734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92"/>
    </mc:Choice>
    <mc:Fallback xmlns="">
      <p:transition spd="slow" advTm="227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D62CCC4-AE26-4336-A32D-266DEF1EC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73BF6349-BBCA-472C-8E66-132C8D21659F}"/>
              </a:ext>
            </a:extLst>
          </p:cNvPr>
          <p:cNvSpPr txBox="1"/>
          <p:nvPr/>
        </p:nvSpPr>
        <p:spPr>
          <a:xfrm>
            <a:off x="1014814" y="1094817"/>
            <a:ext cx="10988436" cy="76944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>
                <a:solidFill>
                  <a:srgbClr val="7030A0"/>
                </a:solidFill>
                <a:latin typeface="TTKB Dik Temel Abece" pitchFamily="2" charset="-94"/>
                <a:cs typeface="Aharoni" panose="02010803020104030203" pitchFamily="2" charset="-79"/>
              </a:rPr>
              <a:t>Aşağıdaki ifadeleri uygun kelimelerle eşleştirelim.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EE448988-7D0B-47D8-A20F-D51B2F6F8427}"/>
              </a:ext>
            </a:extLst>
          </p:cNvPr>
          <p:cNvSpPr txBox="1"/>
          <p:nvPr/>
        </p:nvSpPr>
        <p:spPr>
          <a:xfrm>
            <a:off x="455709" y="2058063"/>
            <a:ext cx="6596770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Bor ve toryum madenleriyle ilgili</a:t>
            </a:r>
          </a:p>
          <a:p>
            <a:pPr algn="ctr"/>
            <a:r>
              <a:rPr lang="tr-T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çalışmalar yapan bilim insanıdır</a:t>
            </a: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C08E8184-05B7-4AA9-AF0F-1AED036325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324" y="907171"/>
            <a:ext cx="1110830" cy="971108"/>
          </a:xfrm>
          <a:prstGeom prst="rect">
            <a:avLst/>
          </a:prstGeom>
        </p:spPr>
      </p:pic>
      <p:sp>
        <p:nvSpPr>
          <p:cNvPr id="17" name="Metin kutusu 16">
            <a:extLst>
              <a:ext uri="{FF2B5EF4-FFF2-40B4-BE49-F238E27FC236}">
                <a16:creationId xmlns:a16="http://schemas.microsoft.com/office/drawing/2014/main" id="{EDF0C0E5-8C52-4A2A-B302-EB449273AE2B}"/>
              </a:ext>
            </a:extLst>
          </p:cNvPr>
          <p:cNvSpPr txBox="1"/>
          <p:nvPr/>
        </p:nvSpPr>
        <p:spPr>
          <a:xfrm>
            <a:off x="455709" y="3130273"/>
            <a:ext cx="6596770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Fizik alanında yaptığı çalışmalarla </a:t>
            </a:r>
          </a:p>
          <a:p>
            <a:pPr algn="ctr"/>
            <a:r>
              <a:rPr lang="tr-T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Nobel Ödülü’ nü alan ilk Türk bilim insanıdır.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BBD101F7-62D9-4280-8099-E06BBC249ECF}"/>
              </a:ext>
            </a:extLst>
          </p:cNvPr>
          <p:cNvSpPr txBox="1"/>
          <p:nvPr/>
        </p:nvSpPr>
        <p:spPr>
          <a:xfrm>
            <a:off x="455709" y="4255980"/>
            <a:ext cx="659677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Türkiye’nin ilk kadın arkeoloğudur.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E6F98D79-6626-4D51-8D26-3704E4278678}"/>
              </a:ext>
            </a:extLst>
          </p:cNvPr>
          <p:cNvSpPr txBox="1"/>
          <p:nvPr/>
        </p:nvSpPr>
        <p:spPr>
          <a:xfrm>
            <a:off x="455709" y="4983938"/>
            <a:ext cx="6596770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İlk sivil ve askerî uçağı yapan, ilk özel hava yolu şirketini  kuran kişidir. 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1F9ADC61-7AC7-409B-9FCB-5FB2233C9E16}"/>
              </a:ext>
            </a:extLst>
          </p:cNvPr>
          <p:cNvSpPr txBox="1"/>
          <p:nvPr/>
        </p:nvSpPr>
        <p:spPr>
          <a:xfrm>
            <a:off x="9003008" y="3996750"/>
            <a:ext cx="2607746" cy="584775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Engin Arık</a:t>
            </a:r>
            <a:endParaRPr lang="tr-TR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82AB1C71-9BD3-45E6-BD65-8450517E0D9E}"/>
              </a:ext>
            </a:extLst>
          </p:cNvPr>
          <p:cNvSpPr txBox="1"/>
          <p:nvPr/>
        </p:nvSpPr>
        <p:spPr>
          <a:xfrm>
            <a:off x="9003008" y="3047326"/>
            <a:ext cx="2733283" cy="584775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Aziz Sancar</a:t>
            </a:r>
            <a:endParaRPr lang="tr-TR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F45366D9-2153-4627-9760-2F658B0E5C4B}"/>
              </a:ext>
            </a:extLst>
          </p:cNvPr>
          <p:cNvSpPr txBox="1"/>
          <p:nvPr/>
        </p:nvSpPr>
        <p:spPr>
          <a:xfrm>
            <a:off x="304873" y="443626"/>
            <a:ext cx="10825018" cy="707886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ÜLKEMİZE HİZMET ETMİŞ KİŞİLER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5AF5E2B5-1160-4DDC-A88D-E8652594A6E5}"/>
              </a:ext>
            </a:extLst>
          </p:cNvPr>
          <p:cNvSpPr txBox="1"/>
          <p:nvPr/>
        </p:nvSpPr>
        <p:spPr>
          <a:xfrm>
            <a:off x="9003008" y="5107048"/>
            <a:ext cx="2607746" cy="584775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Jale İnan</a:t>
            </a:r>
            <a:endParaRPr lang="tr-TR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35CED948-7EF1-43F6-8049-3657B06FB54D}"/>
              </a:ext>
            </a:extLst>
          </p:cNvPr>
          <p:cNvSpPr txBox="1"/>
          <p:nvPr/>
        </p:nvSpPr>
        <p:spPr>
          <a:xfrm>
            <a:off x="8877472" y="2077560"/>
            <a:ext cx="2858819" cy="584775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Vecihi </a:t>
            </a:r>
            <a:r>
              <a:rPr lang="tr-TR" sz="32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Hürkuş</a:t>
            </a:r>
            <a:endParaRPr lang="tr-TR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863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039"/>
    </mc:Choice>
    <mc:Fallback xmlns="">
      <p:transition spd="slow" advTm="65039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>
            <a:extLst>
              <a:ext uri="{FF2B5EF4-FFF2-40B4-BE49-F238E27FC236}">
                <a16:creationId xmlns:a16="http://schemas.microsoft.com/office/drawing/2014/main" id="{AEE1B216-9C54-4C75-9595-35C572692B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46CCA43B-A3ED-4C15-A99E-B1619642B2E8}"/>
              </a:ext>
            </a:extLst>
          </p:cNvPr>
          <p:cNvSpPr/>
          <p:nvPr/>
        </p:nvSpPr>
        <p:spPr>
          <a:xfrm>
            <a:off x="3742015" y="2319688"/>
            <a:ext cx="6508890" cy="1754326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0"/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DEĞERLENDİRME </a:t>
            </a:r>
          </a:p>
          <a:p>
            <a:pPr algn="ctr"/>
            <a:r>
              <a:rPr lang="tr-TR" sz="5400" b="1" dirty="0">
                <a:ln w="0"/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TESTİ</a:t>
            </a:r>
            <a:endParaRPr lang="tr-TR" sz="5400" b="1" cap="none" spc="0" dirty="0">
              <a:ln w="0"/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Aharoni" panose="02010803020104030203" pitchFamily="2" charset="-79"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A97F40D0-CE90-476A-9CE8-5BAC373AAF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67" b="98152" l="7188" r="89617">
                        <a14:foregroundMark x1="43610" y1="17560" x2="43610" y2="17560"/>
                        <a14:foregroundMark x1="44728" y1="16821" x2="35623" y2="17560"/>
                        <a14:foregroundMark x1="35623" y1="17560" x2="28435" y2="12200"/>
                        <a14:foregroundMark x1="28435" y1="12200" x2="38498" y2="6654"/>
                        <a14:foregroundMark x1="38498" y1="6654" x2="29872" y2="5176"/>
                        <a14:foregroundMark x1="29872" y1="5176" x2="40096" y2="3882"/>
                        <a14:foregroundMark x1="40096" y1="3882" x2="31310" y2="5730"/>
                        <a14:foregroundMark x1="31310" y1="5730" x2="41214" y2="4436"/>
                        <a14:foregroundMark x1="41214" y1="4436" x2="28914" y2="8133"/>
                        <a14:foregroundMark x1="28914" y1="8133" x2="37061" y2="7024"/>
                        <a14:foregroundMark x1="37061" y1="7024" x2="29712" y2="10721"/>
                        <a14:foregroundMark x1="29712" y1="10721" x2="41534" y2="9427"/>
                        <a14:foregroundMark x1="41534" y1="9427" x2="30032" y2="13124"/>
                        <a14:foregroundMark x1="30032" y1="13124" x2="28115" y2="22181"/>
                        <a14:foregroundMark x1="28115" y1="22181" x2="34185" y2="28835"/>
                        <a14:foregroundMark x1="34185" y1="28835" x2="42971" y2="30684"/>
                        <a14:foregroundMark x1="42971" y1="30684" x2="56230" y2="17375"/>
                        <a14:foregroundMark x1="56230" y1="17375" x2="57508" y2="7948"/>
                        <a14:foregroundMark x1="57508" y1="7948" x2="49361" y2="4251"/>
                        <a14:foregroundMark x1="49361" y1="4251" x2="42652" y2="4251"/>
                        <a14:foregroundMark x1="32588" y1="25323" x2="40256" y2="27911"/>
                        <a14:foregroundMark x1="40256" y1="27911" x2="48243" y2="25139"/>
                        <a14:foregroundMark x1="48243" y1="25139" x2="57668" y2="11460"/>
                        <a14:foregroundMark x1="49042" y1="16081" x2="37380" y2="25323"/>
                        <a14:foregroundMark x1="49521" y1="9982" x2="41214" y2="16451"/>
                        <a14:foregroundMark x1="42812" y1="7394" x2="50958" y2="9242"/>
                        <a14:foregroundMark x1="50958" y1="9242" x2="49201" y2="19039"/>
                        <a14:foregroundMark x1="49201" y1="19039" x2="42492" y2="26248"/>
                        <a14:foregroundMark x1="42492" y1="26248" x2="53834" y2="18484"/>
                        <a14:foregroundMark x1="53834" y1="18484" x2="47923" y2="10721"/>
                        <a14:foregroundMark x1="47923" y1="10721" x2="38818" y2="8318"/>
                        <a14:foregroundMark x1="38818" y1="8318" x2="43610" y2="6100"/>
                        <a14:foregroundMark x1="30831" y1="8133" x2="26997" y2="16636"/>
                        <a14:foregroundMark x1="26997" y1="16636" x2="30351" y2="25508"/>
                        <a14:foregroundMark x1="30351" y1="25508" x2="37380" y2="30314"/>
                        <a14:foregroundMark x1="37380" y1="30314" x2="42173" y2="37893"/>
                        <a14:foregroundMark x1="42173" y1="37893" x2="44569" y2="46950"/>
                        <a14:foregroundMark x1="44569" y1="46950" x2="33227" y2="59889"/>
                        <a14:foregroundMark x1="54153" y1="18854" x2="61502" y2="24214"/>
                        <a14:foregroundMark x1="61502" y1="24214" x2="66933" y2="31793"/>
                        <a14:foregroundMark x1="66933" y1="31793" x2="62620" y2="23290"/>
                        <a14:foregroundMark x1="62620" y1="23290" x2="54473" y2="19039"/>
                        <a14:foregroundMark x1="54473" y1="19039" x2="67412" y2="31423"/>
                        <a14:foregroundMark x1="67412" y1="31423" x2="70767" y2="41220"/>
                        <a14:foregroundMark x1="70767" y1="41220" x2="69489" y2="50832"/>
                        <a14:foregroundMark x1="69489" y1="50832" x2="59425" y2="58780"/>
                        <a14:foregroundMark x1="59425" y1="58780" x2="61661" y2="49723"/>
                        <a14:foregroundMark x1="61661" y1="49723" x2="71565" y2="54159"/>
                        <a14:foregroundMark x1="71565" y1="54159" x2="61821" y2="54713"/>
                        <a14:foregroundMark x1="61821" y1="54713" x2="71885" y2="55453"/>
                        <a14:foregroundMark x1="71885" y1="55453" x2="71406" y2="58965"/>
                        <a14:foregroundMark x1="69489" y1="33457" x2="66294" y2="27726"/>
                        <a14:foregroundMark x1="30990" y1="9057" x2="23482" y2="15527"/>
                        <a14:foregroundMark x1="23482" y1="15527" x2="31789" y2="18299"/>
                        <a14:foregroundMark x1="31789" y1="18299" x2="31789" y2="8688"/>
                        <a14:foregroundMark x1="31789" y1="8688" x2="24920" y2="13678"/>
                        <a14:foregroundMark x1="24920" y1="13678" x2="26677" y2="21257"/>
                        <a14:foregroundMark x1="43131" y1="53420" x2="30990" y2="56562"/>
                        <a14:foregroundMark x1="30990" y1="56562" x2="29553" y2="67283"/>
                        <a14:foregroundMark x1="29553" y1="67283" x2="32748" y2="56007"/>
                        <a14:foregroundMark x1="32748" y1="56007" x2="29872" y2="67283"/>
                        <a14:foregroundMark x1="29872" y1="67283" x2="28435" y2="63956"/>
                        <a14:foregroundMark x1="49681" y1="70425" x2="34345" y2="72458"/>
                        <a14:foregroundMark x1="34345" y1="72458" x2="61022" y2="69316"/>
                        <a14:foregroundMark x1="61022" y1="69316" x2="31150" y2="69871"/>
                        <a14:foregroundMark x1="31150" y1="69871" x2="55911" y2="71349"/>
                        <a14:foregroundMark x1="55911" y1="71349" x2="17252" y2="71349"/>
                        <a14:foregroundMark x1="17252" y1="71349" x2="51757" y2="68946"/>
                        <a14:foregroundMark x1="51757" y1="68946" x2="34345" y2="70980"/>
                        <a14:foregroundMark x1="34345" y1="70980" x2="50639" y2="71165"/>
                        <a14:foregroundMark x1="50639" y1="71165" x2="74601" y2="70980"/>
                        <a14:foregroundMark x1="74601" y1="70980" x2="36741" y2="71904"/>
                        <a14:foregroundMark x1="36741" y1="71904" x2="50479" y2="71904"/>
                        <a14:foregroundMark x1="50479" y1="71904" x2="42652" y2="73383"/>
                        <a14:foregroundMark x1="42652" y1="73383" x2="51118" y2="73752"/>
                        <a14:foregroundMark x1="51118" y1="73752" x2="39457" y2="76155"/>
                        <a14:foregroundMark x1="39457" y1="76155" x2="69329" y2="75970"/>
                        <a14:foregroundMark x1="69329" y1="75970" x2="36262" y2="78558"/>
                        <a14:foregroundMark x1="36262" y1="78558" x2="61342" y2="75416"/>
                        <a14:foregroundMark x1="61342" y1="75416" x2="37859" y2="76525"/>
                        <a14:foregroundMark x1="37859" y1="76525" x2="49521" y2="74122"/>
                        <a14:foregroundMark x1="49521" y1="74122" x2="41214" y2="78189"/>
                        <a14:foregroundMark x1="41214" y1="78189" x2="59425" y2="75416"/>
                        <a14:foregroundMark x1="59425" y1="75416" x2="50160" y2="78373"/>
                        <a14:foregroundMark x1="50160" y1="78373" x2="58466" y2="78004"/>
                        <a14:foregroundMark x1="58466" y1="78004" x2="44409" y2="79667"/>
                        <a14:foregroundMark x1="44409" y1="79667" x2="50000" y2="79482"/>
                        <a14:foregroundMark x1="70128" y1="54713" x2="62141" y2="54898"/>
                        <a14:foregroundMark x1="62141" y1="54898" x2="54313" y2="59889"/>
                        <a14:foregroundMark x1="54313" y1="59889" x2="75080" y2="53050"/>
                        <a14:foregroundMark x1="75080" y1="53050" x2="59105" y2="55823"/>
                        <a14:foregroundMark x1="59105" y1="55823" x2="74601" y2="51571"/>
                        <a14:foregroundMark x1="74601" y1="51571" x2="49361" y2="54529"/>
                        <a14:foregroundMark x1="49361" y1="54529" x2="59744" y2="49723"/>
                        <a14:foregroundMark x1="59744" y1="49723" x2="52716" y2="54529"/>
                        <a14:foregroundMark x1="52716" y1="54529" x2="61821" y2="51201"/>
                        <a14:foregroundMark x1="61821" y1="51201" x2="52875" y2="50832"/>
                        <a14:foregroundMark x1="52875" y1="50832" x2="60863" y2="44177"/>
                        <a14:foregroundMark x1="60863" y1="44177" x2="53035" y2="47689"/>
                        <a14:foregroundMark x1="53035" y1="47689" x2="64217" y2="42699"/>
                        <a14:foregroundMark x1="64217" y1="42699" x2="59425" y2="50462"/>
                        <a14:foregroundMark x1="59425" y1="50462" x2="63578" y2="58595"/>
                        <a14:foregroundMark x1="63578" y1="58595" x2="65815" y2="51201"/>
                        <a14:foregroundMark x1="43770" y1="17006" x2="32907" y2="17560"/>
                        <a14:foregroundMark x1="32907" y1="17560" x2="51757" y2="16636"/>
                        <a14:foregroundMark x1="51757" y1="16636" x2="25240" y2="16636"/>
                        <a14:foregroundMark x1="25240" y1="16636" x2="43610" y2="14048"/>
                        <a14:foregroundMark x1="43610" y1="14048" x2="35623" y2="15157"/>
                        <a14:foregroundMark x1="35623" y1="15157" x2="48243" y2="12754"/>
                        <a14:foregroundMark x1="48243" y1="12754" x2="36741" y2="13863"/>
                        <a14:foregroundMark x1="36741" y1="13863" x2="49521" y2="11830"/>
                        <a14:foregroundMark x1="49521" y1="11830" x2="40735" y2="13124"/>
                        <a14:foregroundMark x1="40735" y1="13124" x2="53994" y2="10351"/>
                        <a14:foregroundMark x1="53994" y1="10351" x2="31470" y2="11275"/>
                        <a14:foregroundMark x1="31470" y1="11275" x2="40575" y2="8872"/>
                        <a14:foregroundMark x1="40575" y1="8872" x2="48562" y2="9982"/>
                        <a14:foregroundMark x1="48562" y1="9982" x2="39297" y2="11091"/>
                        <a14:foregroundMark x1="39297" y1="11091" x2="50958" y2="10351"/>
                        <a14:foregroundMark x1="50958" y1="10351" x2="38978" y2="12200"/>
                        <a14:foregroundMark x1="38978" y1="12200" x2="48882" y2="9612"/>
                        <a14:foregroundMark x1="48882" y1="9612" x2="27796" y2="11460"/>
                        <a14:foregroundMark x1="27796" y1="11460" x2="45048" y2="7948"/>
                        <a14:foregroundMark x1="45048" y1="7948" x2="30192" y2="9797"/>
                        <a14:foregroundMark x1="30192" y1="9797" x2="49042" y2="6654"/>
                        <a14:foregroundMark x1="49042" y1="6654" x2="35623" y2="8688"/>
                        <a14:foregroundMark x1="35623" y1="8688" x2="49361" y2="5730"/>
                        <a14:foregroundMark x1="49361" y1="5730" x2="30192" y2="7579"/>
                        <a14:foregroundMark x1="30192" y1="7579" x2="29872" y2="7024"/>
                        <a14:foregroundMark x1="57188" y1="12754" x2="52077" y2="18115"/>
                        <a14:foregroundMark x1="30831" y1="8872" x2="27955" y2="9797"/>
                        <a14:foregroundMark x1="31310" y1="9612" x2="26837" y2="12939"/>
                        <a14:foregroundMark x1="30032" y1="68577" x2="28914" y2="94640"/>
                        <a14:foregroundMark x1="28914" y1="94640" x2="34505" y2="70425"/>
                        <a14:foregroundMark x1="34505" y1="70425" x2="31310" y2="80407"/>
                        <a14:foregroundMark x1="31310" y1="80407" x2="29553" y2="67283"/>
                        <a14:foregroundMark x1="29553" y1="67283" x2="27636" y2="84473"/>
                        <a14:foregroundMark x1="27636" y1="84473" x2="30831" y2="73752"/>
                        <a14:foregroundMark x1="30831" y1="73752" x2="28594" y2="97412"/>
                        <a14:foregroundMark x1="28594" y1="97412" x2="33866" y2="81516"/>
                        <a14:foregroundMark x1="33866" y1="81516" x2="32907" y2="93530"/>
                        <a14:foregroundMark x1="32907" y1="93530" x2="37859" y2="65434"/>
                        <a14:foregroundMark x1="37859" y1="65434" x2="36422" y2="87800"/>
                        <a14:foregroundMark x1="36422" y1="87800" x2="37220" y2="89094"/>
                        <a14:foregroundMark x1="64217" y1="97597" x2="63259" y2="87246"/>
                        <a14:foregroundMark x1="63259" y1="87246" x2="68530" y2="77079"/>
                        <a14:foregroundMark x1="68530" y1="77079" x2="55272" y2="82625"/>
                        <a14:foregroundMark x1="55272" y1="82625" x2="46166" y2="83919"/>
                        <a14:foregroundMark x1="46166" y1="83919" x2="54952" y2="80407"/>
                        <a14:foregroundMark x1="54952" y1="80407" x2="41054" y2="83364"/>
                        <a14:foregroundMark x1="41054" y1="83364" x2="50319" y2="80591"/>
                        <a14:foregroundMark x1="50319" y1="80591" x2="38019" y2="83919"/>
                        <a14:foregroundMark x1="38019" y1="83919" x2="51757" y2="80591"/>
                        <a14:foregroundMark x1="51757" y1="80591" x2="40895" y2="82255"/>
                        <a14:foregroundMark x1="40895" y1="82255" x2="60703" y2="73013"/>
                        <a14:foregroundMark x1="60703" y1="73013" x2="51438" y2="78743"/>
                        <a14:foregroundMark x1="51438" y1="78743" x2="49042" y2="82440"/>
                        <a14:foregroundMark x1="56070" y1="79113" x2="55911" y2="92237"/>
                        <a14:foregroundMark x1="55911" y1="92237" x2="55911" y2="77819"/>
                        <a14:foregroundMark x1="55911" y1="77819" x2="55112" y2="90388"/>
                        <a14:foregroundMark x1="55112" y1="90388" x2="55431" y2="80222"/>
                        <a14:foregroundMark x1="55431" y1="80222" x2="59904" y2="72643"/>
                        <a14:foregroundMark x1="59904" y1="72643" x2="55911" y2="78189"/>
                        <a14:foregroundMark x1="65495" y1="84288" x2="54313" y2="92976"/>
                        <a14:foregroundMark x1="54313" y1="92976" x2="66773" y2="90388"/>
                        <a14:foregroundMark x1="66773" y1="90388" x2="57987" y2="94640"/>
                        <a14:foregroundMark x1="57987" y1="94640" x2="65495" y2="98152"/>
                        <a14:foregroundMark x1="65495" y1="98152" x2="65495" y2="98152"/>
                        <a14:foregroundMark x1="67572" y1="83919" x2="68850" y2="93715"/>
                        <a14:foregroundMark x1="68850" y1="93715" x2="76997" y2="87616"/>
                        <a14:foregroundMark x1="76997" y1="87616" x2="76997" y2="68022"/>
                        <a14:foregroundMark x1="76997" y1="68022" x2="71565" y2="60628"/>
                        <a14:foregroundMark x1="71565" y1="60628" x2="68371" y2="64510"/>
                        <a14:foregroundMark x1="26518" y1="73752" x2="23642" y2="82625"/>
                        <a14:foregroundMark x1="23642" y1="82625" x2="23003" y2="92791"/>
                        <a14:foregroundMark x1="23003" y1="92791" x2="30351" y2="98336"/>
                        <a14:foregroundMark x1="30351" y1="98336" x2="33387" y2="98336"/>
                        <a14:foregroundMark x1="74760" y1="53420" x2="73482" y2="63586"/>
                        <a14:foregroundMark x1="73482" y1="63586" x2="70607" y2="65434"/>
                        <a14:foregroundMark x1="43610" y1="47135" x2="36741" y2="52126"/>
                        <a14:foregroundMark x1="36741" y1="52126" x2="36422" y2="60998"/>
                        <a14:foregroundMark x1="35623" y1="3327" x2="51597" y2="7024"/>
                        <a14:foregroundMark x1="51597" y1="7024" x2="13259" y2="1479"/>
                        <a14:foregroundMark x1="13259" y1="1479" x2="56230" y2="11275"/>
                        <a14:foregroundMark x1="56230" y1="11275" x2="10064" y2="11460"/>
                        <a14:foregroundMark x1="10064" y1="11460" x2="33866" y2="12569"/>
                        <a14:foregroundMark x1="33866" y1="12569" x2="66454" y2="10166"/>
                        <a14:foregroundMark x1="66454" y1="10166" x2="6869" y2="14418"/>
                        <a14:foregroundMark x1="6869" y1="14418" x2="86102" y2="23660"/>
                        <a14:foregroundMark x1="86102" y1="23660" x2="85942" y2="33457"/>
                        <a14:foregroundMark x1="85942" y1="33457" x2="48243" y2="52126"/>
                        <a14:foregroundMark x1="48243" y1="52126" x2="35942" y2="53789"/>
                        <a14:foregroundMark x1="35942" y1="53789" x2="50479" y2="53974"/>
                        <a14:foregroundMark x1="50479" y1="53974" x2="82268" y2="53604"/>
                        <a14:foregroundMark x1="82268" y1="53604" x2="96326" y2="53604"/>
                        <a14:foregroundMark x1="96326" y1="53604" x2="79872" y2="68946"/>
                        <a14:foregroundMark x1="79872" y1="68946" x2="57987" y2="70240"/>
                        <a14:foregroundMark x1="57987" y1="70240" x2="7188" y2="86506"/>
                        <a14:foregroundMark x1="7188" y1="86506" x2="24441" y2="82440"/>
                        <a14:foregroundMark x1="24441" y1="82440" x2="14856" y2="83919"/>
                        <a14:foregroundMark x1="14856" y1="83919" x2="17572" y2="83364"/>
                        <a14:foregroundMark x1="30032" y1="64140" x2="26038" y2="71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68" t="1949" r="25040"/>
          <a:stretch/>
        </p:blipFill>
        <p:spPr>
          <a:xfrm>
            <a:off x="712269" y="548640"/>
            <a:ext cx="2974206" cy="5052611"/>
          </a:xfrm>
          <a:prstGeom prst="rect">
            <a:avLst/>
          </a:prstGeom>
        </p:spPr>
      </p:pic>
      <p:sp>
        <p:nvSpPr>
          <p:cNvPr id="8" name="Dikdörtgen 7">
            <a:extLst>
              <a:ext uri="{FF2B5EF4-FFF2-40B4-BE49-F238E27FC236}">
                <a16:creationId xmlns:a16="http://schemas.microsoft.com/office/drawing/2014/main" id="{CA21AA68-B5A7-40E1-ACB5-B55E8E0CC52E}"/>
              </a:ext>
            </a:extLst>
          </p:cNvPr>
          <p:cNvSpPr/>
          <p:nvPr/>
        </p:nvSpPr>
        <p:spPr>
          <a:xfrm>
            <a:off x="3760488" y="4265677"/>
            <a:ext cx="6508890" cy="1200329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dirty="0">
                <a:ln w="0"/>
                <a:solidFill>
                  <a:schemeClr val="bg1"/>
                </a:solidFill>
                <a:latin typeface="Century Gothic" panose="020B0502020202020204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Çocuklar, bu testi aşağıdaki linkten indirebilirsiniz!</a:t>
            </a:r>
            <a:endParaRPr lang="tr-TR" sz="3600" b="1" cap="none" spc="0" dirty="0">
              <a:ln w="0"/>
              <a:solidFill>
                <a:schemeClr val="bg1"/>
              </a:solidFill>
              <a:latin typeface="Century Gothic" panose="020B0502020202020204" pitchFamily="34" charset="0"/>
              <a:ea typeface="Segoe UI Black" panose="020B0A02040204020203" pitchFamily="34" charset="0"/>
              <a:cs typeface="Aharoni" panose="02010803020104030203" pitchFamily="2" charset="-79"/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3D2D4F48-9242-44E0-93FC-AF3E42CF8F77}"/>
              </a:ext>
            </a:extLst>
          </p:cNvPr>
          <p:cNvSpPr txBox="1"/>
          <p:nvPr/>
        </p:nvSpPr>
        <p:spPr>
          <a:xfrm>
            <a:off x="1477891" y="721929"/>
            <a:ext cx="10825018" cy="1323439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ÜLKEMİZE </a:t>
            </a:r>
          </a:p>
          <a:p>
            <a:pPr algn="ctr"/>
            <a:r>
              <a:rPr lang="tr-TR" sz="4000" b="1" dirty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HİZMET ETMİŞ KİŞİLER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429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23"/>
    </mc:Choice>
    <mc:Fallback xmlns="">
      <p:transition spd="slow" advTm="93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>
            <a:extLst>
              <a:ext uri="{FF2B5EF4-FFF2-40B4-BE49-F238E27FC236}">
                <a16:creationId xmlns:a16="http://schemas.microsoft.com/office/drawing/2014/main" id="{AEE1B216-9C54-4C75-9595-35C572692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81BB39A4-0633-4904-AC81-AF80A209F8E7}"/>
              </a:ext>
            </a:extLst>
          </p:cNvPr>
          <p:cNvSpPr/>
          <p:nvPr/>
        </p:nvSpPr>
        <p:spPr>
          <a:xfrm>
            <a:off x="444263" y="464766"/>
            <a:ext cx="1289560" cy="923330"/>
          </a:xfrm>
          <a:prstGeom prst="rect">
            <a:avLst/>
          </a:prstGeom>
          <a:solidFill>
            <a:srgbClr val="00B0F0"/>
          </a:solidFill>
          <a:ln w="38100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/>
              <a:t>1</a:t>
            </a:r>
            <a:endParaRPr lang="tr-TR" b="1" dirty="0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B17F3554-E934-4580-9DD0-8D32BDA14839}"/>
              </a:ext>
            </a:extLst>
          </p:cNvPr>
          <p:cNvSpPr/>
          <p:nvPr/>
        </p:nvSpPr>
        <p:spPr>
          <a:xfrm>
            <a:off x="190501" y="2118081"/>
            <a:ext cx="120014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sz="4400" b="1" dirty="0">
                <a:solidFill>
                  <a:srgbClr val="7030A0"/>
                </a:solidFill>
                <a:latin typeface="TTKB Dik Temel Abece" pitchFamily="2" charset="-94"/>
              </a:rPr>
              <a:t>Yukarıdakilerden kaç tanesi ülkemizin kalkınmasına katkıda bulunan kişileri özelliklerindendir?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66EE6F4C-92F1-489B-84E2-9A0ED2275C7F}"/>
              </a:ext>
            </a:extLst>
          </p:cNvPr>
          <p:cNvSpPr/>
          <p:nvPr/>
        </p:nvSpPr>
        <p:spPr>
          <a:xfrm>
            <a:off x="2606623" y="510932"/>
            <a:ext cx="7281159" cy="83099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800" b="1" dirty="0">
                <a:ln w="0"/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DEĞERLENDİRME TESTİ</a:t>
            </a:r>
            <a:endParaRPr lang="tr-TR" sz="4800" b="1" cap="none" spc="0" dirty="0">
              <a:ln w="0"/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Aharoni" panose="02010803020104030203" pitchFamily="2" charset="-79"/>
            </a:endParaRP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38832712-9F9C-438E-B79A-299A9237D1C1}"/>
              </a:ext>
            </a:extLst>
          </p:cNvPr>
          <p:cNvSpPr/>
          <p:nvPr/>
        </p:nvSpPr>
        <p:spPr>
          <a:xfrm>
            <a:off x="4831963" y="3564631"/>
            <a:ext cx="21518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5400" b="1" spc="5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TKB Dik Temel Abece" pitchFamily="2" charset="-94"/>
              </a:rPr>
              <a:t>A)</a:t>
            </a:r>
            <a:r>
              <a:rPr lang="tr-TR" sz="4400" b="1" dirty="0">
                <a:latin typeface="TTKB Dik Temel Abece" pitchFamily="2" charset="-94"/>
                <a:ea typeface="Cambria Math" panose="02040503050406030204" pitchFamily="18" charset="0"/>
              </a:rPr>
              <a:t> </a:t>
            </a:r>
            <a:r>
              <a:rPr lang="tr-TR" sz="5400" dirty="0">
                <a:latin typeface="TTKB Dik Temel Abece" pitchFamily="2" charset="-94"/>
                <a:ea typeface="Cambria Math" panose="02040503050406030204" pitchFamily="18" charset="0"/>
              </a:rPr>
              <a:t>1</a:t>
            </a:r>
          </a:p>
          <a:p>
            <a:r>
              <a:rPr lang="tr-TR" sz="5400" b="1" spc="5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TKB Dik Temel Abece" pitchFamily="2" charset="-94"/>
              </a:rPr>
              <a:t>B) </a:t>
            </a:r>
            <a:r>
              <a:rPr lang="tr-TR" sz="5400" dirty="0">
                <a:latin typeface="TTKB Dik Temel Abece" pitchFamily="2" charset="-94"/>
                <a:ea typeface="Cambria Math" panose="02040503050406030204" pitchFamily="18" charset="0"/>
              </a:rPr>
              <a:t>2</a:t>
            </a:r>
            <a:endParaRPr lang="tr-TR" sz="4400" b="1" dirty="0">
              <a:solidFill>
                <a:prstClr val="black"/>
              </a:solidFill>
              <a:latin typeface="TTKB Dik Temel Abece" pitchFamily="2" charset="-94"/>
              <a:ea typeface="Cambria Math" panose="02040503050406030204" pitchFamily="18" charset="0"/>
            </a:endParaRPr>
          </a:p>
          <a:p>
            <a:r>
              <a:rPr lang="tr-TR" sz="5400" b="1" spc="5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TKB Dik Temel Abece" pitchFamily="2" charset="-94"/>
              </a:rPr>
              <a:t>C) </a:t>
            </a:r>
            <a:r>
              <a:rPr lang="tr-TR" sz="5400" dirty="0">
                <a:latin typeface="TTKB Dik Temel Abece" pitchFamily="2" charset="-94"/>
                <a:ea typeface="Cambria Math" panose="02040503050406030204" pitchFamily="18" charset="0"/>
              </a:rPr>
              <a:t>3</a:t>
            </a:r>
            <a:endParaRPr lang="tr-TR" sz="4400" b="1" dirty="0">
              <a:solidFill>
                <a:prstClr val="black"/>
              </a:solidFill>
              <a:latin typeface="TTKB Dik Temel Abece" pitchFamily="2" charset="-94"/>
              <a:ea typeface="Cambria Math" panose="02040503050406030204" pitchFamily="18" charset="0"/>
            </a:endParaRPr>
          </a:p>
          <a:p>
            <a:endParaRPr lang="tr-TR" dirty="0">
              <a:latin typeface="TTKB Dik Temel Abece" pitchFamily="2" charset="-94"/>
            </a:endParaRP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0D5B6DA8-0EF3-4830-BC94-63DCD84F8BED}"/>
              </a:ext>
            </a:extLst>
          </p:cNvPr>
          <p:cNvSpPr/>
          <p:nvPr/>
        </p:nvSpPr>
        <p:spPr>
          <a:xfrm>
            <a:off x="8068742" y="1599349"/>
            <a:ext cx="2383986" cy="523220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tr-TR" sz="2800" b="1" dirty="0">
                <a:latin typeface="Century Gothic" panose="020B0502020202020204" pitchFamily="34" charset="0"/>
              </a:rPr>
              <a:t>Cesur olmak</a:t>
            </a:r>
          </a:p>
        </p:txBody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C3A41574-CFAC-452F-ACCD-208281C1A9DD}"/>
              </a:ext>
            </a:extLst>
          </p:cNvPr>
          <p:cNvSpPr/>
          <p:nvPr/>
        </p:nvSpPr>
        <p:spPr>
          <a:xfrm>
            <a:off x="2246343" y="1602168"/>
            <a:ext cx="2895344" cy="523220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tr-TR" sz="2800" b="1" dirty="0">
                <a:latin typeface="Century Gothic" panose="020B0502020202020204" pitchFamily="34" charset="0"/>
              </a:rPr>
              <a:t>Çalışkan olmak</a:t>
            </a:r>
            <a:endParaRPr lang="tr-TR" sz="2800" dirty="0"/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CC3522B8-1DEB-466C-8729-5B134951FEBF}"/>
              </a:ext>
            </a:extLst>
          </p:cNvPr>
          <p:cNvSpPr/>
          <p:nvPr/>
        </p:nvSpPr>
        <p:spPr>
          <a:xfrm>
            <a:off x="5288822" y="1602168"/>
            <a:ext cx="2698175" cy="523220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tr-TR" sz="2800" b="1" dirty="0">
                <a:latin typeface="Century Gothic" panose="020B0502020202020204" pitchFamily="34" charset="0"/>
              </a:rPr>
              <a:t>Ülkeyi sevmek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09495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686"/>
    </mc:Choice>
    <mc:Fallback xmlns="">
      <p:transition spd="slow" advTm="39686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>
            <a:extLst>
              <a:ext uri="{FF2B5EF4-FFF2-40B4-BE49-F238E27FC236}">
                <a16:creationId xmlns:a16="http://schemas.microsoft.com/office/drawing/2014/main" id="{AEE1B216-9C54-4C75-9595-35C572692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81BB39A4-0633-4904-AC81-AF80A209F8E7}"/>
              </a:ext>
            </a:extLst>
          </p:cNvPr>
          <p:cNvSpPr/>
          <p:nvPr/>
        </p:nvSpPr>
        <p:spPr>
          <a:xfrm>
            <a:off x="444263" y="464766"/>
            <a:ext cx="1289560" cy="923330"/>
          </a:xfrm>
          <a:prstGeom prst="rect">
            <a:avLst/>
          </a:prstGeom>
          <a:solidFill>
            <a:srgbClr val="00B0F0"/>
          </a:solidFill>
          <a:ln w="38100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/>
              <a:t>2</a:t>
            </a:r>
            <a:endParaRPr lang="tr-TR" b="1" dirty="0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B17F3554-E934-4580-9DD0-8D32BDA14839}"/>
              </a:ext>
            </a:extLst>
          </p:cNvPr>
          <p:cNvSpPr/>
          <p:nvPr/>
        </p:nvSpPr>
        <p:spPr>
          <a:xfrm>
            <a:off x="95250" y="1370428"/>
            <a:ext cx="1200149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sz="4400" b="1" dirty="0">
                <a:solidFill>
                  <a:srgbClr val="7030A0"/>
                </a:solidFill>
                <a:latin typeface="TTKB Dik Temel Abece" pitchFamily="2" charset="-94"/>
              </a:rPr>
              <a:t>Avrupa’da, kâğıt sanayisinde çalışmalar</a:t>
            </a:r>
          </a:p>
          <a:p>
            <a:pPr lvl="0" algn="ctr"/>
            <a:r>
              <a:rPr lang="tr-TR" sz="4400" b="1" dirty="0">
                <a:solidFill>
                  <a:srgbClr val="7030A0"/>
                </a:solidFill>
                <a:latin typeface="TTKB Dik Temel Abece" pitchFamily="2" charset="-94"/>
              </a:rPr>
              <a:t>ve araştırmalar yapan, ülkemizde kâğıt sanayisinin kurulmasını sağlayan kişi kimdir? 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66EE6F4C-92F1-489B-84E2-9A0ED2275C7F}"/>
              </a:ext>
            </a:extLst>
          </p:cNvPr>
          <p:cNvSpPr/>
          <p:nvPr/>
        </p:nvSpPr>
        <p:spPr>
          <a:xfrm>
            <a:off x="2606623" y="510932"/>
            <a:ext cx="7281159" cy="83099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800" b="1" dirty="0">
                <a:ln w="0"/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DEĞERLENDİRME TESTİ</a:t>
            </a:r>
            <a:endParaRPr lang="tr-TR" sz="4800" b="1" cap="none" spc="0" dirty="0">
              <a:ln w="0"/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Aharoni" panose="02010803020104030203" pitchFamily="2" charset="-79"/>
            </a:endParaRP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38832712-9F9C-438E-B79A-299A9237D1C1}"/>
              </a:ext>
            </a:extLst>
          </p:cNvPr>
          <p:cNvSpPr/>
          <p:nvPr/>
        </p:nvSpPr>
        <p:spPr>
          <a:xfrm>
            <a:off x="2989563" y="3522586"/>
            <a:ext cx="733553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5400" b="1" spc="5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TKB Dik Temel Abece" pitchFamily="2" charset="-94"/>
              </a:rPr>
              <a:t>A)</a:t>
            </a:r>
            <a:r>
              <a:rPr lang="tr-TR" sz="4400" b="1" dirty="0">
                <a:latin typeface="TTKB Dik Temel Abece" pitchFamily="2" charset="-94"/>
                <a:ea typeface="Cambria Math" panose="02040503050406030204" pitchFamily="18" charset="0"/>
              </a:rPr>
              <a:t> </a:t>
            </a:r>
            <a:r>
              <a:rPr lang="tr-TR" sz="5400" dirty="0">
                <a:latin typeface="TTKB Dik Temel Abece" pitchFamily="2" charset="-94"/>
                <a:ea typeface="Cambria Math" panose="02040503050406030204" pitchFamily="18" charset="0"/>
              </a:rPr>
              <a:t>Mehmet Âkif Ersoy</a:t>
            </a:r>
          </a:p>
          <a:p>
            <a:r>
              <a:rPr lang="tr-TR" sz="5400" b="1" spc="5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TKB Dik Temel Abece" pitchFamily="2" charset="-94"/>
              </a:rPr>
              <a:t>B) </a:t>
            </a:r>
            <a:r>
              <a:rPr lang="tr-TR" sz="5400" dirty="0">
                <a:latin typeface="TTKB Dik Temel Abece" pitchFamily="2" charset="-94"/>
                <a:ea typeface="Cambria Math" panose="02040503050406030204" pitchFamily="18" charset="0"/>
              </a:rPr>
              <a:t>Mehmet Ali Kağıtçı</a:t>
            </a:r>
            <a:endParaRPr lang="tr-TR" sz="4400" b="1" dirty="0">
              <a:solidFill>
                <a:prstClr val="black"/>
              </a:solidFill>
              <a:latin typeface="TTKB Dik Temel Abece" pitchFamily="2" charset="-94"/>
              <a:ea typeface="Cambria Math" panose="02040503050406030204" pitchFamily="18" charset="0"/>
            </a:endParaRPr>
          </a:p>
          <a:p>
            <a:r>
              <a:rPr lang="tr-TR" sz="5400" b="1" spc="5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TKB Dik Temel Abece" pitchFamily="2" charset="-94"/>
              </a:rPr>
              <a:t>C) </a:t>
            </a:r>
            <a:r>
              <a:rPr lang="tr-TR" sz="5400" dirty="0">
                <a:latin typeface="TTKB Dik Temel Abece" pitchFamily="2" charset="-94"/>
                <a:ea typeface="Cambria Math" panose="02040503050406030204" pitchFamily="18" charset="0"/>
              </a:rPr>
              <a:t>Jale İnan</a:t>
            </a:r>
            <a:endParaRPr lang="tr-TR" sz="4400" b="1" dirty="0">
              <a:solidFill>
                <a:prstClr val="black"/>
              </a:solidFill>
              <a:latin typeface="TTKB Dik Temel Abece" pitchFamily="2" charset="-94"/>
              <a:ea typeface="Cambria Math" panose="02040503050406030204" pitchFamily="18" charset="0"/>
            </a:endParaRPr>
          </a:p>
          <a:p>
            <a:endParaRPr lang="tr-TR" dirty="0">
              <a:latin typeface="TTKB Dik Temel Abece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20879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85"/>
    </mc:Choice>
    <mc:Fallback xmlns="">
      <p:transition spd="slow" advTm="33385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>
            <a:extLst>
              <a:ext uri="{FF2B5EF4-FFF2-40B4-BE49-F238E27FC236}">
                <a16:creationId xmlns:a16="http://schemas.microsoft.com/office/drawing/2014/main" id="{AEE1B216-9C54-4C75-9595-35C572692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81BB39A4-0633-4904-AC81-AF80A209F8E7}"/>
              </a:ext>
            </a:extLst>
          </p:cNvPr>
          <p:cNvSpPr/>
          <p:nvPr/>
        </p:nvSpPr>
        <p:spPr>
          <a:xfrm>
            <a:off x="444263" y="464766"/>
            <a:ext cx="1289560" cy="923330"/>
          </a:xfrm>
          <a:prstGeom prst="rect">
            <a:avLst/>
          </a:prstGeom>
          <a:solidFill>
            <a:srgbClr val="00B0F0"/>
          </a:solidFill>
          <a:ln w="38100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/>
              <a:t>3</a:t>
            </a:r>
            <a:endParaRPr lang="tr-TR" b="1" dirty="0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B17F3554-E934-4580-9DD0-8D32BDA14839}"/>
              </a:ext>
            </a:extLst>
          </p:cNvPr>
          <p:cNvSpPr/>
          <p:nvPr/>
        </p:nvSpPr>
        <p:spPr>
          <a:xfrm>
            <a:off x="95248" y="1490008"/>
            <a:ext cx="120014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sz="3600" b="1" dirty="0">
                <a:solidFill>
                  <a:srgbClr val="0070C0"/>
                </a:solidFill>
                <a:latin typeface="TTKB Dik Temel Abece" pitchFamily="2" charset="-94"/>
              </a:rPr>
              <a:t>Türkiye'nin ilk kadın pilotlarından biri olmakla beraber, </a:t>
            </a:r>
          </a:p>
          <a:p>
            <a:pPr lvl="0" algn="ctr"/>
            <a:r>
              <a:rPr lang="tr-TR" sz="3600" b="1" dirty="0">
                <a:solidFill>
                  <a:srgbClr val="0070C0"/>
                </a:solidFill>
                <a:latin typeface="TTKB Dik Temel Abece" pitchFamily="2" charset="-94"/>
              </a:rPr>
              <a:t>dünyanın da ilk kadın savaş uçağı pilotudur. </a:t>
            </a:r>
          </a:p>
          <a:p>
            <a:pPr lvl="0" algn="ctr"/>
            <a:r>
              <a:rPr lang="tr-TR" sz="3600" b="1" dirty="0">
                <a:solidFill>
                  <a:srgbClr val="7030A0"/>
                </a:solidFill>
                <a:latin typeface="TTKB Dik Temel Abece" pitchFamily="2" charset="-94"/>
              </a:rPr>
              <a:t>Yukarıdaki ifadede anlatılan kişi kimdir?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66EE6F4C-92F1-489B-84E2-9A0ED2275C7F}"/>
              </a:ext>
            </a:extLst>
          </p:cNvPr>
          <p:cNvSpPr/>
          <p:nvPr/>
        </p:nvSpPr>
        <p:spPr>
          <a:xfrm>
            <a:off x="2606623" y="510932"/>
            <a:ext cx="7281159" cy="83099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800" b="1" dirty="0">
                <a:ln w="0"/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DEĞERLENDİRME TESTİ</a:t>
            </a:r>
            <a:endParaRPr lang="tr-TR" sz="4800" b="1" cap="none" spc="0" dirty="0">
              <a:ln w="0"/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Aharoni" panose="02010803020104030203" pitchFamily="2" charset="-79"/>
            </a:endParaRP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38832712-9F9C-438E-B79A-299A9237D1C1}"/>
              </a:ext>
            </a:extLst>
          </p:cNvPr>
          <p:cNvSpPr/>
          <p:nvPr/>
        </p:nvSpPr>
        <p:spPr>
          <a:xfrm>
            <a:off x="3934879" y="3392413"/>
            <a:ext cx="540654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800" b="1" spc="5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TKB Dik Temel Abece" pitchFamily="2" charset="-94"/>
              </a:rPr>
              <a:t>A)</a:t>
            </a:r>
            <a:r>
              <a:rPr lang="tr-TR" sz="4000" b="1" dirty="0">
                <a:latin typeface="TTKB Dik Temel Abece" pitchFamily="2" charset="-94"/>
                <a:ea typeface="Cambria Math" panose="02040503050406030204" pitchFamily="18" charset="0"/>
              </a:rPr>
              <a:t> </a:t>
            </a:r>
            <a:r>
              <a:rPr lang="tr-TR" sz="4800" dirty="0">
                <a:latin typeface="TTKB Dik Temel Abece" pitchFamily="2" charset="-94"/>
                <a:ea typeface="Cambria Math" panose="02040503050406030204" pitchFamily="18" charset="0"/>
              </a:rPr>
              <a:t>Vecihi </a:t>
            </a:r>
            <a:r>
              <a:rPr lang="tr-TR" sz="4800" dirty="0" err="1">
                <a:latin typeface="TTKB Dik Temel Abece" pitchFamily="2" charset="-94"/>
                <a:ea typeface="Cambria Math" panose="02040503050406030204" pitchFamily="18" charset="0"/>
              </a:rPr>
              <a:t>Hürkuş</a:t>
            </a:r>
            <a:endParaRPr lang="tr-TR" sz="4800" dirty="0">
              <a:latin typeface="TTKB Dik Temel Abece" pitchFamily="2" charset="-94"/>
              <a:ea typeface="Cambria Math" panose="02040503050406030204" pitchFamily="18" charset="0"/>
            </a:endParaRPr>
          </a:p>
          <a:p>
            <a:r>
              <a:rPr lang="tr-TR" sz="4800" b="1" spc="5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TKB Dik Temel Abece" pitchFamily="2" charset="-94"/>
              </a:rPr>
              <a:t>B) </a:t>
            </a:r>
            <a:r>
              <a:rPr lang="tr-TR" sz="4800" dirty="0">
                <a:latin typeface="TTKB Dik Temel Abece" pitchFamily="2" charset="-94"/>
                <a:ea typeface="Cambria Math" panose="02040503050406030204" pitchFamily="18" charset="0"/>
              </a:rPr>
              <a:t>Sabiha Gökçen</a:t>
            </a:r>
            <a:r>
              <a:rPr lang="tr-TR" sz="4000" b="1" dirty="0">
                <a:solidFill>
                  <a:prstClr val="black"/>
                </a:solidFill>
                <a:latin typeface="TTKB Dik Temel Abece" pitchFamily="2" charset="-94"/>
                <a:ea typeface="Cambria Math" panose="02040503050406030204" pitchFamily="18" charset="0"/>
              </a:rPr>
              <a:t>  </a:t>
            </a:r>
          </a:p>
          <a:p>
            <a:r>
              <a:rPr lang="tr-TR" sz="4800" b="1" spc="5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TKB Dik Temel Abece" pitchFamily="2" charset="-94"/>
              </a:rPr>
              <a:t>C) </a:t>
            </a:r>
            <a:r>
              <a:rPr lang="tr-TR" sz="4800" dirty="0">
                <a:latin typeface="TTKB Dik Temel Abece" pitchFamily="2" charset="-94"/>
                <a:ea typeface="Cambria Math" panose="02040503050406030204" pitchFamily="18" charset="0"/>
              </a:rPr>
              <a:t>Engin Arık</a:t>
            </a:r>
            <a:endParaRPr lang="tr-TR" sz="4000" b="1" dirty="0">
              <a:solidFill>
                <a:prstClr val="black"/>
              </a:solidFill>
              <a:latin typeface="TTKB Dik Temel Abece" pitchFamily="2" charset="-94"/>
              <a:ea typeface="Cambria Math" panose="02040503050406030204" pitchFamily="18" charset="0"/>
            </a:endParaRPr>
          </a:p>
          <a:p>
            <a:endParaRPr lang="tr-TR" sz="1600" dirty="0">
              <a:latin typeface="TTKB Dik Temel Abece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73002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395"/>
    </mc:Choice>
    <mc:Fallback xmlns="">
      <p:transition spd="slow" advTm="36395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>
            <a:extLst>
              <a:ext uri="{FF2B5EF4-FFF2-40B4-BE49-F238E27FC236}">
                <a16:creationId xmlns:a16="http://schemas.microsoft.com/office/drawing/2014/main" id="{AEE1B216-9C54-4C75-9595-35C572692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81BB39A4-0633-4904-AC81-AF80A209F8E7}"/>
              </a:ext>
            </a:extLst>
          </p:cNvPr>
          <p:cNvSpPr/>
          <p:nvPr/>
        </p:nvSpPr>
        <p:spPr>
          <a:xfrm>
            <a:off x="444263" y="464766"/>
            <a:ext cx="1289560" cy="923330"/>
          </a:xfrm>
          <a:prstGeom prst="rect">
            <a:avLst/>
          </a:prstGeom>
          <a:solidFill>
            <a:srgbClr val="00B0F0"/>
          </a:solidFill>
          <a:ln w="38100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/>
              <a:t>4</a:t>
            </a:r>
            <a:endParaRPr lang="tr-TR" b="1" dirty="0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B17F3554-E934-4580-9DD0-8D32BDA14839}"/>
              </a:ext>
            </a:extLst>
          </p:cNvPr>
          <p:cNvSpPr/>
          <p:nvPr/>
        </p:nvSpPr>
        <p:spPr>
          <a:xfrm>
            <a:off x="95248" y="1490008"/>
            <a:ext cx="1200149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sz="4400" dirty="0">
                <a:solidFill>
                  <a:srgbClr val="0070C0"/>
                </a:solidFill>
                <a:latin typeface="TTKB Dik Temel Abece" pitchFamily="2" charset="-94"/>
              </a:rPr>
              <a:t>«Yapıca ufak tefek ancak çok güçlü olması» </a:t>
            </a:r>
            <a:r>
              <a:rPr lang="tr-TR" sz="4400" dirty="0">
                <a:solidFill>
                  <a:srgbClr val="7030A0"/>
                </a:solidFill>
                <a:latin typeface="TTKB Dik Temel Abece" pitchFamily="2" charset="-94"/>
              </a:rPr>
              <a:t>nedeniyle halter şampiyonu Naim Süleymanoğlu’nun lakabı</a:t>
            </a:r>
          </a:p>
          <a:p>
            <a:pPr lvl="0" algn="ctr"/>
            <a:r>
              <a:rPr lang="tr-TR" sz="4400" dirty="0">
                <a:solidFill>
                  <a:srgbClr val="7030A0"/>
                </a:solidFill>
                <a:latin typeface="TTKB Dik Temel Abece" pitchFamily="2" charset="-94"/>
              </a:rPr>
              <a:t> ne olmuştur?</a:t>
            </a:r>
            <a:endParaRPr lang="tr-TR" sz="4400" b="1" dirty="0">
              <a:solidFill>
                <a:srgbClr val="7030A0"/>
              </a:solidFill>
              <a:latin typeface="TTKB Dik Temel Abece" pitchFamily="2" charset="-94"/>
            </a:endParaRP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66EE6F4C-92F1-489B-84E2-9A0ED2275C7F}"/>
              </a:ext>
            </a:extLst>
          </p:cNvPr>
          <p:cNvSpPr/>
          <p:nvPr/>
        </p:nvSpPr>
        <p:spPr>
          <a:xfrm>
            <a:off x="2606623" y="510932"/>
            <a:ext cx="7281159" cy="83099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800" b="1" dirty="0">
                <a:ln w="0"/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DEĞERLENDİRME TESTİ</a:t>
            </a:r>
            <a:endParaRPr lang="tr-TR" sz="4800" b="1" cap="none" spc="0" dirty="0">
              <a:ln w="0"/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Aharoni" panose="02010803020104030203" pitchFamily="2" charset="-79"/>
            </a:endParaRP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38832712-9F9C-438E-B79A-299A9237D1C1}"/>
              </a:ext>
            </a:extLst>
          </p:cNvPr>
          <p:cNvSpPr/>
          <p:nvPr/>
        </p:nvSpPr>
        <p:spPr>
          <a:xfrm>
            <a:off x="4050588" y="3661534"/>
            <a:ext cx="583719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800" b="1" spc="5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TKB Dik Temel Abece" pitchFamily="2" charset="-94"/>
              </a:rPr>
              <a:t>A)</a:t>
            </a:r>
            <a:r>
              <a:rPr lang="tr-TR" sz="4000" b="1" dirty="0">
                <a:latin typeface="TTKB Dik Temel Abece" pitchFamily="2" charset="-94"/>
                <a:ea typeface="Cambria Math" panose="02040503050406030204" pitchFamily="18" charset="0"/>
              </a:rPr>
              <a:t> </a:t>
            </a:r>
            <a:r>
              <a:rPr lang="tr-TR" sz="4800" dirty="0">
                <a:latin typeface="TTKB Dik Temel Abece" pitchFamily="2" charset="-94"/>
                <a:ea typeface="Cambria Math" panose="02040503050406030204" pitchFamily="18" charset="0"/>
              </a:rPr>
              <a:t>Güçlü Naim</a:t>
            </a:r>
          </a:p>
          <a:p>
            <a:r>
              <a:rPr lang="tr-TR" sz="4800" b="1" spc="5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TKB Dik Temel Abece" pitchFamily="2" charset="-94"/>
              </a:rPr>
              <a:t>B) </a:t>
            </a:r>
            <a:r>
              <a:rPr lang="tr-TR" sz="4800" dirty="0">
                <a:latin typeface="TTKB Dik Temel Abece" pitchFamily="2" charset="-94"/>
                <a:ea typeface="Cambria Math" panose="02040503050406030204" pitchFamily="18" charset="0"/>
              </a:rPr>
              <a:t>Süper Adam</a:t>
            </a:r>
            <a:r>
              <a:rPr lang="tr-TR" sz="4000" b="1" dirty="0">
                <a:solidFill>
                  <a:prstClr val="black"/>
                </a:solidFill>
                <a:latin typeface="TTKB Dik Temel Abece" pitchFamily="2" charset="-94"/>
                <a:ea typeface="Cambria Math" panose="02040503050406030204" pitchFamily="18" charset="0"/>
              </a:rPr>
              <a:t>  </a:t>
            </a:r>
          </a:p>
          <a:p>
            <a:r>
              <a:rPr lang="tr-TR" sz="4800" b="1" spc="5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TKB Dik Temel Abece" pitchFamily="2" charset="-94"/>
              </a:rPr>
              <a:t>C) </a:t>
            </a:r>
            <a:r>
              <a:rPr lang="tr-TR" sz="4800" dirty="0">
                <a:latin typeface="TTKB Dik Temel Abece" pitchFamily="2" charset="-94"/>
                <a:ea typeface="Cambria Math" panose="02040503050406030204" pitchFamily="18" charset="0"/>
              </a:rPr>
              <a:t>Cep </a:t>
            </a:r>
            <a:r>
              <a:rPr lang="tr-TR" sz="4800" dirty="0" err="1">
                <a:latin typeface="TTKB Dik Temel Abece" pitchFamily="2" charset="-94"/>
                <a:ea typeface="Cambria Math" panose="02040503050406030204" pitchFamily="18" charset="0"/>
              </a:rPr>
              <a:t>Herkülü</a:t>
            </a:r>
            <a:endParaRPr lang="tr-TR" sz="4000" b="1" dirty="0">
              <a:solidFill>
                <a:prstClr val="black"/>
              </a:solidFill>
              <a:latin typeface="TTKB Dik Temel Abece" pitchFamily="2" charset="-94"/>
              <a:ea typeface="Cambria Math" panose="02040503050406030204" pitchFamily="18" charset="0"/>
            </a:endParaRPr>
          </a:p>
          <a:p>
            <a:endParaRPr lang="tr-TR" sz="1600" dirty="0">
              <a:latin typeface="TTKB Dik Temel Abece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78017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990"/>
    </mc:Choice>
    <mc:Fallback xmlns="">
      <p:transition spd="slow" advTm="3499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>
            <a:extLst>
              <a:ext uri="{FF2B5EF4-FFF2-40B4-BE49-F238E27FC236}">
                <a16:creationId xmlns:a16="http://schemas.microsoft.com/office/drawing/2014/main" id="{AEE1B216-9C54-4C75-9595-35C572692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81BB39A4-0633-4904-AC81-AF80A209F8E7}"/>
              </a:ext>
            </a:extLst>
          </p:cNvPr>
          <p:cNvSpPr/>
          <p:nvPr/>
        </p:nvSpPr>
        <p:spPr>
          <a:xfrm>
            <a:off x="444263" y="464766"/>
            <a:ext cx="1289560" cy="923330"/>
          </a:xfrm>
          <a:prstGeom prst="rect">
            <a:avLst/>
          </a:prstGeom>
          <a:solidFill>
            <a:srgbClr val="00B0F0"/>
          </a:solidFill>
          <a:ln w="38100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/>
              <a:t>5</a:t>
            </a:r>
            <a:endParaRPr lang="tr-TR" b="1" dirty="0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B17F3554-E934-4580-9DD0-8D32BDA14839}"/>
              </a:ext>
            </a:extLst>
          </p:cNvPr>
          <p:cNvSpPr/>
          <p:nvPr/>
        </p:nvSpPr>
        <p:spPr>
          <a:xfrm>
            <a:off x="1587500" y="1495867"/>
            <a:ext cx="91059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800" dirty="0">
                <a:solidFill>
                  <a:srgbClr val="7030A0"/>
                </a:solidFill>
                <a:latin typeface="TTKB Dik Temel Abece" pitchFamily="2" charset="-94"/>
              </a:rPr>
              <a:t>Bor ve toryum madenleriyle ilgili</a:t>
            </a:r>
          </a:p>
          <a:p>
            <a:pPr algn="ctr"/>
            <a:r>
              <a:rPr lang="tr-TR" sz="4800" dirty="0">
                <a:solidFill>
                  <a:srgbClr val="7030A0"/>
                </a:solidFill>
                <a:latin typeface="TTKB Dik Temel Abece" pitchFamily="2" charset="-94"/>
              </a:rPr>
              <a:t>çalışmalar yapan bilim insanı kimdir?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66EE6F4C-92F1-489B-84E2-9A0ED2275C7F}"/>
              </a:ext>
            </a:extLst>
          </p:cNvPr>
          <p:cNvSpPr/>
          <p:nvPr/>
        </p:nvSpPr>
        <p:spPr>
          <a:xfrm>
            <a:off x="2606623" y="510932"/>
            <a:ext cx="7281159" cy="83099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800" b="1" dirty="0">
                <a:ln w="0"/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DEĞERLENDİRME TESTİ</a:t>
            </a:r>
            <a:endParaRPr lang="tr-TR" sz="4800" b="1" cap="none" spc="0" dirty="0">
              <a:ln w="0"/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Aharoni" panose="02010803020104030203" pitchFamily="2" charset="-79"/>
            </a:endParaRP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38832712-9F9C-438E-B79A-299A9237D1C1}"/>
              </a:ext>
            </a:extLst>
          </p:cNvPr>
          <p:cNvSpPr/>
          <p:nvPr/>
        </p:nvSpPr>
        <p:spPr>
          <a:xfrm>
            <a:off x="3829387" y="3096355"/>
            <a:ext cx="571549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5400" b="1" spc="5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TKB Dik Temel Abece" pitchFamily="2" charset="-94"/>
              </a:rPr>
              <a:t>A)</a:t>
            </a:r>
            <a:r>
              <a:rPr lang="tr-TR" sz="4400" b="1" dirty="0">
                <a:latin typeface="TTKB Dik Temel Abece" pitchFamily="2" charset="-94"/>
                <a:ea typeface="Cambria Math" panose="02040503050406030204" pitchFamily="18" charset="0"/>
              </a:rPr>
              <a:t> </a:t>
            </a:r>
            <a:r>
              <a:rPr lang="tr-TR" sz="5400" dirty="0">
                <a:latin typeface="TTKB Dik Temel Abece" pitchFamily="2" charset="-94"/>
                <a:ea typeface="Cambria Math" panose="02040503050406030204" pitchFamily="18" charset="0"/>
              </a:rPr>
              <a:t>Engin Arık</a:t>
            </a:r>
          </a:p>
          <a:p>
            <a:r>
              <a:rPr lang="tr-TR" sz="5400" b="1" spc="5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TKB Dik Temel Abece" pitchFamily="2" charset="-94"/>
              </a:rPr>
              <a:t>B) </a:t>
            </a:r>
            <a:r>
              <a:rPr lang="tr-TR" sz="5400" dirty="0">
                <a:latin typeface="TTKB Dik Temel Abece" pitchFamily="2" charset="-94"/>
                <a:ea typeface="Cambria Math" panose="02040503050406030204" pitchFamily="18" charset="0"/>
              </a:rPr>
              <a:t>Zihni Derin</a:t>
            </a:r>
            <a:endParaRPr lang="tr-TR" sz="4400" b="1" dirty="0">
              <a:solidFill>
                <a:prstClr val="black"/>
              </a:solidFill>
              <a:latin typeface="TTKB Dik Temel Abece" pitchFamily="2" charset="-94"/>
              <a:ea typeface="Cambria Math" panose="02040503050406030204" pitchFamily="18" charset="0"/>
            </a:endParaRPr>
          </a:p>
          <a:p>
            <a:r>
              <a:rPr lang="tr-TR" sz="5400" b="1" spc="5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TKB Dik Temel Abece" pitchFamily="2" charset="-94"/>
              </a:rPr>
              <a:t>C) </a:t>
            </a:r>
            <a:r>
              <a:rPr lang="tr-TR" sz="5400" dirty="0">
                <a:latin typeface="TTKB Dik Temel Abece" pitchFamily="2" charset="-94"/>
                <a:ea typeface="Cambria Math" panose="02040503050406030204" pitchFamily="18" charset="0"/>
              </a:rPr>
              <a:t>Nuri Demirağ</a:t>
            </a:r>
            <a:endParaRPr lang="tr-TR" sz="4400" b="1" dirty="0">
              <a:solidFill>
                <a:prstClr val="black"/>
              </a:solidFill>
              <a:latin typeface="TTKB Dik Temel Abece" pitchFamily="2" charset="-94"/>
              <a:ea typeface="Cambria Math" panose="02040503050406030204" pitchFamily="18" charset="0"/>
            </a:endParaRPr>
          </a:p>
          <a:p>
            <a:endParaRPr lang="tr-TR" dirty="0">
              <a:latin typeface="TTKB Dik Temel Abece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57621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10"/>
    </mc:Choice>
    <mc:Fallback xmlns="">
      <p:transition spd="slow" advTm="2701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>
            <a:extLst>
              <a:ext uri="{FF2B5EF4-FFF2-40B4-BE49-F238E27FC236}">
                <a16:creationId xmlns:a16="http://schemas.microsoft.com/office/drawing/2014/main" id="{AEE1B216-9C54-4C75-9595-35C572692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81BB39A4-0633-4904-AC81-AF80A209F8E7}"/>
              </a:ext>
            </a:extLst>
          </p:cNvPr>
          <p:cNvSpPr/>
          <p:nvPr/>
        </p:nvSpPr>
        <p:spPr>
          <a:xfrm>
            <a:off x="444263" y="464766"/>
            <a:ext cx="1289560" cy="923330"/>
          </a:xfrm>
          <a:prstGeom prst="rect">
            <a:avLst/>
          </a:prstGeom>
          <a:solidFill>
            <a:srgbClr val="00B0F0"/>
          </a:solidFill>
          <a:ln w="38100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/>
              <a:t>6</a:t>
            </a:r>
            <a:endParaRPr lang="tr-TR" b="1" dirty="0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B17F3554-E934-4580-9DD0-8D32BDA14839}"/>
              </a:ext>
            </a:extLst>
          </p:cNvPr>
          <p:cNvSpPr/>
          <p:nvPr/>
        </p:nvSpPr>
        <p:spPr>
          <a:xfrm>
            <a:off x="95248" y="1490008"/>
            <a:ext cx="120014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sz="3600" b="1" dirty="0">
                <a:solidFill>
                  <a:srgbClr val="0070C0"/>
                </a:solidFill>
                <a:latin typeface="TTKB Dik Temel Abece" pitchFamily="2" charset="-94"/>
              </a:rPr>
              <a:t>Kurtuluş Savaşı’ndan önce yapılan Osmanlı-Rus Savaşı’nda Erzurum’un savunulmasında kahramanca mücadele veren</a:t>
            </a:r>
          </a:p>
          <a:p>
            <a:pPr lvl="0" algn="ctr"/>
            <a:r>
              <a:rPr lang="tr-TR" sz="3600" b="1" dirty="0">
                <a:solidFill>
                  <a:srgbClr val="0070C0"/>
                </a:solidFill>
                <a:latin typeface="TTKB Dik Temel Abece" pitchFamily="2" charset="-94"/>
              </a:rPr>
              <a:t>Türk kadınıdır. </a:t>
            </a:r>
          </a:p>
          <a:p>
            <a:pPr lvl="0" algn="ctr"/>
            <a:r>
              <a:rPr lang="tr-TR" sz="3600" b="1" dirty="0">
                <a:solidFill>
                  <a:srgbClr val="7030A0"/>
                </a:solidFill>
                <a:latin typeface="TTKB Dik Temel Abece" pitchFamily="2" charset="-94"/>
              </a:rPr>
              <a:t>Yukarıdaki ifadede anlatılan kişi kimdir?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66EE6F4C-92F1-489B-84E2-9A0ED2275C7F}"/>
              </a:ext>
            </a:extLst>
          </p:cNvPr>
          <p:cNvSpPr/>
          <p:nvPr/>
        </p:nvSpPr>
        <p:spPr>
          <a:xfrm>
            <a:off x="2606623" y="510932"/>
            <a:ext cx="7281159" cy="83099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800" b="1" dirty="0">
                <a:ln w="0"/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DEĞERLENDİRME TESTİ</a:t>
            </a:r>
            <a:endParaRPr lang="tr-TR" sz="4800" b="1" cap="none" spc="0" dirty="0">
              <a:ln w="0"/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Aharoni" panose="02010803020104030203" pitchFamily="2" charset="-79"/>
            </a:endParaRP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38832712-9F9C-438E-B79A-299A9237D1C1}"/>
              </a:ext>
            </a:extLst>
          </p:cNvPr>
          <p:cNvSpPr/>
          <p:nvPr/>
        </p:nvSpPr>
        <p:spPr>
          <a:xfrm>
            <a:off x="3932953" y="3946411"/>
            <a:ext cx="540654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800" b="1" spc="5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TKB Dik Temel Abece" pitchFamily="2" charset="-94"/>
              </a:rPr>
              <a:t>A)</a:t>
            </a:r>
            <a:r>
              <a:rPr lang="tr-TR" sz="4000" b="1" dirty="0">
                <a:latin typeface="TTKB Dik Temel Abece" pitchFamily="2" charset="-94"/>
                <a:ea typeface="Cambria Math" panose="02040503050406030204" pitchFamily="18" charset="0"/>
              </a:rPr>
              <a:t> </a:t>
            </a:r>
            <a:r>
              <a:rPr lang="tr-TR" sz="4800" dirty="0">
                <a:latin typeface="TTKB Dik Temel Abece" pitchFamily="2" charset="-94"/>
                <a:ea typeface="Cambria Math" panose="02040503050406030204" pitchFamily="18" charset="0"/>
              </a:rPr>
              <a:t>Nene Hatun</a:t>
            </a:r>
          </a:p>
          <a:p>
            <a:r>
              <a:rPr lang="tr-TR" sz="4800" b="1" spc="5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TKB Dik Temel Abece" pitchFamily="2" charset="-94"/>
              </a:rPr>
              <a:t>B) </a:t>
            </a:r>
            <a:r>
              <a:rPr lang="tr-TR" sz="4800" dirty="0">
                <a:latin typeface="TTKB Dik Temel Abece" pitchFamily="2" charset="-94"/>
                <a:ea typeface="Cambria Math" panose="02040503050406030204" pitchFamily="18" charset="0"/>
              </a:rPr>
              <a:t>Sabiha Gökçen</a:t>
            </a:r>
            <a:r>
              <a:rPr lang="tr-TR" sz="4000" b="1" dirty="0">
                <a:solidFill>
                  <a:prstClr val="black"/>
                </a:solidFill>
                <a:latin typeface="TTKB Dik Temel Abece" pitchFamily="2" charset="-94"/>
                <a:ea typeface="Cambria Math" panose="02040503050406030204" pitchFamily="18" charset="0"/>
              </a:rPr>
              <a:t>  </a:t>
            </a:r>
          </a:p>
          <a:p>
            <a:r>
              <a:rPr lang="tr-TR" sz="4800" b="1" spc="5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TKB Dik Temel Abece" pitchFamily="2" charset="-94"/>
              </a:rPr>
              <a:t>C) </a:t>
            </a:r>
            <a:r>
              <a:rPr lang="tr-TR" sz="4800" dirty="0">
                <a:latin typeface="TTKB Dik Temel Abece" pitchFamily="2" charset="-94"/>
                <a:ea typeface="Cambria Math" panose="02040503050406030204" pitchFamily="18" charset="0"/>
              </a:rPr>
              <a:t>Jale İnan</a:t>
            </a:r>
            <a:endParaRPr lang="tr-TR" sz="4000" b="1" dirty="0">
              <a:solidFill>
                <a:prstClr val="black"/>
              </a:solidFill>
              <a:latin typeface="TTKB Dik Temel Abece" pitchFamily="2" charset="-94"/>
              <a:ea typeface="Cambria Math" panose="02040503050406030204" pitchFamily="18" charset="0"/>
            </a:endParaRPr>
          </a:p>
          <a:p>
            <a:endParaRPr lang="tr-TR" sz="1600" dirty="0">
              <a:latin typeface="TTKB Dik Temel Abece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74310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556"/>
    </mc:Choice>
    <mc:Fallback xmlns="">
      <p:transition spd="slow" advTm="34556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>
            <a:extLst>
              <a:ext uri="{FF2B5EF4-FFF2-40B4-BE49-F238E27FC236}">
                <a16:creationId xmlns:a16="http://schemas.microsoft.com/office/drawing/2014/main" id="{AEE1B216-9C54-4C75-9595-35C572692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81BB39A4-0633-4904-AC81-AF80A209F8E7}"/>
              </a:ext>
            </a:extLst>
          </p:cNvPr>
          <p:cNvSpPr/>
          <p:nvPr/>
        </p:nvSpPr>
        <p:spPr>
          <a:xfrm>
            <a:off x="444263" y="464766"/>
            <a:ext cx="1289560" cy="923330"/>
          </a:xfrm>
          <a:prstGeom prst="rect">
            <a:avLst/>
          </a:prstGeom>
          <a:solidFill>
            <a:srgbClr val="00B0F0"/>
          </a:solidFill>
          <a:ln w="38100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/>
              <a:t>7</a:t>
            </a:r>
            <a:endParaRPr lang="tr-TR" b="1" dirty="0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B17F3554-E934-4580-9DD0-8D32BDA14839}"/>
              </a:ext>
            </a:extLst>
          </p:cNvPr>
          <p:cNvSpPr/>
          <p:nvPr/>
        </p:nvSpPr>
        <p:spPr>
          <a:xfrm>
            <a:off x="95248" y="1490008"/>
            <a:ext cx="1200149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400" dirty="0">
                <a:solidFill>
                  <a:srgbClr val="7030A0"/>
                </a:solidFill>
                <a:latin typeface="TTKB Dik Temel Abece" pitchFamily="2" charset="-94"/>
              </a:rPr>
              <a:t>Yurdumuzda ilk demir yolu yapımını gerçekleşti-</a:t>
            </a:r>
          </a:p>
          <a:p>
            <a:pPr algn="ctr"/>
            <a:r>
              <a:rPr lang="tr-TR" sz="4400" dirty="0">
                <a:solidFill>
                  <a:srgbClr val="7030A0"/>
                </a:solidFill>
                <a:latin typeface="TTKB Dik Temel Abece" pitchFamily="2" charset="-94"/>
              </a:rPr>
              <a:t>ren ve havacılık sanayisini kuran iş adamı Nuri Bey’e Atatürk hangi soyadını vermiştir?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66EE6F4C-92F1-489B-84E2-9A0ED2275C7F}"/>
              </a:ext>
            </a:extLst>
          </p:cNvPr>
          <p:cNvSpPr/>
          <p:nvPr/>
        </p:nvSpPr>
        <p:spPr>
          <a:xfrm>
            <a:off x="2606623" y="510932"/>
            <a:ext cx="7281159" cy="83099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800" b="1" dirty="0">
                <a:ln w="0"/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DEĞERLENDİRME TESTİ</a:t>
            </a:r>
            <a:endParaRPr lang="tr-TR" sz="4800" b="1" cap="none" spc="0" dirty="0">
              <a:ln w="0"/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Aharoni" panose="02010803020104030203" pitchFamily="2" charset="-79"/>
            </a:endParaRP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38832712-9F9C-438E-B79A-299A9237D1C1}"/>
              </a:ext>
            </a:extLst>
          </p:cNvPr>
          <p:cNvSpPr/>
          <p:nvPr/>
        </p:nvSpPr>
        <p:spPr>
          <a:xfrm>
            <a:off x="4004054" y="3613666"/>
            <a:ext cx="367588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800" b="1" spc="5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TKB Dik Temel Abece" pitchFamily="2" charset="-94"/>
              </a:rPr>
              <a:t>A)</a:t>
            </a:r>
            <a:r>
              <a:rPr lang="tr-TR" sz="4000" b="1" dirty="0">
                <a:latin typeface="TTKB Dik Temel Abece" pitchFamily="2" charset="-94"/>
                <a:ea typeface="Cambria Math" panose="02040503050406030204" pitchFamily="18" charset="0"/>
              </a:rPr>
              <a:t> </a:t>
            </a:r>
            <a:r>
              <a:rPr lang="tr-TR" sz="4800" dirty="0">
                <a:latin typeface="TTKB Dik Temel Abece" pitchFamily="2" charset="-94"/>
                <a:ea typeface="Cambria Math" panose="02040503050406030204" pitchFamily="18" charset="0"/>
              </a:rPr>
              <a:t>Demirray</a:t>
            </a:r>
          </a:p>
          <a:p>
            <a:r>
              <a:rPr lang="tr-TR" sz="4800" b="1" spc="5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TKB Dik Temel Abece" pitchFamily="2" charset="-94"/>
              </a:rPr>
              <a:t>B) </a:t>
            </a:r>
            <a:r>
              <a:rPr lang="tr-TR" sz="4800" dirty="0">
                <a:latin typeface="TTKB Dik Temel Abece" pitchFamily="2" charset="-94"/>
                <a:ea typeface="Cambria Math" panose="02040503050406030204" pitchFamily="18" charset="0"/>
              </a:rPr>
              <a:t>Demirağ</a:t>
            </a:r>
            <a:endParaRPr lang="tr-TR" sz="4000" b="1" dirty="0">
              <a:solidFill>
                <a:prstClr val="black"/>
              </a:solidFill>
              <a:latin typeface="TTKB Dik Temel Abece" pitchFamily="2" charset="-94"/>
              <a:ea typeface="Cambria Math" panose="02040503050406030204" pitchFamily="18" charset="0"/>
            </a:endParaRPr>
          </a:p>
          <a:p>
            <a:r>
              <a:rPr lang="tr-TR" sz="4800" b="1" spc="5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TKB Dik Temel Abece" pitchFamily="2" charset="-94"/>
              </a:rPr>
              <a:t>C) </a:t>
            </a:r>
            <a:r>
              <a:rPr lang="tr-TR" sz="4800" dirty="0">
                <a:latin typeface="TTKB Dik Temel Abece" pitchFamily="2" charset="-94"/>
                <a:ea typeface="Cambria Math" panose="02040503050406030204" pitchFamily="18" charset="0"/>
              </a:rPr>
              <a:t>Demiray</a:t>
            </a:r>
            <a:endParaRPr lang="tr-TR" sz="4000" b="1" dirty="0">
              <a:solidFill>
                <a:prstClr val="black"/>
              </a:solidFill>
              <a:latin typeface="TTKB Dik Temel Abece" pitchFamily="2" charset="-94"/>
              <a:ea typeface="Cambria Math" panose="02040503050406030204" pitchFamily="18" charset="0"/>
            </a:endParaRPr>
          </a:p>
          <a:p>
            <a:endParaRPr lang="tr-TR" sz="1600" dirty="0">
              <a:latin typeface="TTKB Dik Temel Abece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4119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82"/>
    </mc:Choice>
    <mc:Fallback xmlns="">
      <p:transition spd="slow" advTm="3128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D62CCC4-AE26-4336-A32D-266DEF1EC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49976728-DB59-4B18-B739-EE48A46E88C4}"/>
              </a:ext>
            </a:extLst>
          </p:cNvPr>
          <p:cNvSpPr/>
          <p:nvPr/>
        </p:nvSpPr>
        <p:spPr>
          <a:xfrm>
            <a:off x="5111194" y="1063010"/>
            <a:ext cx="45258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800" b="1" dirty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Nene Hatun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0DBE77F4-F43F-4751-AE8D-B6305DEEC161}"/>
              </a:ext>
            </a:extLst>
          </p:cNvPr>
          <p:cNvSpPr/>
          <p:nvPr/>
        </p:nvSpPr>
        <p:spPr>
          <a:xfrm>
            <a:off x="2946400" y="1770896"/>
            <a:ext cx="1010017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dirty="0">
                <a:solidFill>
                  <a:srgbClr val="002060"/>
                </a:solidFill>
                <a:latin typeface="TTKB Dik Temel Abece" pitchFamily="2" charset="-94"/>
              </a:rPr>
              <a:t>Nene Hatun, Kurtuluş Savaşı’ndan önce </a:t>
            </a:r>
          </a:p>
          <a:p>
            <a:r>
              <a:rPr lang="tr-TR" sz="4000" dirty="0">
                <a:solidFill>
                  <a:srgbClr val="002060"/>
                </a:solidFill>
                <a:latin typeface="TTKB Dik Temel Abece" pitchFamily="2" charset="-94"/>
              </a:rPr>
              <a:t>yapılan Osmanlı-Rus Savaşı’nda Erzurum’un savunulmasında kahramanca mücadele veren</a:t>
            </a:r>
          </a:p>
          <a:p>
            <a:r>
              <a:rPr lang="tr-TR" sz="4000" dirty="0">
                <a:solidFill>
                  <a:srgbClr val="002060"/>
                </a:solidFill>
                <a:latin typeface="TTKB Dik Temel Abece" pitchFamily="2" charset="-94"/>
              </a:rPr>
              <a:t>Türk kadınıdır. Nene Hatun, düşmanın vatan topraklarına girdiğini öğrenince Erzurum </a:t>
            </a:r>
          </a:p>
          <a:p>
            <a:r>
              <a:rPr lang="tr-TR" sz="4000" dirty="0">
                <a:solidFill>
                  <a:srgbClr val="002060"/>
                </a:solidFill>
                <a:latin typeface="TTKB Dik Temel Abece" pitchFamily="2" charset="-94"/>
              </a:rPr>
              <a:t>halkı ile birlikte düşmanla kahramanca savaştı.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7B569B28-7CE4-4196-93A6-E3ED26BFC309}"/>
              </a:ext>
            </a:extLst>
          </p:cNvPr>
          <p:cNvSpPr txBox="1"/>
          <p:nvPr/>
        </p:nvSpPr>
        <p:spPr>
          <a:xfrm>
            <a:off x="304873" y="443626"/>
            <a:ext cx="10825018" cy="707886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ÜLKEMİZE HİZMET ETMİŞ KİŞİLER</a:t>
            </a:r>
          </a:p>
        </p:txBody>
      </p:sp>
      <p:pic>
        <p:nvPicPr>
          <p:cNvPr id="10" name="Picture 2" descr="NENEHATUN ile ilgili görsel sonucu">
            <a:extLst>
              <a:ext uri="{FF2B5EF4-FFF2-40B4-BE49-F238E27FC236}">
                <a16:creationId xmlns:a16="http://schemas.microsoft.com/office/drawing/2014/main" id="{1FA8E4CD-D3FF-451C-A935-ECDF74B0E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73" y="2365982"/>
            <a:ext cx="2485843" cy="163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086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10"/>
    </mc:Choice>
    <mc:Fallback xmlns="">
      <p:transition spd="slow" advTm="250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>
            <a:extLst>
              <a:ext uri="{FF2B5EF4-FFF2-40B4-BE49-F238E27FC236}">
                <a16:creationId xmlns:a16="http://schemas.microsoft.com/office/drawing/2014/main" id="{AEE1B216-9C54-4C75-9595-35C572692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" y="0"/>
            <a:ext cx="12192000" cy="6858000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81BB39A4-0633-4904-AC81-AF80A209F8E7}"/>
              </a:ext>
            </a:extLst>
          </p:cNvPr>
          <p:cNvSpPr/>
          <p:nvPr/>
        </p:nvSpPr>
        <p:spPr>
          <a:xfrm>
            <a:off x="444263" y="464766"/>
            <a:ext cx="1289560" cy="923330"/>
          </a:xfrm>
          <a:prstGeom prst="rect">
            <a:avLst/>
          </a:prstGeom>
          <a:solidFill>
            <a:srgbClr val="00B0F0"/>
          </a:solidFill>
          <a:ln w="38100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/>
              <a:t>8</a:t>
            </a:r>
            <a:endParaRPr lang="tr-TR" b="1" dirty="0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B17F3554-E934-4580-9DD0-8D32BDA14839}"/>
              </a:ext>
            </a:extLst>
          </p:cNvPr>
          <p:cNvSpPr/>
          <p:nvPr/>
        </p:nvSpPr>
        <p:spPr>
          <a:xfrm>
            <a:off x="406287" y="1478485"/>
            <a:ext cx="1200149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400" dirty="0">
                <a:solidFill>
                  <a:srgbClr val="7030A0"/>
                </a:solidFill>
                <a:latin typeface="TTKB Dik Temel Abece" pitchFamily="2" charset="-94"/>
              </a:rPr>
              <a:t>Uzun yıllar devam eden bilimsel kazılarla, </a:t>
            </a:r>
          </a:p>
          <a:p>
            <a:pPr algn="ctr"/>
            <a:r>
              <a:rPr lang="tr-TR" sz="4400" dirty="0">
                <a:solidFill>
                  <a:srgbClr val="7030A0"/>
                </a:solidFill>
                <a:latin typeface="TTKB Dik Temel Abece" pitchFamily="2" charset="-94"/>
              </a:rPr>
              <a:t>Perge ve Side antik kentlerinin ortaya çıkarılmasını sağlayan Türkiye’nin ilk kadın </a:t>
            </a:r>
            <a:r>
              <a:rPr lang="tr-TR" sz="4400" dirty="0" err="1">
                <a:solidFill>
                  <a:srgbClr val="7030A0"/>
                </a:solidFill>
                <a:latin typeface="TTKB Dik Temel Abece" pitchFamily="2" charset="-94"/>
              </a:rPr>
              <a:t>arkeoluğu</a:t>
            </a:r>
            <a:r>
              <a:rPr lang="tr-TR" sz="4400" dirty="0">
                <a:solidFill>
                  <a:srgbClr val="7030A0"/>
                </a:solidFill>
                <a:latin typeface="TTKB Dik Temel Abece" pitchFamily="2" charset="-94"/>
              </a:rPr>
              <a:t> kimdir?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66EE6F4C-92F1-489B-84E2-9A0ED2275C7F}"/>
              </a:ext>
            </a:extLst>
          </p:cNvPr>
          <p:cNvSpPr/>
          <p:nvPr/>
        </p:nvSpPr>
        <p:spPr>
          <a:xfrm>
            <a:off x="2606623" y="510932"/>
            <a:ext cx="7281159" cy="83099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800" b="1" dirty="0">
                <a:ln w="0"/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DEĞERLENDİRME TESTİ</a:t>
            </a:r>
            <a:endParaRPr lang="tr-TR" sz="4800" b="1" cap="none" spc="0" dirty="0">
              <a:ln w="0"/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Aharoni" panose="02010803020104030203" pitchFamily="2" charset="-79"/>
            </a:endParaRP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4B0BF1F7-5317-4EAA-A707-847D82B88CCE}"/>
              </a:ext>
            </a:extLst>
          </p:cNvPr>
          <p:cNvSpPr/>
          <p:nvPr/>
        </p:nvSpPr>
        <p:spPr>
          <a:xfrm>
            <a:off x="4190071" y="3692532"/>
            <a:ext cx="540654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800" b="1" spc="5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TKB Dik Temel Abece" pitchFamily="2" charset="-94"/>
              </a:rPr>
              <a:t>A)</a:t>
            </a:r>
            <a:r>
              <a:rPr lang="tr-TR" sz="4000" b="1" dirty="0">
                <a:latin typeface="TTKB Dik Temel Abece" pitchFamily="2" charset="-94"/>
                <a:ea typeface="Cambria Math" panose="02040503050406030204" pitchFamily="18" charset="0"/>
              </a:rPr>
              <a:t> </a:t>
            </a:r>
            <a:r>
              <a:rPr lang="tr-TR" sz="4800" dirty="0">
                <a:latin typeface="TTKB Dik Temel Abece" pitchFamily="2" charset="-94"/>
                <a:ea typeface="Cambria Math" panose="02040503050406030204" pitchFamily="18" charset="0"/>
              </a:rPr>
              <a:t>Nene Hatun</a:t>
            </a:r>
          </a:p>
          <a:p>
            <a:r>
              <a:rPr lang="tr-TR" sz="4800" b="1" spc="5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TKB Dik Temel Abece" pitchFamily="2" charset="-94"/>
              </a:rPr>
              <a:t>B) </a:t>
            </a:r>
            <a:r>
              <a:rPr lang="tr-TR" sz="4800" dirty="0">
                <a:latin typeface="TTKB Dik Temel Abece" pitchFamily="2" charset="-94"/>
                <a:ea typeface="Cambria Math" panose="02040503050406030204" pitchFamily="18" charset="0"/>
              </a:rPr>
              <a:t>Sabiha Gökçen</a:t>
            </a:r>
            <a:r>
              <a:rPr lang="tr-TR" sz="4000" b="1" dirty="0">
                <a:solidFill>
                  <a:prstClr val="black"/>
                </a:solidFill>
                <a:latin typeface="TTKB Dik Temel Abece" pitchFamily="2" charset="-94"/>
                <a:ea typeface="Cambria Math" panose="02040503050406030204" pitchFamily="18" charset="0"/>
              </a:rPr>
              <a:t>  </a:t>
            </a:r>
          </a:p>
          <a:p>
            <a:r>
              <a:rPr lang="tr-TR" sz="4800" b="1" spc="5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TKB Dik Temel Abece" pitchFamily="2" charset="-94"/>
              </a:rPr>
              <a:t>C) </a:t>
            </a:r>
            <a:r>
              <a:rPr lang="tr-TR" sz="4800" dirty="0">
                <a:latin typeface="TTKB Dik Temel Abece" pitchFamily="2" charset="-94"/>
                <a:ea typeface="Cambria Math" panose="02040503050406030204" pitchFamily="18" charset="0"/>
              </a:rPr>
              <a:t>Jale İnan</a:t>
            </a:r>
            <a:endParaRPr lang="tr-TR" sz="4000" b="1" dirty="0">
              <a:solidFill>
                <a:prstClr val="black"/>
              </a:solidFill>
              <a:latin typeface="TTKB Dik Temel Abece" pitchFamily="2" charset="-94"/>
              <a:ea typeface="Cambria Math" panose="02040503050406030204" pitchFamily="18" charset="0"/>
            </a:endParaRPr>
          </a:p>
          <a:p>
            <a:endParaRPr lang="tr-TR" sz="1600" dirty="0">
              <a:latin typeface="TTKB Dik Temel Abece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99460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24"/>
    </mc:Choice>
    <mc:Fallback xmlns="">
      <p:transition spd="slow" advTm="31724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>
            <a:extLst>
              <a:ext uri="{FF2B5EF4-FFF2-40B4-BE49-F238E27FC236}">
                <a16:creationId xmlns:a16="http://schemas.microsoft.com/office/drawing/2014/main" id="{AEE1B216-9C54-4C75-9595-35C572692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81BB39A4-0633-4904-AC81-AF80A209F8E7}"/>
              </a:ext>
            </a:extLst>
          </p:cNvPr>
          <p:cNvSpPr/>
          <p:nvPr/>
        </p:nvSpPr>
        <p:spPr>
          <a:xfrm>
            <a:off x="444263" y="464766"/>
            <a:ext cx="1289560" cy="923330"/>
          </a:xfrm>
          <a:prstGeom prst="rect">
            <a:avLst/>
          </a:prstGeom>
          <a:solidFill>
            <a:srgbClr val="00B0F0"/>
          </a:solidFill>
          <a:ln w="38100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/>
              <a:t>9</a:t>
            </a:r>
            <a:endParaRPr lang="tr-TR" b="1" dirty="0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B17F3554-E934-4580-9DD0-8D32BDA14839}"/>
              </a:ext>
            </a:extLst>
          </p:cNvPr>
          <p:cNvSpPr/>
          <p:nvPr/>
        </p:nvSpPr>
        <p:spPr>
          <a:xfrm>
            <a:off x="95248" y="1490008"/>
            <a:ext cx="120014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800" dirty="0">
                <a:solidFill>
                  <a:srgbClr val="7030A0"/>
                </a:solidFill>
                <a:latin typeface="TTKB Dik Temel Abece" pitchFamily="2" charset="-94"/>
              </a:rPr>
              <a:t>Türkiye’de çay tarımının başlamasını ve</a:t>
            </a:r>
          </a:p>
          <a:p>
            <a:pPr algn="ctr"/>
            <a:r>
              <a:rPr lang="tr-TR" sz="4800" dirty="0">
                <a:solidFill>
                  <a:srgbClr val="7030A0"/>
                </a:solidFill>
                <a:latin typeface="TTKB Dik Temel Abece" pitchFamily="2" charset="-94"/>
              </a:rPr>
              <a:t>gelişmesini sağlayan ziraat mühendisi kimdir?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66EE6F4C-92F1-489B-84E2-9A0ED2275C7F}"/>
              </a:ext>
            </a:extLst>
          </p:cNvPr>
          <p:cNvSpPr/>
          <p:nvPr/>
        </p:nvSpPr>
        <p:spPr>
          <a:xfrm>
            <a:off x="2606623" y="510932"/>
            <a:ext cx="7281159" cy="83099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800" b="1" dirty="0">
                <a:ln w="0"/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DEĞERLENDİRME TESTİ</a:t>
            </a:r>
            <a:endParaRPr lang="tr-TR" sz="4800" b="1" cap="none" spc="0" dirty="0">
              <a:ln w="0"/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Aharoni" panose="02010803020104030203" pitchFamily="2" charset="-79"/>
            </a:endParaRP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1F27063B-3037-4B55-937A-77221A6F0D75}"/>
              </a:ext>
            </a:extLst>
          </p:cNvPr>
          <p:cNvSpPr/>
          <p:nvPr/>
        </p:nvSpPr>
        <p:spPr>
          <a:xfrm>
            <a:off x="4172287" y="3272403"/>
            <a:ext cx="571549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800" b="1" spc="5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TKB Dik Temel Abece" pitchFamily="2" charset="-94"/>
              </a:rPr>
              <a:t>A)</a:t>
            </a:r>
            <a:r>
              <a:rPr lang="tr-TR" sz="4000" b="1" dirty="0">
                <a:latin typeface="TTKB Dik Temel Abece" pitchFamily="2" charset="-94"/>
                <a:ea typeface="Cambria Math" panose="02040503050406030204" pitchFamily="18" charset="0"/>
              </a:rPr>
              <a:t> </a:t>
            </a:r>
            <a:r>
              <a:rPr lang="tr-TR" sz="4800" dirty="0">
                <a:latin typeface="TTKB Dik Temel Abece" pitchFamily="2" charset="-94"/>
                <a:ea typeface="Cambria Math" panose="02040503050406030204" pitchFamily="18" charset="0"/>
              </a:rPr>
              <a:t>Engin Arık</a:t>
            </a:r>
          </a:p>
          <a:p>
            <a:r>
              <a:rPr lang="tr-TR" sz="4800" b="1" spc="5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TKB Dik Temel Abece" pitchFamily="2" charset="-94"/>
              </a:rPr>
              <a:t>B) </a:t>
            </a:r>
            <a:r>
              <a:rPr lang="tr-TR" sz="4800" dirty="0">
                <a:latin typeface="TTKB Dik Temel Abece" pitchFamily="2" charset="-94"/>
                <a:ea typeface="Cambria Math" panose="02040503050406030204" pitchFamily="18" charset="0"/>
              </a:rPr>
              <a:t>Zihni Derin</a:t>
            </a:r>
            <a:endParaRPr lang="tr-TR" sz="4000" b="1" dirty="0">
              <a:solidFill>
                <a:prstClr val="black"/>
              </a:solidFill>
              <a:latin typeface="TTKB Dik Temel Abece" pitchFamily="2" charset="-94"/>
              <a:ea typeface="Cambria Math" panose="02040503050406030204" pitchFamily="18" charset="0"/>
            </a:endParaRPr>
          </a:p>
          <a:p>
            <a:r>
              <a:rPr lang="tr-TR" sz="4800" b="1" spc="5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TKB Dik Temel Abece" pitchFamily="2" charset="-94"/>
              </a:rPr>
              <a:t>C) </a:t>
            </a:r>
            <a:r>
              <a:rPr lang="tr-TR" sz="4800" dirty="0">
                <a:latin typeface="TTKB Dik Temel Abece" pitchFamily="2" charset="-94"/>
                <a:ea typeface="Cambria Math" panose="02040503050406030204" pitchFamily="18" charset="0"/>
              </a:rPr>
              <a:t>Nuri Demirağ</a:t>
            </a:r>
            <a:endParaRPr lang="tr-TR" sz="4000" b="1" dirty="0">
              <a:solidFill>
                <a:prstClr val="black"/>
              </a:solidFill>
              <a:latin typeface="TTKB Dik Temel Abece" pitchFamily="2" charset="-94"/>
              <a:ea typeface="Cambria Math" panose="02040503050406030204" pitchFamily="18" charset="0"/>
            </a:endParaRPr>
          </a:p>
          <a:p>
            <a:endParaRPr lang="tr-TR" sz="1600" dirty="0">
              <a:latin typeface="TTKB Dik Temel Abece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52681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01"/>
    </mc:Choice>
    <mc:Fallback xmlns="">
      <p:transition spd="slow" advTm="27401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>
            <a:extLst>
              <a:ext uri="{FF2B5EF4-FFF2-40B4-BE49-F238E27FC236}">
                <a16:creationId xmlns:a16="http://schemas.microsoft.com/office/drawing/2014/main" id="{AEE1B216-9C54-4C75-9595-35C572692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81BB39A4-0633-4904-AC81-AF80A209F8E7}"/>
              </a:ext>
            </a:extLst>
          </p:cNvPr>
          <p:cNvSpPr/>
          <p:nvPr/>
        </p:nvSpPr>
        <p:spPr>
          <a:xfrm>
            <a:off x="444263" y="464766"/>
            <a:ext cx="1289560" cy="923330"/>
          </a:xfrm>
          <a:prstGeom prst="rect">
            <a:avLst/>
          </a:prstGeom>
          <a:solidFill>
            <a:srgbClr val="00B0F0"/>
          </a:solidFill>
          <a:ln w="38100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/>
              <a:t>10</a:t>
            </a:r>
            <a:endParaRPr lang="tr-TR" b="1" dirty="0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B17F3554-E934-4580-9DD0-8D32BDA14839}"/>
              </a:ext>
            </a:extLst>
          </p:cNvPr>
          <p:cNvSpPr/>
          <p:nvPr/>
        </p:nvSpPr>
        <p:spPr>
          <a:xfrm>
            <a:off x="190498" y="1388096"/>
            <a:ext cx="1200149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400" dirty="0">
                <a:solidFill>
                  <a:srgbClr val="7030A0"/>
                </a:solidFill>
                <a:latin typeface="TTKB Dik Temel Abece" pitchFamily="2" charset="-94"/>
              </a:rPr>
              <a:t>Olimpiyat şampiyonu, </a:t>
            </a:r>
          </a:p>
          <a:p>
            <a:pPr algn="ctr"/>
            <a:r>
              <a:rPr lang="tr-TR" sz="4400" dirty="0">
                <a:solidFill>
                  <a:srgbClr val="7030A0"/>
                </a:solidFill>
                <a:latin typeface="TTKB Dik Temel Abece" pitchFamily="2" charset="-94"/>
              </a:rPr>
              <a:t>eski millî halterci Naim Süleymanoğlu </a:t>
            </a:r>
          </a:p>
          <a:p>
            <a:pPr algn="ctr"/>
            <a:r>
              <a:rPr lang="tr-TR" sz="4400" dirty="0">
                <a:solidFill>
                  <a:srgbClr val="7030A0"/>
                </a:solidFill>
                <a:latin typeface="TTKB Dik Temel Abece" pitchFamily="2" charset="-94"/>
              </a:rPr>
              <a:t>ilk dünya rekorunu kırdığında kaç yaşındaydı? 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66EE6F4C-92F1-489B-84E2-9A0ED2275C7F}"/>
              </a:ext>
            </a:extLst>
          </p:cNvPr>
          <p:cNvSpPr/>
          <p:nvPr/>
        </p:nvSpPr>
        <p:spPr>
          <a:xfrm>
            <a:off x="2606623" y="510932"/>
            <a:ext cx="7281159" cy="83099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800" b="1" dirty="0">
                <a:ln w="0"/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DEĞERLENDİRME TESTİ</a:t>
            </a:r>
            <a:endParaRPr lang="tr-TR" sz="4800" b="1" cap="none" spc="0" dirty="0">
              <a:ln w="0"/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Aharoni" panose="02010803020104030203" pitchFamily="2" charset="-79"/>
            </a:endParaRP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38832712-9F9C-438E-B79A-299A9237D1C1}"/>
              </a:ext>
            </a:extLst>
          </p:cNvPr>
          <p:cNvSpPr/>
          <p:nvPr/>
        </p:nvSpPr>
        <p:spPr>
          <a:xfrm>
            <a:off x="5264982" y="3565137"/>
            <a:ext cx="36758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5400" b="1" spc="5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TKB Dik Temel Abece" pitchFamily="2" charset="-94"/>
              </a:rPr>
              <a:t>A)</a:t>
            </a:r>
            <a:r>
              <a:rPr lang="tr-TR" sz="4400" b="1" dirty="0">
                <a:latin typeface="TTKB Dik Temel Abece" pitchFamily="2" charset="-94"/>
                <a:ea typeface="Cambria Math" panose="02040503050406030204" pitchFamily="18" charset="0"/>
              </a:rPr>
              <a:t> </a:t>
            </a:r>
            <a:r>
              <a:rPr lang="tr-TR" sz="5400" dirty="0">
                <a:latin typeface="TTKB Dik Temel Abece" pitchFamily="2" charset="-94"/>
                <a:ea typeface="Cambria Math" panose="02040503050406030204" pitchFamily="18" charset="0"/>
              </a:rPr>
              <a:t>15</a:t>
            </a:r>
          </a:p>
          <a:p>
            <a:r>
              <a:rPr lang="tr-TR" sz="5400" b="1" spc="5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TKB Dik Temel Abece" pitchFamily="2" charset="-94"/>
              </a:rPr>
              <a:t>B) </a:t>
            </a:r>
            <a:r>
              <a:rPr lang="tr-TR" sz="5400" dirty="0">
                <a:latin typeface="TTKB Dik Temel Abece" pitchFamily="2" charset="-94"/>
                <a:ea typeface="Cambria Math" panose="02040503050406030204" pitchFamily="18" charset="0"/>
              </a:rPr>
              <a:t>17</a:t>
            </a:r>
            <a:endParaRPr lang="tr-TR" sz="4400" b="1" dirty="0">
              <a:solidFill>
                <a:prstClr val="black"/>
              </a:solidFill>
              <a:latin typeface="TTKB Dik Temel Abece" pitchFamily="2" charset="-94"/>
              <a:ea typeface="Cambria Math" panose="02040503050406030204" pitchFamily="18" charset="0"/>
            </a:endParaRPr>
          </a:p>
          <a:p>
            <a:r>
              <a:rPr lang="tr-TR" sz="5400" b="1" spc="5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latin typeface="TTKB Dik Temel Abece" pitchFamily="2" charset="-94"/>
              </a:rPr>
              <a:t>C) </a:t>
            </a:r>
            <a:r>
              <a:rPr lang="tr-TR" sz="5400" dirty="0">
                <a:latin typeface="TTKB Dik Temel Abece" pitchFamily="2" charset="-94"/>
                <a:ea typeface="Cambria Math" panose="02040503050406030204" pitchFamily="18" charset="0"/>
              </a:rPr>
              <a:t>19</a:t>
            </a:r>
            <a:endParaRPr lang="tr-TR" sz="4400" b="1" dirty="0">
              <a:solidFill>
                <a:prstClr val="black"/>
              </a:solidFill>
              <a:latin typeface="TTKB Dik Temel Abece" pitchFamily="2" charset="-94"/>
              <a:ea typeface="Cambria Math" panose="02040503050406030204" pitchFamily="18" charset="0"/>
            </a:endParaRPr>
          </a:p>
          <a:p>
            <a:endParaRPr lang="tr-TR" dirty="0">
              <a:latin typeface="TTKB Dik Temel Abece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56493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312"/>
    </mc:Choice>
    <mc:Fallback xmlns="">
      <p:transition spd="slow" advTm="34312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E9ACB70C-46F6-461F-BAF8-04FC840C8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0C950883-AA43-4EB5-84D3-DB8B657F98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969" t="23972" r="36516" b="54613"/>
          <a:stretch/>
        </p:blipFill>
        <p:spPr>
          <a:xfrm>
            <a:off x="760989" y="567178"/>
            <a:ext cx="5712389" cy="1884377"/>
          </a:xfrm>
          <a:prstGeom prst="rect">
            <a:avLst/>
          </a:prstGeom>
        </p:spPr>
      </p:pic>
      <p:sp>
        <p:nvSpPr>
          <p:cNvPr id="8" name="Dikdörtgen 7">
            <a:extLst>
              <a:ext uri="{FF2B5EF4-FFF2-40B4-BE49-F238E27FC236}">
                <a16:creationId xmlns:a16="http://schemas.microsoft.com/office/drawing/2014/main" id="{30259E04-DF30-4D81-95AF-3E6E3BDBD305}"/>
              </a:ext>
            </a:extLst>
          </p:cNvPr>
          <p:cNvSpPr/>
          <p:nvPr/>
        </p:nvSpPr>
        <p:spPr>
          <a:xfrm>
            <a:off x="2150060" y="2967335"/>
            <a:ext cx="789190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b="1" cap="none" spc="0" dirty="0">
                <a:ln w="0"/>
                <a:solidFill>
                  <a:srgbClr val="0070C0"/>
                </a:solidFill>
                <a:latin typeface="Century Gothic" panose="020B0502020202020204" pitchFamily="34" charset="0"/>
              </a:rPr>
              <a:t>En iyi videolarımızla</a:t>
            </a:r>
          </a:p>
          <a:p>
            <a:pPr algn="ctr"/>
            <a:r>
              <a:rPr lang="tr-TR" sz="3200" b="1" cap="none" spc="0" dirty="0">
                <a:ln w="0"/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tr-TR" sz="3200" b="1" cap="none" spc="0" dirty="0">
                <a:ln w="0"/>
                <a:solidFill>
                  <a:srgbClr val="FF0000"/>
                </a:solidFill>
                <a:latin typeface="Century Gothic" panose="020B0502020202020204" pitchFamily="34" charset="0"/>
              </a:rPr>
              <a:t>Ç’O SANAL SINIF</a:t>
            </a:r>
          </a:p>
          <a:p>
            <a:pPr algn="ctr"/>
            <a:r>
              <a:rPr lang="tr-TR" sz="3200" b="1" cap="none" spc="0" dirty="0">
                <a:ln w="0"/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tr-TR" sz="3200" b="1" cap="none" spc="0" dirty="0">
                <a:ln w="0"/>
                <a:solidFill>
                  <a:srgbClr val="0070C0"/>
                </a:solidFill>
                <a:latin typeface="Century Gothic" panose="020B0502020202020204" pitchFamily="34" charset="0"/>
              </a:rPr>
              <a:t>uygulamasında</a:t>
            </a:r>
          </a:p>
          <a:p>
            <a:pPr algn="ctr"/>
            <a:r>
              <a:rPr lang="tr-TR" sz="3200" b="1" cap="none" spc="0" dirty="0">
                <a:ln w="0"/>
                <a:solidFill>
                  <a:srgbClr val="0070C0"/>
                </a:solidFill>
                <a:latin typeface="Century Gothic" panose="020B0502020202020204" pitchFamily="34" charset="0"/>
              </a:rPr>
              <a:t> ve </a:t>
            </a:r>
          </a:p>
          <a:p>
            <a:pPr algn="ctr"/>
            <a:r>
              <a:rPr lang="tr-TR" sz="3200" b="1" dirty="0">
                <a:ln w="0"/>
                <a:solidFill>
                  <a:srgbClr val="FF0000"/>
                </a:solidFill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www.etkinlikburada.com</a:t>
            </a:r>
            <a:r>
              <a:rPr lang="tr-TR" sz="3200" b="1" dirty="0">
                <a:ln w="0"/>
                <a:solidFill>
                  <a:srgbClr val="0070C0"/>
                </a:solidFill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’ </a:t>
            </a:r>
            <a:r>
              <a:rPr lang="tr-TR" sz="3200" b="1" dirty="0" err="1">
                <a:ln w="0"/>
                <a:solidFill>
                  <a:srgbClr val="0070C0"/>
                </a:solidFill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dayız</a:t>
            </a:r>
            <a:r>
              <a:rPr lang="tr-TR" sz="3200" b="1" dirty="0">
                <a:ln w="0"/>
                <a:solidFill>
                  <a:srgbClr val="0070C0"/>
                </a:solidFill>
                <a:latin typeface="Century Gothic" panose="020B0502020202020204" pitchFamily="34" charset="0"/>
              </a:rPr>
              <a:t>.</a:t>
            </a:r>
          </a:p>
          <a:p>
            <a:pPr algn="ctr"/>
            <a:r>
              <a:rPr lang="tr-TR" sz="3200" b="1" cap="none" spc="0" dirty="0">
                <a:ln w="0"/>
                <a:solidFill>
                  <a:srgbClr val="0070C0"/>
                </a:solidFill>
                <a:latin typeface="Century Gothic" panose="020B0502020202020204" pitchFamily="34" charset="0"/>
              </a:rPr>
              <a:t>Ziyaret etmeyi ve indirmeyi unutmayın!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0A71ABB9-1699-429F-BB77-4B24E4ED2F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109" y="530120"/>
            <a:ext cx="3481764" cy="195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70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8"/>
    </mc:Choice>
    <mc:Fallback xmlns="">
      <p:transition spd="slow" advTm="1008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012BB292-921A-40CF-9421-6F720094A3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Yıldız: 24 Nokta 3">
            <a:extLst>
              <a:ext uri="{FF2B5EF4-FFF2-40B4-BE49-F238E27FC236}">
                <a16:creationId xmlns:a16="http://schemas.microsoft.com/office/drawing/2014/main" id="{6064794E-C7CF-4025-8BD3-2DBB81774D95}"/>
              </a:ext>
            </a:extLst>
          </p:cNvPr>
          <p:cNvSpPr/>
          <p:nvPr/>
        </p:nvSpPr>
        <p:spPr>
          <a:xfrm>
            <a:off x="258619" y="3574473"/>
            <a:ext cx="3149600" cy="2133600"/>
          </a:xfrm>
          <a:prstGeom prst="star2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Çözümler</a:t>
            </a:r>
          </a:p>
          <a:p>
            <a:pPr algn="ctr"/>
            <a:r>
              <a:rPr lang="tr-TR" sz="1600" b="1" dirty="0"/>
              <a:t>Ülkemize Hizmet Etmiş Kişiler</a:t>
            </a:r>
          </a:p>
          <a:p>
            <a:pPr algn="ctr"/>
            <a:r>
              <a:rPr lang="tr-TR" sz="1600" dirty="0"/>
              <a:t>videomuzda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725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7"/>
    </mc:Choice>
    <mc:Fallback xmlns="">
      <p:transition spd="slow" advTm="67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D62CCC4-AE26-4336-A32D-266DEF1EC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49976728-DB59-4B18-B739-EE48A46E88C4}"/>
              </a:ext>
            </a:extLst>
          </p:cNvPr>
          <p:cNvSpPr/>
          <p:nvPr/>
        </p:nvSpPr>
        <p:spPr>
          <a:xfrm>
            <a:off x="4501646" y="1210117"/>
            <a:ext cx="56434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800" b="1" dirty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Mehmet Âkif Ersoy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0DBE77F4-F43F-4751-AE8D-B6305DEEC161}"/>
              </a:ext>
            </a:extLst>
          </p:cNvPr>
          <p:cNvSpPr/>
          <p:nvPr/>
        </p:nvSpPr>
        <p:spPr>
          <a:xfrm>
            <a:off x="4726675" y="2124140"/>
            <a:ext cx="640321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400" dirty="0">
                <a:solidFill>
                  <a:srgbClr val="002060"/>
                </a:solidFill>
                <a:latin typeface="TTKB Dik Temel Abece" pitchFamily="2" charset="-94"/>
              </a:rPr>
              <a:t>Ulusal marşımız olan </a:t>
            </a:r>
          </a:p>
          <a:p>
            <a:r>
              <a:rPr lang="tr-TR" sz="4400" dirty="0">
                <a:solidFill>
                  <a:srgbClr val="002060"/>
                </a:solidFill>
                <a:latin typeface="TTKB Dik Temel Abece" pitchFamily="2" charset="-94"/>
              </a:rPr>
              <a:t>İstiklâl Marşı’nın</a:t>
            </a:r>
          </a:p>
          <a:p>
            <a:r>
              <a:rPr lang="tr-TR" sz="4400" dirty="0">
                <a:solidFill>
                  <a:srgbClr val="002060"/>
                </a:solidFill>
                <a:latin typeface="TTKB Dik Temel Abece" pitchFamily="2" charset="-94"/>
              </a:rPr>
              <a:t>yazarı ve millî şairimizdir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7B569B28-7CE4-4196-93A6-E3ED26BFC309}"/>
              </a:ext>
            </a:extLst>
          </p:cNvPr>
          <p:cNvSpPr txBox="1"/>
          <p:nvPr/>
        </p:nvSpPr>
        <p:spPr>
          <a:xfrm>
            <a:off x="304873" y="443626"/>
            <a:ext cx="10825018" cy="707886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ÜLKEMİZE HİZMET ETMİŞ KİŞİLER</a:t>
            </a:r>
          </a:p>
        </p:txBody>
      </p:sp>
      <p:pic>
        <p:nvPicPr>
          <p:cNvPr id="8" name="Picture 4" descr="mehmet akif ersoy ile ilgili görsel sonucu">
            <a:extLst>
              <a:ext uri="{FF2B5EF4-FFF2-40B4-BE49-F238E27FC236}">
                <a16:creationId xmlns:a16="http://schemas.microsoft.com/office/drawing/2014/main" id="{312CAFE2-903B-4A21-A882-743CD2C7A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41" y="2124140"/>
            <a:ext cx="3569173" cy="212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339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72"/>
    </mc:Choice>
    <mc:Fallback xmlns="">
      <p:transition spd="slow" advTm="102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D62CCC4-AE26-4336-A32D-266DEF1EC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49976728-DB59-4B18-B739-EE48A46E88C4}"/>
              </a:ext>
            </a:extLst>
          </p:cNvPr>
          <p:cNvSpPr/>
          <p:nvPr/>
        </p:nvSpPr>
        <p:spPr>
          <a:xfrm>
            <a:off x="4902201" y="1179639"/>
            <a:ext cx="45258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800" b="1" dirty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Engin Arık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0DBE77F4-F43F-4751-AE8D-B6305DEEC161}"/>
              </a:ext>
            </a:extLst>
          </p:cNvPr>
          <p:cNvSpPr/>
          <p:nvPr/>
        </p:nvSpPr>
        <p:spPr>
          <a:xfrm>
            <a:off x="3942667" y="2454340"/>
            <a:ext cx="7675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400" dirty="0">
                <a:solidFill>
                  <a:srgbClr val="002060"/>
                </a:solidFill>
                <a:latin typeface="TTKB Dik Temel Abece" pitchFamily="2" charset="-94"/>
              </a:rPr>
              <a:t>Bor ve toryum madenleriyle ilgili</a:t>
            </a:r>
          </a:p>
          <a:p>
            <a:r>
              <a:rPr lang="tr-TR" sz="4400" dirty="0">
                <a:solidFill>
                  <a:srgbClr val="002060"/>
                </a:solidFill>
                <a:latin typeface="TTKB Dik Temel Abece" pitchFamily="2" charset="-94"/>
              </a:rPr>
              <a:t>çalışmalar yapan bilim insanıdır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7B569B28-7CE4-4196-93A6-E3ED26BFC309}"/>
              </a:ext>
            </a:extLst>
          </p:cNvPr>
          <p:cNvSpPr txBox="1"/>
          <p:nvPr/>
        </p:nvSpPr>
        <p:spPr>
          <a:xfrm>
            <a:off x="304873" y="443626"/>
            <a:ext cx="10825018" cy="707886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ÜLKEMİZE HİZMET ETMİŞ KİŞİLER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BF4E842-F263-47C2-AABD-585E8744CD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19" y="1595137"/>
            <a:ext cx="2793999" cy="27939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422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92"/>
    </mc:Choice>
    <mc:Fallback xmlns="">
      <p:transition spd="slow" advTm="110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D62CCC4-AE26-4336-A32D-266DEF1EC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49976728-DB59-4B18-B739-EE48A46E88C4}"/>
              </a:ext>
            </a:extLst>
          </p:cNvPr>
          <p:cNvSpPr/>
          <p:nvPr/>
        </p:nvSpPr>
        <p:spPr>
          <a:xfrm>
            <a:off x="3352801" y="1145361"/>
            <a:ext cx="45258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800" b="1" dirty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Zihni Derin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0DBE77F4-F43F-4751-AE8D-B6305DEEC161}"/>
              </a:ext>
            </a:extLst>
          </p:cNvPr>
          <p:cNvSpPr/>
          <p:nvPr/>
        </p:nvSpPr>
        <p:spPr>
          <a:xfrm>
            <a:off x="2926666" y="1976358"/>
            <a:ext cx="870689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dirty="0">
                <a:solidFill>
                  <a:srgbClr val="002060"/>
                </a:solidFill>
                <a:latin typeface="TTKB Dik Temel Abece" pitchFamily="2" charset="-94"/>
              </a:rPr>
              <a:t>Türkiye’de çay tarımının başlamasını ve</a:t>
            </a:r>
          </a:p>
          <a:p>
            <a:r>
              <a:rPr lang="tr-TR" sz="4000" dirty="0">
                <a:solidFill>
                  <a:srgbClr val="002060"/>
                </a:solidFill>
                <a:latin typeface="TTKB Dik Temel Abece" pitchFamily="2" charset="-94"/>
              </a:rPr>
              <a:t>gelişmesini sağlayan ziraat mühendisidir.</a:t>
            </a:r>
          </a:p>
          <a:p>
            <a:r>
              <a:rPr lang="tr-TR" sz="4000" dirty="0">
                <a:solidFill>
                  <a:srgbClr val="002060"/>
                </a:solidFill>
                <a:latin typeface="TTKB Dik Temel Abece" pitchFamily="2" charset="-94"/>
              </a:rPr>
              <a:t>Rize’nin toprağının, çay ve </a:t>
            </a:r>
            <a:r>
              <a:rPr lang="tr-TR" sz="4000" dirty="0" err="1">
                <a:solidFill>
                  <a:srgbClr val="002060"/>
                </a:solidFill>
                <a:latin typeface="TTKB Dik Temel Abece" pitchFamily="2" charset="-94"/>
              </a:rPr>
              <a:t>turunçgil</a:t>
            </a:r>
            <a:r>
              <a:rPr lang="tr-TR" sz="4000" dirty="0">
                <a:solidFill>
                  <a:srgbClr val="002060"/>
                </a:solidFill>
                <a:latin typeface="TTKB Dik Temel Abece" pitchFamily="2" charset="-94"/>
              </a:rPr>
              <a:t> üretimi</a:t>
            </a:r>
          </a:p>
          <a:p>
            <a:r>
              <a:rPr lang="tr-TR" sz="4000" dirty="0">
                <a:solidFill>
                  <a:srgbClr val="002060"/>
                </a:solidFill>
                <a:latin typeface="TTKB Dik Temel Abece" pitchFamily="2" charset="-94"/>
              </a:rPr>
              <a:t>için elverişli olduğunu gördü.  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7B569B28-7CE4-4196-93A6-E3ED26BFC309}"/>
              </a:ext>
            </a:extLst>
          </p:cNvPr>
          <p:cNvSpPr txBox="1"/>
          <p:nvPr/>
        </p:nvSpPr>
        <p:spPr>
          <a:xfrm>
            <a:off x="304873" y="443626"/>
            <a:ext cx="10825018" cy="707886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ÜLKEMİZE HİZMET ETMİŞ KİŞİLER</a:t>
            </a:r>
          </a:p>
        </p:txBody>
      </p:sp>
      <p:pic>
        <p:nvPicPr>
          <p:cNvPr id="2050" name="Picture 2" descr="zihni derin (ziraat mühendisi)">
            <a:extLst>
              <a:ext uri="{FF2B5EF4-FFF2-40B4-BE49-F238E27FC236}">
                <a16:creationId xmlns:a16="http://schemas.microsoft.com/office/drawing/2014/main" id="{059AB9AE-796A-4405-A2E0-F60D858A5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41" y="1815355"/>
            <a:ext cx="2257425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635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91"/>
    </mc:Choice>
    <mc:Fallback xmlns="">
      <p:transition spd="slow" advTm="152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D62CCC4-AE26-4336-A32D-266DEF1EC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49976728-DB59-4B18-B739-EE48A46E88C4}"/>
              </a:ext>
            </a:extLst>
          </p:cNvPr>
          <p:cNvSpPr/>
          <p:nvPr/>
        </p:nvSpPr>
        <p:spPr>
          <a:xfrm>
            <a:off x="3352801" y="1145361"/>
            <a:ext cx="45258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800" b="1" dirty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Zihni Derin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0DBE77F4-F43F-4751-AE8D-B6305DEEC161}"/>
              </a:ext>
            </a:extLst>
          </p:cNvPr>
          <p:cNvSpPr/>
          <p:nvPr/>
        </p:nvSpPr>
        <p:spPr>
          <a:xfrm>
            <a:off x="2961158" y="2065764"/>
            <a:ext cx="88208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dirty="0">
                <a:solidFill>
                  <a:srgbClr val="002060"/>
                </a:solidFill>
                <a:latin typeface="TTKB Dik Temel Abece" pitchFamily="2" charset="-94"/>
              </a:rPr>
              <a:t>Çay Araştırma Enstitüsünü kurdu.</a:t>
            </a:r>
          </a:p>
          <a:p>
            <a:r>
              <a:rPr lang="tr-TR" sz="4000" dirty="0">
                <a:solidFill>
                  <a:srgbClr val="002060"/>
                </a:solidFill>
                <a:latin typeface="TTKB Dik Temel Abece" pitchFamily="2" charset="-94"/>
              </a:rPr>
              <a:t>Doğu Karadeniz Bölgesi’nde çay üretiminin </a:t>
            </a:r>
          </a:p>
          <a:p>
            <a:r>
              <a:rPr lang="tr-TR" sz="4000" dirty="0">
                <a:solidFill>
                  <a:srgbClr val="002060"/>
                </a:solidFill>
                <a:latin typeface="TTKB Dik Temel Abece" pitchFamily="2" charset="-94"/>
              </a:rPr>
              <a:t>gelişmesindeki temeli oluşturdu.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7B569B28-7CE4-4196-93A6-E3ED26BFC309}"/>
              </a:ext>
            </a:extLst>
          </p:cNvPr>
          <p:cNvSpPr txBox="1"/>
          <p:nvPr/>
        </p:nvSpPr>
        <p:spPr>
          <a:xfrm>
            <a:off x="304873" y="443626"/>
            <a:ext cx="10825018" cy="707886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ÜLKEMİZE HİZMET ETMİŞ KİŞİLER</a:t>
            </a:r>
          </a:p>
        </p:txBody>
      </p:sp>
      <p:pic>
        <p:nvPicPr>
          <p:cNvPr id="2050" name="Picture 2" descr="zihni derin (ziraat mühendisi)">
            <a:extLst>
              <a:ext uri="{FF2B5EF4-FFF2-40B4-BE49-F238E27FC236}">
                <a16:creationId xmlns:a16="http://schemas.microsoft.com/office/drawing/2014/main" id="{059AB9AE-796A-4405-A2E0-F60D858A5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82" y="1752768"/>
            <a:ext cx="2257425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210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09"/>
    </mc:Choice>
    <mc:Fallback xmlns="">
      <p:transition spd="slow" advTm="103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D62CCC4-AE26-4336-A32D-266DEF1EC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49976728-DB59-4B18-B739-EE48A46E88C4}"/>
              </a:ext>
            </a:extLst>
          </p:cNvPr>
          <p:cNvSpPr/>
          <p:nvPr/>
        </p:nvSpPr>
        <p:spPr>
          <a:xfrm>
            <a:off x="3352801" y="1145361"/>
            <a:ext cx="45258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800" b="1" dirty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Aziz SANCAR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0DBE77F4-F43F-4751-AE8D-B6305DEEC161}"/>
              </a:ext>
            </a:extLst>
          </p:cNvPr>
          <p:cNvSpPr/>
          <p:nvPr/>
        </p:nvSpPr>
        <p:spPr>
          <a:xfrm>
            <a:off x="3352801" y="2107654"/>
            <a:ext cx="1173515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400" dirty="0">
                <a:solidFill>
                  <a:srgbClr val="002060"/>
                </a:solidFill>
                <a:latin typeface="TTKB Dik Temel Abece" pitchFamily="2" charset="-94"/>
              </a:rPr>
              <a:t>Fizik alanında yaptığı çalışmalarla </a:t>
            </a:r>
          </a:p>
          <a:p>
            <a:r>
              <a:rPr lang="tr-TR" sz="4400" dirty="0">
                <a:solidFill>
                  <a:srgbClr val="002060"/>
                </a:solidFill>
                <a:latin typeface="TTKB Dik Temel Abece" pitchFamily="2" charset="-94"/>
              </a:rPr>
              <a:t>Nobel Ödülü’ nü alan ilk Türk </a:t>
            </a:r>
          </a:p>
          <a:p>
            <a:r>
              <a:rPr lang="tr-TR" sz="4400" dirty="0">
                <a:solidFill>
                  <a:srgbClr val="002060"/>
                </a:solidFill>
                <a:latin typeface="TTKB Dik Temel Abece" pitchFamily="2" charset="-94"/>
              </a:rPr>
              <a:t>bilim insanıdır.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7B569B28-7CE4-4196-93A6-E3ED26BFC309}"/>
              </a:ext>
            </a:extLst>
          </p:cNvPr>
          <p:cNvSpPr txBox="1"/>
          <p:nvPr/>
        </p:nvSpPr>
        <p:spPr>
          <a:xfrm>
            <a:off x="304873" y="443626"/>
            <a:ext cx="10825018" cy="707886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ÜLKEMİZE HİZMET ETMİŞ KİŞİLER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FD1FF74-1B32-49F9-A457-61525593C7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11" y="1849358"/>
            <a:ext cx="2708453" cy="28623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409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60"/>
    </mc:Choice>
    <mc:Fallback xmlns="">
      <p:transition spd="slow" advTm="110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D62CCC4-AE26-4336-A32D-266DEF1EC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49976728-DB59-4B18-B739-EE48A46E88C4}"/>
              </a:ext>
            </a:extLst>
          </p:cNvPr>
          <p:cNvSpPr/>
          <p:nvPr/>
        </p:nvSpPr>
        <p:spPr>
          <a:xfrm>
            <a:off x="3352801" y="1145361"/>
            <a:ext cx="452581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400" b="1" dirty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Jale İNAN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0DBE77F4-F43F-4751-AE8D-B6305DEEC161}"/>
              </a:ext>
            </a:extLst>
          </p:cNvPr>
          <p:cNvSpPr/>
          <p:nvPr/>
        </p:nvSpPr>
        <p:spPr>
          <a:xfrm>
            <a:off x="2837766" y="1793940"/>
            <a:ext cx="1173515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dirty="0">
                <a:solidFill>
                  <a:srgbClr val="002060"/>
                </a:solidFill>
                <a:latin typeface="TTKB Dik Temel Abece" pitchFamily="2" charset="-94"/>
              </a:rPr>
              <a:t>Türkiye’nin ilk kadın arkeoloğudur.</a:t>
            </a:r>
          </a:p>
          <a:p>
            <a:r>
              <a:rPr lang="tr-TR" sz="4000" dirty="0">
                <a:solidFill>
                  <a:srgbClr val="002060"/>
                </a:solidFill>
                <a:latin typeface="TTKB Dik Temel Abece" pitchFamily="2" charset="-94"/>
              </a:rPr>
              <a:t>Uzun yıllar devam eden bilimsel kazılarla,</a:t>
            </a:r>
          </a:p>
          <a:p>
            <a:r>
              <a:rPr lang="tr-TR" sz="4000" dirty="0">
                <a:solidFill>
                  <a:srgbClr val="0070C0"/>
                </a:solidFill>
                <a:latin typeface="TTKB Dik Temel Abece" pitchFamily="2" charset="-94"/>
              </a:rPr>
              <a:t>Perge </a:t>
            </a:r>
            <a:r>
              <a:rPr lang="tr-TR" sz="4000" dirty="0">
                <a:solidFill>
                  <a:srgbClr val="002060"/>
                </a:solidFill>
                <a:latin typeface="TTKB Dik Temel Abece" pitchFamily="2" charset="-94"/>
              </a:rPr>
              <a:t>ve </a:t>
            </a:r>
            <a:r>
              <a:rPr lang="tr-TR" sz="4000" dirty="0">
                <a:solidFill>
                  <a:srgbClr val="0070C0"/>
                </a:solidFill>
                <a:latin typeface="TTKB Dik Temel Abece" pitchFamily="2" charset="-94"/>
              </a:rPr>
              <a:t>Side</a:t>
            </a:r>
            <a:r>
              <a:rPr lang="tr-TR" sz="4000" dirty="0">
                <a:solidFill>
                  <a:srgbClr val="002060"/>
                </a:solidFill>
                <a:latin typeface="TTKB Dik Temel Abece" pitchFamily="2" charset="-94"/>
              </a:rPr>
              <a:t> antik kentlerinin</a:t>
            </a:r>
          </a:p>
          <a:p>
            <a:r>
              <a:rPr lang="tr-TR" sz="4000" dirty="0">
                <a:solidFill>
                  <a:srgbClr val="002060"/>
                </a:solidFill>
                <a:latin typeface="TTKB Dik Temel Abece" pitchFamily="2" charset="-94"/>
              </a:rPr>
              <a:t>ortaya çıkarılmasını sağladı. Kazılarda</a:t>
            </a:r>
          </a:p>
          <a:p>
            <a:r>
              <a:rPr lang="tr-TR" sz="4000" dirty="0">
                <a:solidFill>
                  <a:srgbClr val="002060"/>
                </a:solidFill>
                <a:latin typeface="TTKB Dik Temel Abece" pitchFamily="2" charset="-94"/>
              </a:rPr>
              <a:t>bulunan eserler ve mozaikler bugün</a:t>
            </a:r>
          </a:p>
          <a:p>
            <a:r>
              <a:rPr lang="tr-TR" sz="4000" dirty="0">
                <a:solidFill>
                  <a:srgbClr val="0070C0"/>
                </a:solidFill>
                <a:latin typeface="TTKB Dik Temel Abece" pitchFamily="2" charset="-94"/>
              </a:rPr>
              <a:t>Antalya Arkeoloji Müzesi’nde </a:t>
            </a:r>
            <a:r>
              <a:rPr lang="tr-TR" sz="4000" dirty="0">
                <a:solidFill>
                  <a:srgbClr val="002060"/>
                </a:solidFill>
                <a:latin typeface="TTKB Dik Temel Abece" pitchFamily="2" charset="-94"/>
              </a:rPr>
              <a:t>sergilenmektedir.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7B569B28-7CE4-4196-93A6-E3ED26BFC309}"/>
              </a:ext>
            </a:extLst>
          </p:cNvPr>
          <p:cNvSpPr txBox="1"/>
          <p:nvPr/>
        </p:nvSpPr>
        <p:spPr>
          <a:xfrm>
            <a:off x="304873" y="443626"/>
            <a:ext cx="10825018" cy="646331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ÜLKEMİZE HİZMET ETMİŞ KİŞİLER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3096656-6EA9-479E-A2E4-D667860AD9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41" y="1935301"/>
            <a:ext cx="2232518" cy="29873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205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96"/>
    </mc:Choice>
    <mc:Fallback xmlns="">
      <p:transition spd="slow" advTm="273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1.8|2.8|3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2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1.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20.1|12.7|11.9|12.5|14.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2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6"/>
</p:tagLst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1032</Words>
  <Application>Microsoft Office PowerPoint</Application>
  <PresentationFormat>Geniş ekran</PresentationFormat>
  <Paragraphs>208</Paragraphs>
  <Slides>34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42" baseType="lpstr">
      <vt:lpstr>Aharoni</vt:lpstr>
      <vt:lpstr>Arial</vt:lpstr>
      <vt:lpstr>Calibri</vt:lpstr>
      <vt:lpstr>Calibri Light</vt:lpstr>
      <vt:lpstr>Century Gothic</vt:lpstr>
      <vt:lpstr>Segoe UI Black</vt:lpstr>
      <vt:lpstr>TTKB Dik Temel Abece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İsmail Bey</dc:creator>
  <cp:lastModifiedBy>İsmail Bey</cp:lastModifiedBy>
  <cp:revision>19</cp:revision>
  <dcterms:created xsi:type="dcterms:W3CDTF">2020-05-21T23:17:06Z</dcterms:created>
  <dcterms:modified xsi:type="dcterms:W3CDTF">2020-05-22T12:46:50Z</dcterms:modified>
</cp:coreProperties>
</file>