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2"/>
  </p:notesMasterIdLst>
  <p:sldIdLst>
    <p:sldId id="262" r:id="rId2"/>
    <p:sldId id="258" r:id="rId3"/>
    <p:sldId id="259" r:id="rId4"/>
    <p:sldId id="261" r:id="rId5"/>
    <p:sldId id="257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0" r:id="rId31"/>
  </p:sldIdLst>
  <p:sldSz cx="9144000" cy="5143500" type="screen16x9"/>
  <p:notesSz cx="6858000" cy="9144000"/>
  <p:embeddedFontLst>
    <p:embeddedFont>
      <p:font typeface="Cavolini" panose="03000502040302020204" pitchFamily="66" charset="0"/>
      <p:regular r:id="rId33"/>
      <p:bold r:id="rId34"/>
      <p:italic r:id="rId35"/>
      <p:boldItalic r:id="rId36"/>
    </p:embeddedFont>
    <p:embeddedFont>
      <p:font typeface="Comfortaa" panose="020B0604020202020204" charset="0"/>
      <p:regular r:id="rId37"/>
      <p:bold r:id="rId38"/>
    </p:embeddedFont>
    <p:embeddedFont>
      <p:font typeface="Permanent Marker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7DD1A-2091-489F-8074-482CC8B26523}">
  <a:tblStyle styleId="{0797DD1A-2091-489F-8074-482CC8B265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09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85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04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84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26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550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07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4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027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7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874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17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057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19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2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37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74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868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843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2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43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1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8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51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52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2212041" y="1284194"/>
            <a:ext cx="4666130" cy="27230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rgbClr val="0070C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  <a:t>3.SINIF FEN BİLİMLERİ</a:t>
            </a:r>
            <a:br>
              <a:rPr lang="tr-TR" sz="2800" dirty="0">
                <a:solidFill>
                  <a:srgbClr val="0070C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</a:br>
            <a:r>
              <a:rPr lang="tr-TR" sz="2800" dirty="0">
                <a:solidFill>
                  <a:srgbClr val="C0000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  <a:t>4.ÜNİTE</a:t>
            </a:r>
            <a:br>
              <a:rPr lang="tr-TR" sz="2800" dirty="0">
                <a:solidFill>
                  <a:srgbClr val="C0000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</a:br>
            <a:r>
              <a:rPr lang="tr-TR" sz="2800" dirty="0">
                <a:solidFill>
                  <a:srgbClr val="C0000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  <a:t>MADDEYİ TANIYALIM</a:t>
            </a:r>
            <a:br>
              <a:rPr lang="tr-TR" sz="2800" dirty="0">
                <a:solidFill>
                  <a:srgbClr val="0070C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</a:br>
            <a:r>
              <a:rPr lang="tr-TR" sz="2800" dirty="0">
                <a:solidFill>
                  <a:srgbClr val="00B050"/>
                </a:solidFill>
                <a:latin typeface="Cavolini" panose="03020402040406030203" pitchFamily="66" charset="0"/>
                <a:cs typeface="Cavolini" panose="03020402040406030203" pitchFamily="66" charset="0"/>
              </a:rPr>
              <a:t>1.BÖLÜM MADDENİN ÖZELLİKLERİ</a:t>
            </a:r>
            <a:endParaRPr sz="2800" dirty="0">
              <a:solidFill>
                <a:srgbClr val="00B050"/>
              </a:solidFill>
              <a:latin typeface="Cavolini" panose="03020402040406030203" pitchFamily="66" charset="0"/>
              <a:cs typeface="Cavolini" panose="03020402040406030203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E17A05-BEF5-476B-9640-BDAEB4E73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22" y="3217531"/>
            <a:ext cx="1460414" cy="184224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0ABFBD7-694F-460D-AA80-1545E856E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57" y="3342238"/>
            <a:ext cx="1254477" cy="1717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4AF550-DA87-419C-8704-E4FDD4DC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2" y="403412"/>
            <a:ext cx="7248555" cy="455575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5BC0B46-CC81-4890-AAD7-59D942B68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3" y="2167138"/>
            <a:ext cx="2261812" cy="28531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AB91F57-5400-46F3-93BD-F032A55CA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63" y="291006"/>
            <a:ext cx="1386499" cy="13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6A08DE-DB6D-4164-8F90-02D4BF403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90512"/>
            <a:ext cx="84296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85EEA22-982E-4F64-9ABB-187E6F83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1" y="1660431"/>
            <a:ext cx="8715375" cy="256222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7E717F6-3BE8-4EBC-9A05-C3D249075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999" y="357466"/>
            <a:ext cx="2748001" cy="9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7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7FD823E-475D-40F9-A6BB-0460357E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02" y="192814"/>
            <a:ext cx="7111677" cy="475787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EEE5A66-C456-4C49-B5D6-0295C45F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7" y="2819187"/>
            <a:ext cx="1012024" cy="180457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84A24D1-75B3-4EE1-92F6-204A129A0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78" y="436569"/>
            <a:ext cx="139000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FD8192-CB72-4BD4-A893-563F1B89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17" y="107695"/>
            <a:ext cx="7044882" cy="492811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E343D40-C3B2-485A-8953-6FF691686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75" y="2202116"/>
            <a:ext cx="1805842" cy="24873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7B8C5C-6AC0-42B5-B134-7CF3D980F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48" y="454000"/>
            <a:ext cx="1066892" cy="109127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95C3979-C644-454E-941F-8802A1268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583" y="216246"/>
            <a:ext cx="107298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E343D40-C3B2-485A-8953-6FF691686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575" y="2202116"/>
            <a:ext cx="1805842" cy="24873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7B8C5C-6AC0-42B5-B134-7CF3D980F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48" y="454000"/>
            <a:ext cx="1066892" cy="109127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95C3979-C644-454E-941F-8802A126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583" y="216246"/>
            <a:ext cx="1072989" cy="60965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73FB5F8-A2E3-4FA8-9213-8274998C5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17" y="925010"/>
            <a:ext cx="6608568" cy="410419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DCDA9A4-F14C-4E2B-9E69-C5C3A32AA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317" y="454000"/>
            <a:ext cx="798412" cy="7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CEC724-50D4-456A-9B4B-309D57A6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1" y="191620"/>
            <a:ext cx="781502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5167C8-BAD3-43DC-9C10-6AB3866B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89" y="102690"/>
            <a:ext cx="7253821" cy="493811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BE06D40-4DF7-45C0-9ED8-8906F6BA2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7" y="3524813"/>
            <a:ext cx="1103556" cy="15159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EEB825B-30B5-459A-9343-1DB98C5C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" y="243942"/>
            <a:ext cx="804742" cy="75597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E443DBA-D6F2-44D3-B1B0-BD25C53AC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93" y="1618687"/>
            <a:ext cx="1072989" cy="6096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2562177-ED65-4C88-B89E-D2728678F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102" y="506093"/>
            <a:ext cx="871804" cy="9876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9C2423F-701F-49FE-A0D1-AA759C903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582" y="3067573"/>
            <a:ext cx="84741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4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DFD86A-9C96-400E-9136-06A05128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4" y="134467"/>
            <a:ext cx="8323730" cy="48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68636F9-69CC-4467-98B2-415CDE8F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823912"/>
            <a:ext cx="8591550" cy="34956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9C8D7B1-2312-400F-B053-269FEA66A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823" y="445853"/>
            <a:ext cx="1196040" cy="75611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D9BE863-7B96-4239-B81F-1FED879FA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15" y="272406"/>
            <a:ext cx="1245130" cy="13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3365179" y="132040"/>
            <a:ext cx="2169282" cy="504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00B050"/>
                </a:solidFill>
              </a:rPr>
              <a:t>KAVRAMLAR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672668" y="34423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  <a:highlight>
                <a:srgbClr val="FFFF00"/>
              </a:highlight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334648" y="636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01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1621034" y="107878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02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3118556" y="1154316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03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6292018" y="1013991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0</a:t>
            </a:r>
            <a:r>
              <a:rPr lang="tr-TR" dirty="0">
                <a:solidFill>
                  <a:srgbClr val="00B0F0"/>
                </a:solidFill>
              </a:rPr>
              <a:t>5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462047" y="5632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1754669" y="100480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3219438" y="1089365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419417" y="99505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589102" y="1297271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1997095" y="1703055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8232655" y="1255410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3502127" y="1824227"/>
            <a:ext cx="167058" cy="468473"/>
            <a:chOff x="7172018" y="3071105"/>
            <a:chExt cx="167058" cy="468473"/>
          </a:xfrm>
          <a:solidFill>
            <a:srgbClr val="92D050"/>
          </a:solidFill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272216" y="1899174"/>
            <a:ext cx="996632" cy="393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0000"/>
                </a:solidFill>
              </a:rPr>
              <a:t>SERTLİK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1332078" y="2164776"/>
            <a:ext cx="1494000" cy="406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0000"/>
                </a:solidFill>
              </a:rPr>
              <a:t>YUMUŞAKLIK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2994543" y="2300926"/>
            <a:ext cx="1170878" cy="392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0000"/>
                </a:solidFill>
              </a:rPr>
              <a:t>ESNEKLİK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8"/>
          </p:nvPr>
        </p:nvSpPr>
        <p:spPr>
          <a:xfrm>
            <a:off x="6168107" y="2173094"/>
            <a:ext cx="1344289" cy="423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0000"/>
                </a:solidFill>
              </a:rPr>
              <a:t>KOKU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8" name="Google Shape;609;p25">
            <a:extLst>
              <a:ext uri="{FF2B5EF4-FFF2-40B4-BE49-F238E27FC236}">
                <a16:creationId xmlns:a16="http://schemas.microsoft.com/office/drawing/2014/main" id="{A03A9275-52FA-4D71-B365-9BB31379C942}"/>
              </a:ext>
            </a:extLst>
          </p:cNvPr>
          <p:cNvSpPr/>
          <p:nvPr/>
        </p:nvSpPr>
        <p:spPr>
          <a:xfrm>
            <a:off x="7818969" y="59448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8627C0D-6032-45D7-B2C0-55DF2309A891}"/>
              </a:ext>
            </a:extLst>
          </p:cNvPr>
          <p:cNvSpPr/>
          <p:nvPr/>
        </p:nvSpPr>
        <p:spPr>
          <a:xfrm>
            <a:off x="7873389" y="703769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accent6"/>
                </a:solidFill>
                <a:latin typeface="Permanent Marker" panose="020B0604020202020204" charset="0"/>
              </a:rPr>
              <a:t>06</a:t>
            </a:r>
          </a:p>
        </p:txBody>
      </p:sp>
      <p:grpSp>
        <p:nvGrpSpPr>
          <p:cNvPr id="30" name="Google Shape;619;p25">
            <a:extLst>
              <a:ext uri="{FF2B5EF4-FFF2-40B4-BE49-F238E27FC236}">
                <a16:creationId xmlns:a16="http://schemas.microsoft.com/office/drawing/2014/main" id="{495D34F1-4256-42E4-8827-6BF44C5E4B4D}"/>
              </a:ext>
            </a:extLst>
          </p:cNvPr>
          <p:cNvGrpSpPr/>
          <p:nvPr/>
        </p:nvGrpSpPr>
        <p:grpSpPr>
          <a:xfrm>
            <a:off x="6690541" y="1696303"/>
            <a:ext cx="167058" cy="468473"/>
            <a:chOff x="7172018" y="3071105"/>
            <a:chExt cx="167058" cy="468473"/>
          </a:xfrm>
          <a:solidFill>
            <a:srgbClr val="00B0F0"/>
          </a:solidFill>
        </p:grpSpPr>
        <p:sp>
          <p:nvSpPr>
            <p:cNvPr id="31" name="Google Shape;620;p25">
              <a:extLst>
                <a:ext uri="{FF2B5EF4-FFF2-40B4-BE49-F238E27FC236}">
                  <a16:creationId xmlns:a16="http://schemas.microsoft.com/office/drawing/2014/main" id="{4DC1CEEA-D024-4444-91E7-6A9DB32B0E50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621;p25">
              <a:extLst>
                <a:ext uri="{FF2B5EF4-FFF2-40B4-BE49-F238E27FC236}">
                  <a16:creationId xmlns:a16="http://schemas.microsoft.com/office/drawing/2014/main" id="{0F2211C9-4EFA-4DCF-9522-974ADE4681AE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625;p25">
            <a:extLst>
              <a:ext uri="{FF2B5EF4-FFF2-40B4-BE49-F238E27FC236}">
                <a16:creationId xmlns:a16="http://schemas.microsoft.com/office/drawing/2014/main" id="{17880049-FF84-4343-B141-8AB98526D801}"/>
              </a:ext>
            </a:extLst>
          </p:cNvPr>
          <p:cNvSpPr txBox="1">
            <a:spLocks/>
          </p:cNvSpPr>
          <p:nvPr/>
        </p:nvSpPr>
        <p:spPr>
          <a:xfrm>
            <a:off x="7961533" y="1856862"/>
            <a:ext cx="772564" cy="42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RENK</a:t>
            </a:r>
          </a:p>
        </p:txBody>
      </p:sp>
      <p:sp>
        <p:nvSpPr>
          <p:cNvPr id="64" name="Google Shape;605;p25">
            <a:extLst>
              <a:ext uri="{FF2B5EF4-FFF2-40B4-BE49-F238E27FC236}">
                <a16:creationId xmlns:a16="http://schemas.microsoft.com/office/drawing/2014/main" id="{00E03F84-D7BC-48B2-9363-2B8CDB1E1852}"/>
              </a:ext>
            </a:extLst>
          </p:cNvPr>
          <p:cNvSpPr txBox="1">
            <a:spLocks/>
          </p:cNvSpPr>
          <p:nvPr/>
        </p:nvSpPr>
        <p:spPr>
          <a:xfrm>
            <a:off x="4622506" y="112585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04</a:t>
            </a:r>
          </a:p>
        </p:txBody>
      </p:sp>
      <p:sp>
        <p:nvSpPr>
          <p:cNvPr id="65" name="Google Shape;609;p25">
            <a:extLst>
              <a:ext uri="{FF2B5EF4-FFF2-40B4-BE49-F238E27FC236}">
                <a16:creationId xmlns:a16="http://schemas.microsoft.com/office/drawing/2014/main" id="{781C1AE2-1956-424A-A2DD-8BAC6C17240E}"/>
              </a:ext>
            </a:extLst>
          </p:cNvPr>
          <p:cNvSpPr/>
          <p:nvPr/>
        </p:nvSpPr>
        <p:spPr>
          <a:xfrm>
            <a:off x="4720855" y="1083995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6" name="Google Shape;625;p25">
            <a:extLst>
              <a:ext uri="{FF2B5EF4-FFF2-40B4-BE49-F238E27FC236}">
                <a16:creationId xmlns:a16="http://schemas.microsoft.com/office/drawing/2014/main" id="{05CB2B1E-9E34-4646-A283-E93BAD1CE1F4}"/>
              </a:ext>
            </a:extLst>
          </p:cNvPr>
          <p:cNvSpPr txBox="1">
            <a:spLocks/>
          </p:cNvSpPr>
          <p:nvPr/>
        </p:nvSpPr>
        <p:spPr>
          <a:xfrm>
            <a:off x="4412309" y="2316885"/>
            <a:ext cx="1344289" cy="42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KIRILGANLIK</a:t>
            </a:r>
          </a:p>
        </p:txBody>
      </p:sp>
      <p:grpSp>
        <p:nvGrpSpPr>
          <p:cNvPr id="67" name="Google Shape;619;p25">
            <a:extLst>
              <a:ext uri="{FF2B5EF4-FFF2-40B4-BE49-F238E27FC236}">
                <a16:creationId xmlns:a16="http://schemas.microsoft.com/office/drawing/2014/main" id="{9F616B4B-9835-4DD8-833C-D5BBD6AF2DA1}"/>
              </a:ext>
            </a:extLst>
          </p:cNvPr>
          <p:cNvGrpSpPr/>
          <p:nvPr/>
        </p:nvGrpSpPr>
        <p:grpSpPr>
          <a:xfrm>
            <a:off x="4989448" y="1835212"/>
            <a:ext cx="167058" cy="468473"/>
            <a:chOff x="7172018" y="3071105"/>
            <a:chExt cx="167058" cy="468473"/>
          </a:xfrm>
          <a:solidFill>
            <a:schemeClr val="accent1">
              <a:lumMod val="75000"/>
            </a:schemeClr>
          </a:solidFill>
        </p:grpSpPr>
        <p:sp>
          <p:nvSpPr>
            <p:cNvPr id="68" name="Google Shape;620;p25">
              <a:extLst>
                <a:ext uri="{FF2B5EF4-FFF2-40B4-BE49-F238E27FC236}">
                  <a16:creationId xmlns:a16="http://schemas.microsoft.com/office/drawing/2014/main" id="{B9AF954D-3742-47E0-B80B-8D22B57FD5EE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1;p25">
              <a:extLst>
                <a:ext uri="{FF2B5EF4-FFF2-40B4-BE49-F238E27FC236}">
                  <a16:creationId xmlns:a16="http://schemas.microsoft.com/office/drawing/2014/main" id="{66519541-D672-43CE-ADDE-3880D5727EB5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602;p25">
            <a:extLst>
              <a:ext uri="{FF2B5EF4-FFF2-40B4-BE49-F238E27FC236}">
                <a16:creationId xmlns:a16="http://schemas.microsoft.com/office/drawing/2014/main" id="{A3D5A5B1-AD14-4793-AA18-5E8CACED97EE}"/>
              </a:ext>
            </a:extLst>
          </p:cNvPr>
          <p:cNvSpPr txBox="1">
            <a:spLocks/>
          </p:cNvSpPr>
          <p:nvPr/>
        </p:nvSpPr>
        <p:spPr>
          <a:xfrm>
            <a:off x="494339" y="2821447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accent5"/>
                </a:solidFill>
              </a:rPr>
              <a:t>0</a:t>
            </a:r>
            <a:r>
              <a:rPr lang="tr-TR" dirty="0">
                <a:solidFill>
                  <a:schemeClr val="accent5"/>
                </a:solidFill>
              </a:rPr>
              <a:t>7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71" name="Google Shape;603;p25">
            <a:extLst>
              <a:ext uri="{FF2B5EF4-FFF2-40B4-BE49-F238E27FC236}">
                <a16:creationId xmlns:a16="http://schemas.microsoft.com/office/drawing/2014/main" id="{0945C7C4-70DC-4E20-9639-D8FF3B876589}"/>
              </a:ext>
            </a:extLst>
          </p:cNvPr>
          <p:cNvSpPr txBox="1">
            <a:spLocks/>
          </p:cNvSpPr>
          <p:nvPr/>
        </p:nvSpPr>
        <p:spPr>
          <a:xfrm>
            <a:off x="1780725" y="3263877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accent1"/>
                </a:solidFill>
              </a:rPr>
              <a:t>0</a:t>
            </a:r>
            <a:r>
              <a:rPr lang="tr-TR" dirty="0">
                <a:solidFill>
                  <a:schemeClr val="accent1"/>
                </a:solidFill>
              </a:rPr>
              <a:t>8</a:t>
            </a:r>
            <a:endParaRPr lang="en" dirty="0">
              <a:solidFill>
                <a:schemeClr val="accent1"/>
              </a:solidFill>
            </a:endParaRPr>
          </a:p>
        </p:txBody>
      </p:sp>
      <p:sp>
        <p:nvSpPr>
          <p:cNvPr id="72" name="Google Shape;604;p25">
            <a:extLst>
              <a:ext uri="{FF2B5EF4-FFF2-40B4-BE49-F238E27FC236}">
                <a16:creationId xmlns:a16="http://schemas.microsoft.com/office/drawing/2014/main" id="{03C09831-B63B-45D4-9FEE-48613D02CEDC}"/>
              </a:ext>
            </a:extLst>
          </p:cNvPr>
          <p:cNvSpPr txBox="1">
            <a:spLocks/>
          </p:cNvSpPr>
          <p:nvPr/>
        </p:nvSpPr>
        <p:spPr>
          <a:xfrm>
            <a:off x="3278247" y="3339413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rgbClr val="92D050"/>
                </a:solidFill>
              </a:rPr>
              <a:t>0</a:t>
            </a:r>
            <a:r>
              <a:rPr lang="tr-TR" dirty="0">
                <a:solidFill>
                  <a:srgbClr val="92D050"/>
                </a:solidFill>
              </a:rPr>
              <a:t>9</a:t>
            </a:r>
            <a:endParaRPr lang="en" dirty="0">
              <a:solidFill>
                <a:srgbClr val="92D050"/>
              </a:solidFill>
            </a:endParaRPr>
          </a:p>
        </p:txBody>
      </p:sp>
      <p:sp>
        <p:nvSpPr>
          <p:cNvPr id="73" name="Google Shape;605;p25">
            <a:extLst>
              <a:ext uri="{FF2B5EF4-FFF2-40B4-BE49-F238E27FC236}">
                <a16:creationId xmlns:a16="http://schemas.microsoft.com/office/drawing/2014/main" id="{E08FD12E-3760-431B-A1A3-FEEB81C1CF77}"/>
              </a:ext>
            </a:extLst>
          </p:cNvPr>
          <p:cNvSpPr txBox="1">
            <a:spLocks/>
          </p:cNvSpPr>
          <p:nvPr/>
        </p:nvSpPr>
        <p:spPr>
          <a:xfrm>
            <a:off x="6477543" y="3232757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dirty="0">
                <a:solidFill>
                  <a:srgbClr val="00B0F0"/>
                </a:solidFill>
              </a:rPr>
              <a:t>11</a:t>
            </a:r>
            <a:endParaRPr lang="en" dirty="0">
              <a:solidFill>
                <a:srgbClr val="00B0F0"/>
              </a:solidFill>
            </a:endParaRPr>
          </a:p>
        </p:txBody>
      </p:sp>
      <p:sp>
        <p:nvSpPr>
          <p:cNvPr id="74" name="Google Shape;606;p25">
            <a:extLst>
              <a:ext uri="{FF2B5EF4-FFF2-40B4-BE49-F238E27FC236}">
                <a16:creationId xmlns:a16="http://schemas.microsoft.com/office/drawing/2014/main" id="{A0FC680B-66EF-4A33-9732-0EFE7F5DFA2D}"/>
              </a:ext>
            </a:extLst>
          </p:cNvPr>
          <p:cNvSpPr/>
          <p:nvPr/>
        </p:nvSpPr>
        <p:spPr>
          <a:xfrm>
            <a:off x="621738" y="2748326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5" name="Google Shape;607;p25">
            <a:extLst>
              <a:ext uri="{FF2B5EF4-FFF2-40B4-BE49-F238E27FC236}">
                <a16:creationId xmlns:a16="http://schemas.microsoft.com/office/drawing/2014/main" id="{E448E73C-D3E7-4761-8FBB-24FC9DF7B489}"/>
              </a:ext>
            </a:extLst>
          </p:cNvPr>
          <p:cNvSpPr/>
          <p:nvPr/>
        </p:nvSpPr>
        <p:spPr>
          <a:xfrm>
            <a:off x="1914360" y="3189905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6" name="Google Shape;608;p25">
            <a:extLst>
              <a:ext uri="{FF2B5EF4-FFF2-40B4-BE49-F238E27FC236}">
                <a16:creationId xmlns:a16="http://schemas.microsoft.com/office/drawing/2014/main" id="{3BF7F02B-B2B8-41F6-851C-88D0E901DF35}"/>
              </a:ext>
            </a:extLst>
          </p:cNvPr>
          <p:cNvSpPr/>
          <p:nvPr/>
        </p:nvSpPr>
        <p:spPr>
          <a:xfrm>
            <a:off x="3379129" y="3274462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7" name="Google Shape;609;p25">
            <a:extLst>
              <a:ext uri="{FF2B5EF4-FFF2-40B4-BE49-F238E27FC236}">
                <a16:creationId xmlns:a16="http://schemas.microsoft.com/office/drawing/2014/main" id="{8673656D-77BA-40A0-9682-1F353473923E}"/>
              </a:ext>
            </a:extLst>
          </p:cNvPr>
          <p:cNvSpPr/>
          <p:nvPr/>
        </p:nvSpPr>
        <p:spPr>
          <a:xfrm>
            <a:off x="6579108" y="3180156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grpSp>
        <p:nvGrpSpPr>
          <p:cNvPr id="78" name="Google Shape;610;p25">
            <a:extLst>
              <a:ext uri="{FF2B5EF4-FFF2-40B4-BE49-F238E27FC236}">
                <a16:creationId xmlns:a16="http://schemas.microsoft.com/office/drawing/2014/main" id="{AFE08191-20AD-49E5-804B-BF529AA7135E}"/>
              </a:ext>
            </a:extLst>
          </p:cNvPr>
          <p:cNvGrpSpPr/>
          <p:nvPr/>
        </p:nvGrpSpPr>
        <p:grpSpPr>
          <a:xfrm>
            <a:off x="748793" y="3482368"/>
            <a:ext cx="218918" cy="577215"/>
            <a:chOff x="3270375" y="3436275"/>
            <a:chExt cx="218918" cy="577215"/>
          </a:xfrm>
        </p:grpSpPr>
        <p:sp>
          <p:nvSpPr>
            <p:cNvPr id="79" name="Google Shape;611;p25">
              <a:extLst>
                <a:ext uri="{FF2B5EF4-FFF2-40B4-BE49-F238E27FC236}">
                  <a16:creationId xmlns:a16="http://schemas.microsoft.com/office/drawing/2014/main" id="{9F6AF820-E172-4ADB-8452-C4129949F7D2}"/>
                </a:ext>
              </a:extLst>
            </p:cNvPr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2;p25">
              <a:extLst>
                <a:ext uri="{FF2B5EF4-FFF2-40B4-BE49-F238E27FC236}">
                  <a16:creationId xmlns:a16="http://schemas.microsoft.com/office/drawing/2014/main" id="{D911E242-31CD-4CDC-895C-5C002F1C5C45}"/>
                </a:ext>
              </a:extLst>
            </p:cNvPr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13;p25">
            <a:extLst>
              <a:ext uri="{FF2B5EF4-FFF2-40B4-BE49-F238E27FC236}">
                <a16:creationId xmlns:a16="http://schemas.microsoft.com/office/drawing/2014/main" id="{5FD0FE51-94AC-4A78-AF21-0A5949E0B8ED}"/>
              </a:ext>
            </a:extLst>
          </p:cNvPr>
          <p:cNvGrpSpPr/>
          <p:nvPr/>
        </p:nvGrpSpPr>
        <p:grpSpPr>
          <a:xfrm>
            <a:off x="2156786" y="3888152"/>
            <a:ext cx="167058" cy="468473"/>
            <a:chOff x="3593968" y="3125480"/>
            <a:chExt cx="167058" cy="468473"/>
          </a:xfrm>
        </p:grpSpPr>
        <p:sp>
          <p:nvSpPr>
            <p:cNvPr id="82" name="Google Shape;614;p25">
              <a:extLst>
                <a:ext uri="{FF2B5EF4-FFF2-40B4-BE49-F238E27FC236}">
                  <a16:creationId xmlns:a16="http://schemas.microsoft.com/office/drawing/2014/main" id="{D892B604-0AF4-478D-A3CD-681F6DFC9FFE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5;p25">
              <a:extLst>
                <a:ext uri="{FF2B5EF4-FFF2-40B4-BE49-F238E27FC236}">
                  <a16:creationId xmlns:a16="http://schemas.microsoft.com/office/drawing/2014/main" id="{0E549E48-CF54-434F-BBA0-40BCAE4CCAE6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616;p25">
            <a:extLst>
              <a:ext uri="{FF2B5EF4-FFF2-40B4-BE49-F238E27FC236}">
                <a16:creationId xmlns:a16="http://schemas.microsoft.com/office/drawing/2014/main" id="{817E4A00-5BDF-41D9-8C05-22E4FCD3465F}"/>
              </a:ext>
            </a:extLst>
          </p:cNvPr>
          <p:cNvGrpSpPr/>
          <p:nvPr/>
        </p:nvGrpSpPr>
        <p:grpSpPr>
          <a:xfrm>
            <a:off x="8392346" y="3440507"/>
            <a:ext cx="233161" cy="539699"/>
            <a:chOff x="5349941" y="3093980"/>
            <a:chExt cx="233161" cy="539699"/>
          </a:xfrm>
        </p:grpSpPr>
        <p:sp>
          <p:nvSpPr>
            <p:cNvPr id="85" name="Google Shape;617;p25">
              <a:extLst>
                <a:ext uri="{FF2B5EF4-FFF2-40B4-BE49-F238E27FC236}">
                  <a16:creationId xmlns:a16="http://schemas.microsoft.com/office/drawing/2014/main" id="{99ABAEAE-17FE-41CB-BA5C-CA6C8937D005}"/>
                </a:ext>
              </a:extLst>
            </p:cNvPr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8;p25">
              <a:extLst>
                <a:ext uri="{FF2B5EF4-FFF2-40B4-BE49-F238E27FC236}">
                  <a16:creationId xmlns:a16="http://schemas.microsoft.com/office/drawing/2014/main" id="{3AA6F9EC-B4BA-49FF-B31B-C9D68444084C}"/>
                </a:ext>
              </a:extLst>
            </p:cNvPr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619;p25">
            <a:extLst>
              <a:ext uri="{FF2B5EF4-FFF2-40B4-BE49-F238E27FC236}">
                <a16:creationId xmlns:a16="http://schemas.microsoft.com/office/drawing/2014/main" id="{C4978111-200E-4EC6-A5B6-770FF71DCBFE}"/>
              </a:ext>
            </a:extLst>
          </p:cNvPr>
          <p:cNvGrpSpPr/>
          <p:nvPr/>
        </p:nvGrpSpPr>
        <p:grpSpPr>
          <a:xfrm>
            <a:off x="3661818" y="4009324"/>
            <a:ext cx="167058" cy="468473"/>
            <a:chOff x="7172018" y="3071105"/>
            <a:chExt cx="167058" cy="468473"/>
          </a:xfrm>
          <a:solidFill>
            <a:srgbClr val="92D050"/>
          </a:solidFill>
        </p:grpSpPr>
        <p:sp>
          <p:nvSpPr>
            <p:cNvPr id="88" name="Google Shape;620;p25">
              <a:extLst>
                <a:ext uri="{FF2B5EF4-FFF2-40B4-BE49-F238E27FC236}">
                  <a16:creationId xmlns:a16="http://schemas.microsoft.com/office/drawing/2014/main" id="{9A621597-162B-4562-BE99-1FCA8AC9550D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1;p25">
              <a:extLst>
                <a:ext uri="{FF2B5EF4-FFF2-40B4-BE49-F238E27FC236}">
                  <a16:creationId xmlns:a16="http://schemas.microsoft.com/office/drawing/2014/main" id="{620BA2AD-BA91-4622-9271-C98C5EDF31C0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622;p25">
            <a:extLst>
              <a:ext uri="{FF2B5EF4-FFF2-40B4-BE49-F238E27FC236}">
                <a16:creationId xmlns:a16="http://schemas.microsoft.com/office/drawing/2014/main" id="{632B5EDB-D914-4AE1-A606-96C08EC1D3E4}"/>
              </a:ext>
            </a:extLst>
          </p:cNvPr>
          <p:cNvSpPr txBox="1">
            <a:spLocks/>
          </p:cNvSpPr>
          <p:nvPr/>
        </p:nvSpPr>
        <p:spPr>
          <a:xfrm>
            <a:off x="431907" y="4084271"/>
            <a:ext cx="996632" cy="39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TAT</a:t>
            </a:r>
          </a:p>
        </p:txBody>
      </p:sp>
      <p:sp>
        <p:nvSpPr>
          <p:cNvPr id="91" name="Google Shape;623;p25">
            <a:extLst>
              <a:ext uri="{FF2B5EF4-FFF2-40B4-BE49-F238E27FC236}">
                <a16:creationId xmlns:a16="http://schemas.microsoft.com/office/drawing/2014/main" id="{71551124-23E7-44DB-89E2-7B69637C1DA3}"/>
              </a:ext>
            </a:extLst>
          </p:cNvPr>
          <p:cNvSpPr txBox="1">
            <a:spLocks/>
          </p:cNvSpPr>
          <p:nvPr/>
        </p:nvSpPr>
        <p:spPr>
          <a:xfrm>
            <a:off x="1491769" y="4349873"/>
            <a:ext cx="1494000" cy="40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PÜRÜZLÜ</a:t>
            </a:r>
          </a:p>
        </p:txBody>
      </p:sp>
      <p:sp>
        <p:nvSpPr>
          <p:cNvPr id="92" name="Google Shape;624;p25">
            <a:extLst>
              <a:ext uri="{FF2B5EF4-FFF2-40B4-BE49-F238E27FC236}">
                <a16:creationId xmlns:a16="http://schemas.microsoft.com/office/drawing/2014/main" id="{6ECD5688-E85A-4EC4-B980-137DCC2D6850}"/>
              </a:ext>
            </a:extLst>
          </p:cNvPr>
          <p:cNvSpPr txBox="1">
            <a:spLocks/>
          </p:cNvSpPr>
          <p:nvPr/>
        </p:nvSpPr>
        <p:spPr>
          <a:xfrm>
            <a:off x="3154233" y="4486023"/>
            <a:ext cx="1258075" cy="3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PÜRÜZSÜZ</a:t>
            </a:r>
          </a:p>
        </p:txBody>
      </p:sp>
      <p:sp>
        <p:nvSpPr>
          <p:cNvPr id="93" name="Google Shape;625;p25">
            <a:extLst>
              <a:ext uri="{FF2B5EF4-FFF2-40B4-BE49-F238E27FC236}">
                <a16:creationId xmlns:a16="http://schemas.microsoft.com/office/drawing/2014/main" id="{5C11DCCB-0060-49A4-8ECB-3EF4408B1C10}"/>
              </a:ext>
            </a:extLst>
          </p:cNvPr>
          <p:cNvSpPr txBox="1">
            <a:spLocks/>
          </p:cNvSpPr>
          <p:nvPr/>
        </p:nvSpPr>
        <p:spPr>
          <a:xfrm>
            <a:off x="6327798" y="4358191"/>
            <a:ext cx="1344289" cy="42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SIVI</a:t>
            </a:r>
          </a:p>
        </p:txBody>
      </p:sp>
      <p:sp>
        <p:nvSpPr>
          <p:cNvPr id="94" name="Google Shape;609;p25">
            <a:extLst>
              <a:ext uri="{FF2B5EF4-FFF2-40B4-BE49-F238E27FC236}">
                <a16:creationId xmlns:a16="http://schemas.microsoft.com/office/drawing/2014/main" id="{1CF666CD-6B26-4E0C-ABA7-3457BAAF36C1}"/>
              </a:ext>
            </a:extLst>
          </p:cNvPr>
          <p:cNvSpPr/>
          <p:nvPr/>
        </p:nvSpPr>
        <p:spPr>
          <a:xfrm>
            <a:off x="7978660" y="2779586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485F3AF3-0CAE-4DA2-93AD-6833DEC7D556}"/>
              </a:ext>
            </a:extLst>
          </p:cNvPr>
          <p:cNvSpPr/>
          <p:nvPr/>
        </p:nvSpPr>
        <p:spPr>
          <a:xfrm>
            <a:off x="8033080" y="288886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accent6"/>
                </a:solidFill>
                <a:latin typeface="Permanent Marker" panose="020B0604020202020204" charset="0"/>
              </a:rPr>
              <a:t>12</a:t>
            </a:r>
          </a:p>
        </p:txBody>
      </p:sp>
      <p:grpSp>
        <p:nvGrpSpPr>
          <p:cNvPr id="96" name="Google Shape;619;p25">
            <a:extLst>
              <a:ext uri="{FF2B5EF4-FFF2-40B4-BE49-F238E27FC236}">
                <a16:creationId xmlns:a16="http://schemas.microsoft.com/office/drawing/2014/main" id="{F57FF2EB-F67E-4B85-8A09-38A151CA4AFC}"/>
              </a:ext>
            </a:extLst>
          </p:cNvPr>
          <p:cNvGrpSpPr/>
          <p:nvPr/>
        </p:nvGrpSpPr>
        <p:grpSpPr>
          <a:xfrm>
            <a:off x="6850232" y="3881400"/>
            <a:ext cx="167058" cy="468473"/>
            <a:chOff x="7172018" y="3071105"/>
            <a:chExt cx="167058" cy="468473"/>
          </a:xfrm>
          <a:solidFill>
            <a:srgbClr val="00B0F0"/>
          </a:solidFill>
        </p:grpSpPr>
        <p:sp>
          <p:nvSpPr>
            <p:cNvPr id="97" name="Google Shape;620;p25">
              <a:extLst>
                <a:ext uri="{FF2B5EF4-FFF2-40B4-BE49-F238E27FC236}">
                  <a16:creationId xmlns:a16="http://schemas.microsoft.com/office/drawing/2014/main" id="{4E21DEFD-C98C-4D90-A9B5-04A6DA6BB61F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621;p25">
              <a:extLst>
                <a:ext uri="{FF2B5EF4-FFF2-40B4-BE49-F238E27FC236}">
                  <a16:creationId xmlns:a16="http://schemas.microsoft.com/office/drawing/2014/main" id="{EFE6D029-BF94-4C1D-BA03-3332C1B09ADC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625;p25">
            <a:extLst>
              <a:ext uri="{FF2B5EF4-FFF2-40B4-BE49-F238E27FC236}">
                <a16:creationId xmlns:a16="http://schemas.microsoft.com/office/drawing/2014/main" id="{7D2DA422-1C8C-4CCB-8F6F-7F91921661BF}"/>
              </a:ext>
            </a:extLst>
          </p:cNvPr>
          <p:cNvSpPr txBox="1">
            <a:spLocks/>
          </p:cNvSpPr>
          <p:nvPr/>
        </p:nvSpPr>
        <p:spPr>
          <a:xfrm>
            <a:off x="8121224" y="4041959"/>
            <a:ext cx="772564" cy="42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GAZ</a:t>
            </a:r>
          </a:p>
        </p:txBody>
      </p:sp>
      <p:sp>
        <p:nvSpPr>
          <p:cNvPr id="100" name="Google Shape;605;p25">
            <a:extLst>
              <a:ext uri="{FF2B5EF4-FFF2-40B4-BE49-F238E27FC236}">
                <a16:creationId xmlns:a16="http://schemas.microsoft.com/office/drawing/2014/main" id="{0863B92C-5A4F-4306-B005-FEE12C8FCE62}"/>
              </a:ext>
            </a:extLst>
          </p:cNvPr>
          <p:cNvSpPr txBox="1">
            <a:spLocks/>
          </p:cNvSpPr>
          <p:nvPr/>
        </p:nvSpPr>
        <p:spPr>
          <a:xfrm>
            <a:off x="4783779" y="3317923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Google Shape;609;p25">
            <a:extLst>
              <a:ext uri="{FF2B5EF4-FFF2-40B4-BE49-F238E27FC236}">
                <a16:creationId xmlns:a16="http://schemas.microsoft.com/office/drawing/2014/main" id="{A3F13781-5BB8-409B-88F1-565D6E52BB1F}"/>
              </a:ext>
            </a:extLst>
          </p:cNvPr>
          <p:cNvSpPr/>
          <p:nvPr/>
        </p:nvSpPr>
        <p:spPr>
          <a:xfrm>
            <a:off x="4880546" y="3269092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102" name="Google Shape;625;p25">
            <a:extLst>
              <a:ext uri="{FF2B5EF4-FFF2-40B4-BE49-F238E27FC236}">
                <a16:creationId xmlns:a16="http://schemas.microsoft.com/office/drawing/2014/main" id="{409A1D5A-3EE3-4358-95A7-B5603E225357}"/>
              </a:ext>
            </a:extLst>
          </p:cNvPr>
          <p:cNvSpPr txBox="1">
            <a:spLocks/>
          </p:cNvSpPr>
          <p:nvPr/>
        </p:nvSpPr>
        <p:spPr>
          <a:xfrm>
            <a:off x="4572000" y="4501982"/>
            <a:ext cx="1344289" cy="42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</a:rPr>
              <a:t>KATI</a:t>
            </a:r>
          </a:p>
        </p:txBody>
      </p:sp>
      <p:grpSp>
        <p:nvGrpSpPr>
          <p:cNvPr id="103" name="Google Shape;619;p25">
            <a:extLst>
              <a:ext uri="{FF2B5EF4-FFF2-40B4-BE49-F238E27FC236}">
                <a16:creationId xmlns:a16="http://schemas.microsoft.com/office/drawing/2014/main" id="{C90B5212-CF16-4A40-8367-87ACA71083CF}"/>
              </a:ext>
            </a:extLst>
          </p:cNvPr>
          <p:cNvGrpSpPr/>
          <p:nvPr/>
        </p:nvGrpSpPr>
        <p:grpSpPr>
          <a:xfrm>
            <a:off x="5149139" y="4020309"/>
            <a:ext cx="167058" cy="468473"/>
            <a:chOff x="7172018" y="3071105"/>
            <a:chExt cx="167058" cy="468473"/>
          </a:xfrm>
          <a:solidFill>
            <a:schemeClr val="accent1">
              <a:lumMod val="75000"/>
            </a:schemeClr>
          </a:solidFill>
        </p:grpSpPr>
        <p:sp>
          <p:nvSpPr>
            <p:cNvPr id="104" name="Google Shape;620;p25">
              <a:extLst>
                <a:ext uri="{FF2B5EF4-FFF2-40B4-BE49-F238E27FC236}">
                  <a16:creationId xmlns:a16="http://schemas.microsoft.com/office/drawing/2014/main" id="{28F25917-76C5-4568-A467-F49C93EAFECA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1;p25">
              <a:extLst>
                <a:ext uri="{FF2B5EF4-FFF2-40B4-BE49-F238E27FC236}">
                  <a16:creationId xmlns:a16="http://schemas.microsoft.com/office/drawing/2014/main" id="{DB7E6E7F-922D-4360-9E47-E40CBD2E568F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84DD1B-93A3-45DC-A501-B6F6827F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752475"/>
            <a:ext cx="82962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0BB710-1021-4A5B-8790-3D35D458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31" y="0"/>
            <a:ext cx="3943350" cy="6381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DCF5C5D-E492-4457-86A9-81BA06B31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6" y="682418"/>
            <a:ext cx="7980830" cy="44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0BB710-1021-4A5B-8790-3D35D458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31" y="0"/>
            <a:ext cx="3943350" cy="63817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76FD340-C709-4AB7-854C-1F362ED9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52" y="638175"/>
            <a:ext cx="7049831" cy="449029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053" y="3718112"/>
            <a:ext cx="1183141" cy="13379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1" y="73065"/>
            <a:ext cx="128636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0BB710-1021-4A5B-8790-3D35D458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31" y="0"/>
            <a:ext cx="3943350" cy="6381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053" y="3718112"/>
            <a:ext cx="1183141" cy="13379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D6F9512-7EA8-44C0-A2E8-F360C5B75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254" y="2761958"/>
            <a:ext cx="5009868" cy="229413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BA0673EA-3D5C-4E9A-A859-61F35942AE58}"/>
              </a:ext>
            </a:extLst>
          </p:cNvPr>
          <p:cNvSpPr/>
          <p:nvPr/>
        </p:nvSpPr>
        <p:spPr>
          <a:xfrm>
            <a:off x="40342" y="730633"/>
            <a:ext cx="9084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0070C0"/>
                </a:solidFill>
              </a:rPr>
              <a:t>Çevremizde pek çok madde vardır. Maddeleri duyu organlarımızla ayırt edebileceğimizi öğrenmiştik. Ancak bazı maddelere dokunmak, bakmak, onları tatmak ve koklamak canlı vücuduna zarar verebilir.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Deterjan, Un, Çamaşır Suyu, Şeker, İlaç, Su, İlaçlar ecza dolaplarında saklanmalıdır. Bazı maddelerin görünümleri </a:t>
            </a:r>
            <a:r>
              <a:rPr lang="tr-TR" dirty="0">
                <a:solidFill>
                  <a:srgbClr val="C00000"/>
                </a:solidFill>
              </a:rPr>
              <a:t>benzer</a:t>
            </a:r>
            <a:r>
              <a:rPr lang="tr-TR" dirty="0">
                <a:solidFill>
                  <a:srgbClr val="0070C0"/>
                </a:solidFill>
              </a:rPr>
              <a:t> olabilir. </a:t>
            </a:r>
          </a:p>
          <a:p>
            <a:pPr algn="ctr"/>
            <a:r>
              <a:rPr lang="tr-TR" dirty="0">
                <a:solidFill>
                  <a:srgbClr val="C00000"/>
                </a:solidFill>
              </a:rPr>
              <a:t>Bunları birbirine karıştırmamak için neler yapılabilir?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Malzemeler ambalajlarında saklanmalıdır. Deterjanlar banyo dolaplarında saklanmalıdır.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Çamaşır  suyu  ve  içme suyu renksizdir. Un ve deterjan beyazdır. Şeker ve bazı ilaçlar çeşitli renklerde olabilir.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Temizlik malzemelerinin çoğunda zararlı maddeler vardır. Laboratuvarda bulunan maddeler yanıcı, yakıcı veya zehirli olabilir. Reçetesiz ilaç kullanmak sağlığımıza büyük zarar verir. Hatta hayati tehlikeye yol açabilir.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50" y="3308144"/>
            <a:ext cx="91447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0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0BB710-1021-4A5B-8790-3D35D458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31" y="0"/>
            <a:ext cx="3943350" cy="6381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053" y="3718112"/>
            <a:ext cx="1183141" cy="13379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50" y="3308144"/>
            <a:ext cx="914479" cy="131075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F233178-B322-45FE-AD93-79E083759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49" y="618820"/>
            <a:ext cx="5901183" cy="44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02" y="4469622"/>
            <a:ext cx="595892" cy="67387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" y="4333091"/>
            <a:ext cx="595892" cy="85411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FB58FB-3A20-420E-951F-5D1918E6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" y="73066"/>
            <a:ext cx="7458075" cy="5715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F4FC22D-CADC-4798-89EB-96839A07C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62" y="804862"/>
            <a:ext cx="8296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02" y="4469622"/>
            <a:ext cx="595892" cy="67387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" y="4333091"/>
            <a:ext cx="595892" cy="85411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FB58FB-3A20-420E-951F-5D1918E6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" y="73066"/>
            <a:ext cx="7458075" cy="5715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5A18CF89-1A61-475C-89F6-23206EE5F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37" y="814387"/>
            <a:ext cx="83915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02" y="4469622"/>
            <a:ext cx="595892" cy="67387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" y="4333091"/>
            <a:ext cx="595892" cy="85411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FB58FB-3A20-420E-951F-5D1918E6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" y="73066"/>
            <a:ext cx="7458075" cy="5715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09E99AC-7A22-4BB4-8609-90F25CAB5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73" y="961258"/>
            <a:ext cx="8452556" cy="33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02" y="4469622"/>
            <a:ext cx="595892" cy="67387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" y="4333091"/>
            <a:ext cx="595892" cy="85411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FB58FB-3A20-420E-951F-5D1918E6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" y="73066"/>
            <a:ext cx="7458075" cy="5715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9C3F411-5ED1-4B79-9691-C09585A79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65" y="884074"/>
            <a:ext cx="2743200" cy="256125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7C4FF7A-F7DE-434B-BBD7-8A925B002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923" y="884074"/>
            <a:ext cx="2706573" cy="256125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B7437F3-F4B2-4B31-B0FC-E8927F959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855" y="817341"/>
            <a:ext cx="3011575" cy="26279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485D1E2-1692-46BD-BD01-AFD15D3E4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524" y="3703795"/>
            <a:ext cx="8640203" cy="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B63637-FC6C-482F-8F4B-782319A7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02" y="4469622"/>
            <a:ext cx="595892" cy="67387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6FD6FA-EDFB-4A71-ABA1-EA5AB0B9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" y="73066"/>
            <a:ext cx="852248" cy="6381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E7BA8C1-B3A8-481A-88E3-FBA03288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" y="4333091"/>
            <a:ext cx="595892" cy="85411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2EF2FC2-AC25-4084-B71C-9C1B12C28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570" y="225739"/>
            <a:ext cx="5921736" cy="469202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1ECB0A3-E49E-4CC6-B863-0556801CE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07776"/>
            <a:ext cx="1960179" cy="210117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284EBAA-80B9-4B7D-A70B-119F4A8DA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50" y="836052"/>
            <a:ext cx="63403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892460" y="752744"/>
            <a:ext cx="846170" cy="349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SERTLİK</a:t>
            </a:r>
            <a:endParaRPr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5660522" y="1249750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4993" y="19844"/>
            <a:ext cx="7025739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chemeClr val="accent6"/>
                </a:solidFill>
              </a:rPr>
              <a:t>MADDEYİ NİTELEYEN ÖZELLİKLER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6D0E4B-5DA4-4B46-9C5B-B469482B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7" y="685800"/>
            <a:ext cx="438478" cy="453392"/>
          </a:xfrm>
          <a:prstGeom prst="rect">
            <a:avLst/>
          </a:prstGeom>
        </p:spPr>
      </p:pic>
      <p:pic>
        <p:nvPicPr>
          <p:cNvPr id="91" name="Resim 90">
            <a:extLst>
              <a:ext uri="{FF2B5EF4-FFF2-40B4-BE49-F238E27FC236}">
                <a16:creationId xmlns:a16="http://schemas.microsoft.com/office/drawing/2014/main" id="{39B26A37-588C-4965-9ED6-DC1BB07E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2" y="1148672"/>
            <a:ext cx="438478" cy="453392"/>
          </a:xfrm>
          <a:prstGeom prst="rect">
            <a:avLst/>
          </a:prstGeom>
        </p:spPr>
      </p:pic>
      <p:sp>
        <p:nvSpPr>
          <p:cNvPr id="92" name="Google Shape;630;p26">
            <a:extLst>
              <a:ext uri="{FF2B5EF4-FFF2-40B4-BE49-F238E27FC236}">
                <a16:creationId xmlns:a16="http://schemas.microsoft.com/office/drawing/2014/main" id="{B74E34A9-5A46-4F14-AFE0-37C48E31BD8F}"/>
              </a:ext>
            </a:extLst>
          </p:cNvPr>
          <p:cNvSpPr txBox="1">
            <a:spLocks/>
          </p:cNvSpPr>
          <p:nvPr/>
        </p:nvSpPr>
        <p:spPr>
          <a:xfrm>
            <a:off x="930448" y="1135954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YUMUŞAKLIK</a:t>
            </a:r>
          </a:p>
        </p:txBody>
      </p:sp>
      <p:pic>
        <p:nvPicPr>
          <p:cNvPr id="93" name="Resim 92">
            <a:extLst>
              <a:ext uri="{FF2B5EF4-FFF2-40B4-BE49-F238E27FC236}">
                <a16:creationId xmlns:a16="http://schemas.microsoft.com/office/drawing/2014/main" id="{E1F38812-0D15-471C-8691-3590B789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4" y="1614782"/>
            <a:ext cx="438478" cy="453392"/>
          </a:xfrm>
          <a:prstGeom prst="rect">
            <a:avLst/>
          </a:prstGeom>
        </p:spPr>
      </p:pic>
      <p:sp>
        <p:nvSpPr>
          <p:cNvPr id="94" name="Google Shape;630;p26">
            <a:extLst>
              <a:ext uri="{FF2B5EF4-FFF2-40B4-BE49-F238E27FC236}">
                <a16:creationId xmlns:a16="http://schemas.microsoft.com/office/drawing/2014/main" id="{5E7BD4AB-8992-426E-9248-96A96FEE99C1}"/>
              </a:ext>
            </a:extLst>
          </p:cNvPr>
          <p:cNvSpPr txBox="1">
            <a:spLocks/>
          </p:cNvSpPr>
          <p:nvPr/>
        </p:nvSpPr>
        <p:spPr>
          <a:xfrm>
            <a:off x="936390" y="1602064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ESNEKLİK</a:t>
            </a:r>
          </a:p>
        </p:txBody>
      </p:sp>
      <p:pic>
        <p:nvPicPr>
          <p:cNvPr id="95" name="Resim 94">
            <a:extLst>
              <a:ext uri="{FF2B5EF4-FFF2-40B4-BE49-F238E27FC236}">
                <a16:creationId xmlns:a16="http://schemas.microsoft.com/office/drawing/2014/main" id="{593CF923-F602-499F-A3EE-841D957C4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20" y="2088080"/>
            <a:ext cx="438478" cy="453392"/>
          </a:xfrm>
          <a:prstGeom prst="rect">
            <a:avLst/>
          </a:prstGeom>
        </p:spPr>
      </p:pic>
      <p:sp>
        <p:nvSpPr>
          <p:cNvPr id="96" name="Google Shape;630;p26">
            <a:extLst>
              <a:ext uri="{FF2B5EF4-FFF2-40B4-BE49-F238E27FC236}">
                <a16:creationId xmlns:a16="http://schemas.microsoft.com/office/drawing/2014/main" id="{89DC169E-E45B-43C8-928B-55D1AEEB2A76}"/>
              </a:ext>
            </a:extLst>
          </p:cNvPr>
          <p:cNvSpPr txBox="1">
            <a:spLocks/>
          </p:cNvSpPr>
          <p:nvPr/>
        </p:nvSpPr>
        <p:spPr>
          <a:xfrm>
            <a:off x="951576" y="2075362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KIRILGANLIK</a:t>
            </a:r>
          </a:p>
        </p:txBody>
      </p:sp>
      <p:pic>
        <p:nvPicPr>
          <p:cNvPr id="97" name="Resim 96">
            <a:extLst>
              <a:ext uri="{FF2B5EF4-FFF2-40B4-BE49-F238E27FC236}">
                <a16:creationId xmlns:a16="http://schemas.microsoft.com/office/drawing/2014/main" id="{8AC1D7C7-CF6F-4AC5-827D-67973EF2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7" y="2556322"/>
            <a:ext cx="438478" cy="453392"/>
          </a:xfrm>
          <a:prstGeom prst="rect">
            <a:avLst/>
          </a:prstGeom>
        </p:spPr>
      </p:pic>
      <p:sp>
        <p:nvSpPr>
          <p:cNvPr id="98" name="Google Shape;630;p26">
            <a:extLst>
              <a:ext uri="{FF2B5EF4-FFF2-40B4-BE49-F238E27FC236}">
                <a16:creationId xmlns:a16="http://schemas.microsoft.com/office/drawing/2014/main" id="{2DE7686C-54B8-454A-ADF9-81AEB444568D}"/>
              </a:ext>
            </a:extLst>
          </p:cNvPr>
          <p:cNvSpPr txBox="1">
            <a:spLocks/>
          </p:cNvSpPr>
          <p:nvPr/>
        </p:nvSpPr>
        <p:spPr>
          <a:xfrm>
            <a:off x="917513" y="2543604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RENK</a:t>
            </a:r>
          </a:p>
        </p:txBody>
      </p:sp>
      <p:pic>
        <p:nvPicPr>
          <p:cNvPr id="99" name="Resim 98">
            <a:extLst>
              <a:ext uri="{FF2B5EF4-FFF2-40B4-BE49-F238E27FC236}">
                <a16:creationId xmlns:a16="http://schemas.microsoft.com/office/drawing/2014/main" id="{D1F1B5F8-8A44-488D-A6D3-047BDA9D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2" y="3071349"/>
            <a:ext cx="438478" cy="453392"/>
          </a:xfrm>
          <a:prstGeom prst="rect">
            <a:avLst/>
          </a:prstGeom>
        </p:spPr>
      </p:pic>
      <p:sp>
        <p:nvSpPr>
          <p:cNvPr id="100" name="Google Shape;630;p26">
            <a:extLst>
              <a:ext uri="{FF2B5EF4-FFF2-40B4-BE49-F238E27FC236}">
                <a16:creationId xmlns:a16="http://schemas.microsoft.com/office/drawing/2014/main" id="{B1FE916F-42D0-4583-B630-65D4FFDEF39F}"/>
              </a:ext>
            </a:extLst>
          </p:cNvPr>
          <p:cNvSpPr txBox="1">
            <a:spLocks/>
          </p:cNvSpPr>
          <p:nvPr/>
        </p:nvSpPr>
        <p:spPr>
          <a:xfrm>
            <a:off x="930448" y="3058631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KOKU</a:t>
            </a:r>
          </a:p>
        </p:txBody>
      </p:sp>
      <p:pic>
        <p:nvPicPr>
          <p:cNvPr id="101" name="Resim 100">
            <a:extLst>
              <a:ext uri="{FF2B5EF4-FFF2-40B4-BE49-F238E27FC236}">
                <a16:creationId xmlns:a16="http://schemas.microsoft.com/office/drawing/2014/main" id="{ABBB1882-82E5-42A9-8E51-D6A88364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7" y="3579606"/>
            <a:ext cx="438478" cy="453392"/>
          </a:xfrm>
          <a:prstGeom prst="rect">
            <a:avLst/>
          </a:prstGeom>
        </p:spPr>
      </p:pic>
      <p:sp>
        <p:nvSpPr>
          <p:cNvPr id="102" name="Google Shape;630;p26">
            <a:extLst>
              <a:ext uri="{FF2B5EF4-FFF2-40B4-BE49-F238E27FC236}">
                <a16:creationId xmlns:a16="http://schemas.microsoft.com/office/drawing/2014/main" id="{CF9C7E31-FAB6-4C9D-A5A2-34D478BC95E3}"/>
              </a:ext>
            </a:extLst>
          </p:cNvPr>
          <p:cNvSpPr txBox="1">
            <a:spLocks/>
          </p:cNvSpPr>
          <p:nvPr/>
        </p:nvSpPr>
        <p:spPr>
          <a:xfrm>
            <a:off x="917513" y="3566888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TAT</a:t>
            </a:r>
          </a:p>
        </p:txBody>
      </p:sp>
      <p:pic>
        <p:nvPicPr>
          <p:cNvPr id="103" name="Resim 102">
            <a:extLst>
              <a:ext uri="{FF2B5EF4-FFF2-40B4-BE49-F238E27FC236}">
                <a16:creationId xmlns:a16="http://schemas.microsoft.com/office/drawing/2014/main" id="{5F34BA55-4F3D-4D3E-98A2-880B89BF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7" y="4067336"/>
            <a:ext cx="438478" cy="453392"/>
          </a:xfrm>
          <a:prstGeom prst="rect">
            <a:avLst/>
          </a:prstGeom>
        </p:spPr>
      </p:pic>
      <p:sp>
        <p:nvSpPr>
          <p:cNvPr id="104" name="Google Shape;630;p26">
            <a:extLst>
              <a:ext uri="{FF2B5EF4-FFF2-40B4-BE49-F238E27FC236}">
                <a16:creationId xmlns:a16="http://schemas.microsoft.com/office/drawing/2014/main" id="{C418F714-439E-49D3-91AC-C2EE75FACD21}"/>
              </a:ext>
            </a:extLst>
          </p:cNvPr>
          <p:cNvSpPr txBox="1">
            <a:spLocks/>
          </p:cNvSpPr>
          <p:nvPr/>
        </p:nvSpPr>
        <p:spPr>
          <a:xfrm>
            <a:off x="913733" y="4054618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PÜRÜZLÜ</a:t>
            </a:r>
          </a:p>
        </p:txBody>
      </p:sp>
      <p:pic>
        <p:nvPicPr>
          <p:cNvPr id="105" name="Resim 104">
            <a:extLst>
              <a:ext uri="{FF2B5EF4-FFF2-40B4-BE49-F238E27FC236}">
                <a16:creationId xmlns:a16="http://schemas.microsoft.com/office/drawing/2014/main" id="{F8B44696-9E30-44D8-9D88-993A1CC9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7" y="4551656"/>
            <a:ext cx="438478" cy="453392"/>
          </a:xfrm>
          <a:prstGeom prst="rect">
            <a:avLst/>
          </a:prstGeom>
        </p:spPr>
      </p:pic>
      <p:sp>
        <p:nvSpPr>
          <p:cNvPr id="106" name="Google Shape;630;p26">
            <a:extLst>
              <a:ext uri="{FF2B5EF4-FFF2-40B4-BE49-F238E27FC236}">
                <a16:creationId xmlns:a16="http://schemas.microsoft.com/office/drawing/2014/main" id="{E7C30A91-A2C4-4288-93AC-1C22F2174998}"/>
              </a:ext>
            </a:extLst>
          </p:cNvPr>
          <p:cNvSpPr txBox="1">
            <a:spLocks/>
          </p:cNvSpPr>
          <p:nvPr/>
        </p:nvSpPr>
        <p:spPr>
          <a:xfrm>
            <a:off x="913733" y="4538938"/>
            <a:ext cx="1234527" cy="3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tr-TR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PÜRÜZSÜZ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851400-25AB-41B4-A346-502D05597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511" y="795560"/>
            <a:ext cx="853466" cy="9210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DFC2B84-E2A9-4803-B2AF-2CF50D6FE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700" y="1805402"/>
            <a:ext cx="668409" cy="112794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58E5FF-154E-433A-879F-B34022384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745" y="830267"/>
            <a:ext cx="914479" cy="131075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B32014-5BB4-49B2-99E5-3FB2E5D10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453" y="2972607"/>
            <a:ext cx="804742" cy="75597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C80F60E-ED63-470C-A565-FF694F105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859" y="4032998"/>
            <a:ext cx="1066892" cy="104860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E15C121-528D-472A-BFF6-261279627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0520" y="3106600"/>
            <a:ext cx="1377815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YÜKSELEN FEN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İZLEDİĞİNİZ İÇİN TEŞEKKÜR EDERİM</a:t>
            </a:r>
            <a:endParaRPr sz="36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72575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285839" y="306032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19DDF3C-FFAD-409E-B794-9232B1F0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58" y="4071555"/>
            <a:ext cx="536494" cy="4389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1A0214B-AB36-410E-86EF-70F0F3B62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10" y="4055684"/>
            <a:ext cx="460115" cy="47069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05D75A9-CDCB-40E2-BD69-ADE37953F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3" y="2943153"/>
            <a:ext cx="1579001" cy="21642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EEE45-BEC8-4DF2-9A67-51A262A9E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86" y="2313572"/>
            <a:ext cx="634039" cy="60965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8DD6EC3-78D1-4583-836C-1A77B6E58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718" y="292316"/>
            <a:ext cx="1472079" cy="1415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484" y="350269"/>
            <a:ext cx="8640675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>
                <a:solidFill>
                  <a:schemeClr val="accent6">
                    <a:lumMod val="75000"/>
                  </a:schemeClr>
                </a:solidFill>
              </a:rPr>
              <a:t>MADDEYİ NİTELEYEN ÖZELLİKLER</a:t>
            </a:r>
            <a:endParaRPr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369501" y="1358153"/>
            <a:ext cx="4860197" cy="3750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sz="1600" b="1" dirty="0">
                <a:solidFill>
                  <a:srgbClr val="002060"/>
                </a:solidFill>
              </a:rPr>
              <a:t>Çevremize baktığımızda farklı şekillerde ve renklerde pek çok varlık görürüz. Çevremizde gördüklerimizin hepsi maddedir. </a:t>
            </a:r>
          </a:p>
          <a:p>
            <a:pPr marL="0" lvl="0" indent="0"/>
            <a:r>
              <a:rPr lang="tr-TR" sz="1600" b="1" dirty="0">
                <a:solidFill>
                  <a:srgbClr val="002060"/>
                </a:solidFill>
              </a:rPr>
              <a:t>Maddeler belli bir yer kaplar ve kendilerine özgü özellikleri vardır. Maddelerin özelliklerini duyu organlarımızla ayırt edebiliriz. </a:t>
            </a:r>
          </a:p>
          <a:p>
            <a:pPr marL="0" lvl="0" indent="0"/>
            <a:r>
              <a:rPr lang="tr-TR" sz="1600" b="1" dirty="0">
                <a:solidFill>
                  <a:srgbClr val="002060"/>
                </a:solidFill>
              </a:rPr>
              <a:t>Örneğin domatesin </a:t>
            </a:r>
            <a:r>
              <a:rPr lang="tr-TR" sz="1600" b="1" dirty="0">
                <a:solidFill>
                  <a:srgbClr val="C00000"/>
                </a:solidFill>
              </a:rPr>
              <a:t>rengini</a:t>
            </a:r>
            <a:r>
              <a:rPr lang="tr-TR" sz="1600" b="1" dirty="0">
                <a:solidFill>
                  <a:srgbClr val="002060"/>
                </a:solidFill>
              </a:rPr>
              <a:t> gözümüzle, </a:t>
            </a:r>
            <a:r>
              <a:rPr lang="tr-TR" sz="1600" b="1" dirty="0">
                <a:solidFill>
                  <a:srgbClr val="C00000"/>
                </a:solidFill>
              </a:rPr>
              <a:t>kokusunu</a:t>
            </a:r>
            <a:r>
              <a:rPr lang="tr-TR" sz="1600" b="1" dirty="0">
                <a:solidFill>
                  <a:srgbClr val="002060"/>
                </a:solidFill>
              </a:rPr>
              <a:t> burnumuzla,   </a:t>
            </a:r>
            <a:r>
              <a:rPr lang="tr-TR" sz="1600" b="1" dirty="0">
                <a:solidFill>
                  <a:srgbClr val="C00000"/>
                </a:solidFill>
              </a:rPr>
              <a:t>tadını</a:t>
            </a:r>
            <a:r>
              <a:rPr lang="tr-TR" sz="1600" b="1" dirty="0">
                <a:solidFill>
                  <a:srgbClr val="002060"/>
                </a:solidFill>
              </a:rPr>
              <a:t>  dilimizle,  </a:t>
            </a:r>
            <a:r>
              <a:rPr lang="tr-TR" sz="1600" b="1" dirty="0">
                <a:solidFill>
                  <a:srgbClr val="C00000"/>
                </a:solidFill>
              </a:rPr>
              <a:t>yumuşaklığını</a:t>
            </a:r>
            <a:r>
              <a:rPr lang="tr-TR" sz="1600" b="1" dirty="0">
                <a:solidFill>
                  <a:srgbClr val="002060"/>
                </a:solidFill>
              </a:rPr>
              <a:t>  derimizle </a:t>
            </a:r>
          </a:p>
          <a:p>
            <a:pPr marL="0" lvl="0" indent="0"/>
            <a:r>
              <a:rPr lang="tr-TR" sz="1600" b="1" dirty="0">
                <a:solidFill>
                  <a:srgbClr val="002060"/>
                </a:solidFill>
              </a:rPr>
              <a:t>algılarız. </a:t>
            </a:r>
            <a:endParaRPr sz="1600" b="1" dirty="0">
              <a:solidFill>
                <a:srgbClr val="002060"/>
              </a:solidFill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7319765" y="2652302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30251" y="2579419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FBE95215-90E9-41B1-9AD2-3594605E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4" y="1216422"/>
            <a:ext cx="871804" cy="9876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27CAFF4-E25F-4B72-AB19-F84CD7194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72" y="1141948"/>
            <a:ext cx="1070578" cy="1089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87AC13B-95A4-4CA8-9495-3F12AD42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11" y="263219"/>
            <a:ext cx="7072767" cy="46170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5488658-7146-4671-ACDC-31DE4BEF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9062"/>
            <a:ext cx="81534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4C8F18-3EA3-4344-96D7-67BFD8DC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73" y="102844"/>
            <a:ext cx="8254253" cy="49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35D2EF6-9263-4059-A882-3F6B08BD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65" y="209594"/>
            <a:ext cx="7292135" cy="47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8E9D9A-2A9C-4A22-B12F-11C25E21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9" y="69000"/>
            <a:ext cx="7496735" cy="50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89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237</Words>
  <Application>Microsoft Office PowerPoint</Application>
  <PresentationFormat>Ekran Gösterisi (16:9)</PresentationFormat>
  <Paragraphs>49</Paragraphs>
  <Slides>30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Cavolini</vt:lpstr>
      <vt:lpstr>Comfortaa</vt:lpstr>
      <vt:lpstr>Permanent Marker</vt:lpstr>
      <vt:lpstr>Arial</vt:lpstr>
      <vt:lpstr>SKETCH LESSON</vt:lpstr>
      <vt:lpstr>3.SINIF FEN BİLİMLERİ 4.ÜNİTE MADDEYİ TANIYALIM 1.BÖLÜM MADDENİN ÖZELLİKLERİ</vt:lpstr>
      <vt:lpstr>KAVRAMLAR</vt:lpstr>
      <vt:lpstr>MADDEYİ NİTELEYEN ÖZELLİKLER</vt:lpstr>
      <vt:lpstr>MADDEYİ NİTELEYEN ÖZELLİKLER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YÜKSELEN 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3.SINIF FEN BİLİMLERİ 4.ÜNİTE MADDEYİ TANIYALIM 1.BÖLÜM MADDENİN ÖZELLİKLERİ</dc:title>
  <dc:creator>exper</dc:creator>
  <cp:lastModifiedBy>Yuksel Dalgaci</cp:lastModifiedBy>
  <cp:revision>21</cp:revision>
  <dcterms:modified xsi:type="dcterms:W3CDTF">2020-11-11T06:36:04Z</dcterms:modified>
</cp:coreProperties>
</file>