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269" r:id="rId2"/>
    <p:sldId id="284" r:id="rId3"/>
    <p:sldId id="285" r:id="rId4"/>
    <p:sldId id="286" r:id="rId5"/>
    <p:sldId id="287" r:id="rId6"/>
    <p:sldId id="288" r:id="rId7"/>
    <p:sldId id="296" r:id="rId8"/>
    <p:sldId id="297" r:id="rId9"/>
    <p:sldId id="298" r:id="rId10"/>
    <p:sldId id="289" r:id="rId11"/>
    <p:sldId id="290" r:id="rId12"/>
    <p:sldId id="291" r:id="rId13"/>
    <p:sldId id="292" r:id="rId14"/>
    <p:sldId id="293" r:id="rId15"/>
    <p:sldId id="294" r:id="rId16"/>
    <p:sldId id="299" r:id="rId17"/>
    <p:sldId id="295" r:id="rId18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0DC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3" autoAdjust="0"/>
    <p:restoredTop sz="94624" autoAdjust="0"/>
  </p:normalViewPr>
  <p:slideViewPr>
    <p:cSldViewPr>
      <p:cViewPr>
        <p:scale>
          <a:sx n="87" d="100"/>
          <a:sy n="87" d="100"/>
        </p:scale>
        <p:origin x="-1195" y="-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E3759E-1910-4F94-89C0-366BEA387254}" type="datetimeFigureOut">
              <a:rPr lang="tr-TR"/>
              <a:pPr>
                <a:defRPr/>
              </a:pPr>
              <a:t>26.04.2020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A0929E-5F35-473E-B0F2-0BCE4D4DFB4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6390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mtClean="0"/>
              <a:t>www.egitimhane.com 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A0929E-5F35-473E-B0F2-0BCE4D4DFB4B}" type="slidenum">
              <a:rPr lang="tr-TR" smtClean="0"/>
              <a:pPr>
                <a:defRPr/>
              </a:pPr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698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79F9F-E853-49DD-8769-D3C277F2990C}" type="datetimeFigureOut">
              <a:rPr lang="tr-TR"/>
              <a:pPr>
                <a:defRPr/>
              </a:pPr>
              <a:t>26.04.2020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2DDA6-9D4C-4193-8EE1-441C91E80E1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304D5-8F85-41EB-BD5A-6B0D094E6EF7}" type="datetimeFigureOut">
              <a:rPr lang="tr-TR"/>
              <a:pPr>
                <a:defRPr/>
              </a:pPr>
              <a:t>26.04.2020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B3FD8-D08B-4F79-A0DB-70CC036D0B0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451A7-66C2-40AA-9EDC-9D0496FA2715}" type="datetimeFigureOut">
              <a:rPr lang="tr-TR"/>
              <a:pPr>
                <a:defRPr/>
              </a:pPr>
              <a:t>26.04.2020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C9947-838A-4795-B39C-6C31F68615D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01F99-EB64-48FB-AD72-BBBDA8387221}" type="datetimeFigureOut">
              <a:rPr lang="tr-TR"/>
              <a:pPr>
                <a:defRPr/>
              </a:pPr>
              <a:t>26.04.2020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5D12B-C129-45BB-872A-DF7283DA895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D09F1-B518-4740-9D99-A405B8875211}" type="datetimeFigureOut">
              <a:rPr lang="tr-TR"/>
              <a:pPr>
                <a:defRPr/>
              </a:pPr>
              <a:t>26.04.2020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8BD10-CFE0-4713-986A-442EF7B98F4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59D1B-D4FB-4710-8C5A-48855F636012}" type="datetimeFigureOut">
              <a:rPr lang="tr-TR"/>
              <a:pPr>
                <a:defRPr/>
              </a:pPr>
              <a:t>26.04.2020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55CA4-0C12-430C-B4B5-B441272C4B0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743C6-EA0D-4531-B77F-3D8046306A4D}" type="datetimeFigureOut">
              <a:rPr lang="tr-TR"/>
              <a:pPr>
                <a:defRPr/>
              </a:pPr>
              <a:t>26.04.2020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7BD10-B835-48D1-8E99-C5575769C5C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92C1E-9B39-4128-88F8-BA3D843F6888}" type="datetimeFigureOut">
              <a:rPr lang="tr-TR"/>
              <a:pPr>
                <a:defRPr/>
              </a:pPr>
              <a:t>26.04.2020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0D274-0AFF-4A76-A2E8-B4A3A06FFE1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8225A-09AF-4932-8B5C-51EB198F6CA6}" type="datetimeFigureOut">
              <a:rPr lang="tr-TR"/>
              <a:pPr>
                <a:defRPr/>
              </a:pPr>
              <a:t>26.04.2020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8B58B-A693-420E-B879-4B29FDE3AA6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3E698-92B7-4E8D-B59C-E756C9B9F90F}" type="datetimeFigureOut">
              <a:rPr lang="tr-TR"/>
              <a:pPr>
                <a:defRPr/>
              </a:pPr>
              <a:t>26.04.2020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79ECB-4ADC-45F1-9F01-347A07A121B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B7DE2-B583-4B50-8F47-20D3A787A771}" type="datetimeFigureOut">
              <a:rPr lang="tr-TR"/>
              <a:pPr>
                <a:defRPr/>
              </a:pPr>
              <a:t>26.04.2020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79240-A316-4E1F-B07C-37BC6910C8E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3B34CD-4A52-46AC-AC68-366AA579B35E}" type="datetimeFigureOut">
              <a:rPr lang="tr-TR"/>
              <a:pPr>
                <a:defRPr/>
              </a:pPr>
              <a:t>26.04.2020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BB8709-56A1-4947-9681-2B9C61B1C37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.tr/url?sa=i&amp;url=https://www.shutterstock.com/tr/search/seasons+child+vector&amp;psig=AOvVaw2inL0ytulhFf0f53MIDc4u&amp;ust=1587659853084000&amp;source=images&amp;cd=vfe&amp;ved=0CAIQjRxqFwoTCMC3_P-7_OgCFQAAAAAdAAAAABA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.tr/url?sa=i&amp;url=https://www.shutterstock.com/tr/search/seasons+child+vector&amp;psig=AOvVaw2inL0ytulhFf0f53MIDc4u&amp;ust=1587659853084000&amp;source=images&amp;cd=vfe&amp;ved=0CAIQjRxqFwoTCMC3_P-7_OgCFQAAAAAdAAAAABA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.tr/url?sa=i&amp;url=https://www.shutterstock.com/tr/search/seasons+child+vector&amp;psig=AOvVaw2inL0ytulhFf0f53MIDc4u&amp;ust=1587659853084000&amp;source=images&amp;cd=vfe&amp;ved=0CAIQjRxqFwoTCMC3_P-7_OgCFQAAAAAdAAAAABA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.tr/url?sa=i&amp;url=https://www.shutterstock.com/tr/search/seasons+child+vector&amp;psig=AOvVaw2inL0ytulhFf0f53MIDc4u&amp;ust=1587659853084000&amp;source=images&amp;cd=vfe&amp;ved=0CAIQjRxqFwoTCMC3_P-7_OgCFQAAAAAdAAAAABA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.tr/url?sa=i&amp;url=https://www.shutterstock.com/tr/search/seasons+child+vector&amp;psig=AOvVaw2inL0ytulhFf0f53MIDc4u&amp;ust=1587659853084000&amp;source=images&amp;cd=vfe&amp;ved=0CAIQjRxqFwoTCMC3_P-7_OgCFQAAAAAdAAAAABA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.tr/url?sa=i&amp;url=https://www.shutterstock.com/tr/search/seasons+child+vector&amp;psig=AOvVaw2inL0ytulhFf0f53MIDc4u&amp;ust=1587659853084000&amp;source=images&amp;cd=vfe&amp;ved=0CAIQjRxqFwoTCMC3_P-7_OgCFQAAAAAdAAAAABA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.tr/url?sa=i&amp;url=https://www.shutterstock.com/tr/search/seasons+child+vector&amp;psig=AOvVaw2inL0ytulhFf0f53MIDc4u&amp;ust=1587659853084000&amp;source=images&amp;cd=vfe&amp;ved=0CAIQjRxqFwoTCMC3_P-7_OgCFQAAAAAdAAAAABAN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tc.usf.edu/clipart/34100/34194/nclock-10-00_34194.htm" TargetMode="External"/><Relationship Id="rId2" Type="http://schemas.openxmlformats.org/officeDocument/2006/relationships/hyperlink" Target="https://www.google.com.tr/url?sa=i&amp;url=https://www.shutterstock.com/tr/search/seasons+child+vector&amp;psig=AOvVaw2inL0ytulhFf0f53MIDc4u&amp;ust=1587659853084000&amp;source=images&amp;cd=vfe&amp;ved=0CAIQjRxqFwoTCMC3_P-7_OgCFQAAAAAdAAAAABA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.tr/url?sa=i&amp;url=https://www.shutterstock.com/tr/search/seasons+child+vector&amp;psig=AOvVaw2inL0ytulhFf0f53MIDc4u&amp;ust=1587659853084000&amp;source=images&amp;cd=vfe&amp;ved=0CAIQjRxqFwoTCMC3_P-7_OgCFQAAAAAdAAAAABA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.tr/url?sa=i&amp;url=https://www.shutterstock.com/tr/search/seasons+child+vector&amp;psig=AOvVaw2inL0ytulhFf0f53MIDc4u&amp;ust=1587659853084000&amp;source=images&amp;cd=vfe&amp;ved=0CAIQjRxqFwoTCMC3_P-7_OgCFQAAAAAdAAAAABA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.tr/url?sa=i&amp;url=https://www.shutterstock.com/tr/search/seasons+child+vector&amp;psig=AOvVaw2inL0ytulhFf0f53MIDc4u&amp;ust=1587659853084000&amp;source=images&amp;cd=vfe&amp;ved=0CAIQjRxqFwoTCMC3_P-7_OgCFQAAAAAdAAAAABA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.tr/url?sa=i&amp;url=https://www.shutterstock.com/tr/search/seasons+child+vector&amp;psig=AOvVaw2inL0ytulhFf0f53MIDc4u&amp;ust=1587659853084000&amp;source=images&amp;cd=vfe&amp;ved=0CAIQjRxqFwoTCMC3_P-7_OgCFQAAAAAdAAAAABA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.tr/url?sa=i&amp;url=https://www.shutterstock.com/tr/search/seasons+child+vector&amp;psig=AOvVaw2inL0ytulhFf0f53MIDc4u&amp;ust=1587659853084000&amp;source=images&amp;cd=vfe&amp;ved=0CAIQjRxqFwoTCMC3_P-7_OgCFQAAAAAdAAAAABA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.tr/url?sa=i&amp;url=https://www.shutterstock.com/tr/search/seasons+child+vector&amp;psig=AOvVaw2inL0ytulhFf0f53MIDc4u&amp;ust=1587659853084000&amp;source=images&amp;cd=vfe&amp;ved=0CAIQjRxqFwoTCMC3_P-7_OgCFQAAAAAdAAAAABA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.tr/url?sa=i&amp;url=https://www.shutterstock.com/tr/search/seasons+child+vector&amp;psig=AOvVaw2inL0ytulhFf0f53MIDc4u&amp;ust=1587659853084000&amp;source=images&amp;cd=vfe&amp;ved=0CAIQjRxqFwoTCMC3_P-7_OgCFQAAAAAdAAAAABA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.tr/url?sa=i&amp;url=https://www.shutterstock.com/tr/search/seasons+child+vector&amp;psig=AOvVaw2inL0ytulhFf0f53MIDc4u&amp;ust=1587659853084000&amp;source=images&amp;cd=vfe&amp;ved=0CAIQjRxqFwoTCMC3_P-7_OgCFQAAAAAdAAAAABA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1907704" y="476672"/>
            <a:ext cx="5311582" cy="193899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6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ayra Aydin" pitchFamily="34" charset="0"/>
                <a:cs typeface="+mn-cs"/>
              </a:rPr>
              <a:t>HABİBE  TAŞ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6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ayra Aydin" pitchFamily="34" charset="0"/>
                <a:cs typeface="+mn-cs"/>
              </a:rPr>
              <a:t>İLKOKULU</a:t>
            </a:r>
          </a:p>
        </p:txBody>
      </p:sp>
      <p:sp>
        <p:nvSpPr>
          <p:cNvPr id="15" name="14 Dikdörtgen"/>
          <p:cNvSpPr/>
          <p:nvPr/>
        </p:nvSpPr>
        <p:spPr>
          <a:xfrm>
            <a:off x="3485672" y="5036983"/>
            <a:ext cx="2114681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  <a:cs typeface="Arial"/>
              </a:rPr>
              <a:t>2/F  Sınıfı</a:t>
            </a:r>
            <a:endParaRPr lang="tr-TR" sz="4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2915816" y="4149080"/>
            <a:ext cx="3252814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  <a:cs typeface="Arial"/>
              </a:rPr>
              <a:t>Ziya  MACİT</a:t>
            </a:r>
            <a:endParaRPr lang="tr-TR" sz="4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971600" y="2420888"/>
            <a:ext cx="7632848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8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ayra Aydin" pitchFamily="34" charset="0"/>
                <a:cs typeface="Arial"/>
              </a:rPr>
              <a:t>ZAMAN  KAVRAMLARI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800" b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ayra Aydin" pitchFamily="34" charset="0"/>
                <a:cs typeface="Arial"/>
              </a:rPr>
              <a:t>PROBLEMLER</a:t>
            </a:r>
            <a:endParaRPr lang="tr-TR" sz="4800" b="1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Kayra Aydin" pitchFamily="34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Dikdörtgen"/>
          <p:cNvSpPr/>
          <p:nvPr/>
        </p:nvSpPr>
        <p:spPr>
          <a:xfrm>
            <a:off x="1331640" y="404664"/>
            <a:ext cx="7272808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PROBLEM  ÇÖZELİM</a:t>
            </a:r>
          </a:p>
        </p:txBody>
      </p:sp>
      <p:sp>
        <p:nvSpPr>
          <p:cNvPr id="23554" name="AutoShape 2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6" name="AutoShape 4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8" name="AutoShape 6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60" name="AutoShape 8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" name="11 Dikdörtgen"/>
          <p:cNvSpPr/>
          <p:nvPr/>
        </p:nvSpPr>
        <p:spPr>
          <a:xfrm>
            <a:off x="467544" y="980728"/>
            <a:ext cx="8424936" cy="83099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9.) Eda’nın annesi sabah saat  08.00’de kalkmış. 2 saat sonra işe gitmiş. Annesi işe saat kaçta gitmiş ? </a:t>
            </a:r>
            <a:endParaRPr lang="tr-TR" sz="2400" dirty="0" smtClean="0">
              <a:solidFill>
                <a:srgbClr val="3D0DC3"/>
              </a:solidFill>
              <a:latin typeface="Kayra Aydin" pitchFamily="34" charset="0"/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539552" y="2276872"/>
            <a:ext cx="144016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Çözüm: </a:t>
            </a:r>
          </a:p>
        </p:txBody>
      </p:sp>
      <p:sp>
        <p:nvSpPr>
          <p:cNvPr id="15" name="14 Dikdörtgen"/>
          <p:cNvSpPr/>
          <p:nvPr/>
        </p:nvSpPr>
        <p:spPr>
          <a:xfrm>
            <a:off x="1835696" y="2204864"/>
            <a:ext cx="6408712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Kalktığı saate 2 saati eklememiz gerekir</a:t>
            </a:r>
          </a:p>
        </p:txBody>
      </p:sp>
      <p:sp>
        <p:nvSpPr>
          <p:cNvPr id="16" name="15 Dikdörtgen"/>
          <p:cNvSpPr/>
          <p:nvPr/>
        </p:nvSpPr>
        <p:spPr>
          <a:xfrm>
            <a:off x="2267744" y="3212976"/>
            <a:ext cx="1872208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     8.00</a:t>
            </a:r>
          </a:p>
          <a:p>
            <a:pPr algn="just"/>
            <a:r>
              <a:rPr lang="tr-TR" sz="2400" dirty="0" smtClean="0">
                <a:latin typeface="Kayra Aydin" pitchFamily="34" charset="0"/>
              </a:rPr>
              <a:t>     2.00</a:t>
            </a:r>
          </a:p>
          <a:p>
            <a:pPr algn="just"/>
            <a:endParaRPr lang="tr-TR" sz="2400" dirty="0" smtClean="0">
              <a:latin typeface="Kayra Aydin" pitchFamily="34" charset="0"/>
            </a:endParaRPr>
          </a:p>
        </p:txBody>
      </p:sp>
      <p:cxnSp>
        <p:nvCxnSpPr>
          <p:cNvPr id="19" name="18 Düz Bağlayıcı"/>
          <p:cNvCxnSpPr/>
          <p:nvPr/>
        </p:nvCxnSpPr>
        <p:spPr>
          <a:xfrm>
            <a:off x="2339752" y="4005064"/>
            <a:ext cx="15121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Bağlayıcı"/>
          <p:cNvCxnSpPr/>
          <p:nvPr/>
        </p:nvCxnSpPr>
        <p:spPr>
          <a:xfrm>
            <a:off x="2339752" y="3861048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Dikdörtgen"/>
          <p:cNvSpPr/>
          <p:nvPr/>
        </p:nvSpPr>
        <p:spPr>
          <a:xfrm>
            <a:off x="3131840" y="4005064"/>
            <a:ext cx="648072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00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27" name="26 Dikdörtgen"/>
          <p:cNvSpPr/>
          <p:nvPr/>
        </p:nvSpPr>
        <p:spPr>
          <a:xfrm>
            <a:off x="2699792" y="4005064"/>
            <a:ext cx="72008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10.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cxnSp>
        <p:nvCxnSpPr>
          <p:cNvPr id="22" name="21 Düz Bağlayıcı"/>
          <p:cNvCxnSpPr/>
          <p:nvPr/>
        </p:nvCxnSpPr>
        <p:spPr>
          <a:xfrm flipV="1">
            <a:off x="2483768" y="3717032"/>
            <a:ext cx="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2" grpId="0"/>
      <p:bldP spid="14" grpId="0"/>
      <p:bldP spid="15" grpId="0"/>
      <p:bldP spid="16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Dikdörtgen"/>
          <p:cNvSpPr/>
          <p:nvPr/>
        </p:nvSpPr>
        <p:spPr>
          <a:xfrm>
            <a:off x="1331640" y="404664"/>
            <a:ext cx="7272808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PROBLEM  ÇÖZELİM</a:t>
            </a:r>
          </a:p>
        </p:txBody>
      </p:sp>
      <p:sp>
        <p:nvSpPr>
          <p:cNvPr id="23554" name="AutoShape 2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6" name="AutoShape 4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8" name="AutoShape 6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60" name="AutoShape 8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" name="11 Dikdörtgen"/>
          <p:cNvSpPr/>
          <p:nvPr/>
        </p:nvSpPr>
        <p:spPr>
          <a:xfrm>
            <a:off x="467544" y="980728"/>
            <a:ext cx="8424936" cy="83099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10.) Arda saat 11.00’de parka gitmiş. 35 dakika sonra eve dönmüş . Eve döndüğünde saat kaçtı? </a:t>
            </a:r>
            <a:endParaRPr lang="tr-TR" sz="2400" dirty="0" smtClean="0">
              <a:solidFill>
                <a:srgbClr val="3D0DC3"/>
              </a:solidFill>
              <a:latin typeface="Kayra Aydin" pitchFamily="34" charset="0"/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539552" y="2276872"/>
            <a:ext cx="144016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Çözüm: </a:t>
            </a:r>
          </a:p>
        </p:txBody>
      </p:sp>
      <p:sp>
        <p:nvSpPr>
          <p:cNvPr id="15" name="14 Dikdörtgen"/>
          <p:cNvSpPr/>
          <p:nvPr/>
        </p:nvSpPr>
        <p:spPr>
          <a:xfrm>
            <a:off x="1835696" y="2204864"/>
            <a:ext cx="6408712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Gittiği saate 35 dakikayı eklememiz gerekir</a:t>
            </a:r>
          </a:p>
        </p:txBody>
      </p:sp>
      <p:sp>
        <p:nvSpPr>
          <p:cNvPr id="16" name="15 Dikdörtgen"/>
          <p:cNvSpPr/>
          <p:nvPr/>
        </p:nvSpPr>
        <p:spPr>
          <a:xfrm>
            <a:off x="2267744" y="3212976"/>
            <a:ext cx="1872208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     11.00</a:t>
            </a:r>
          </a:p>
          <a:p>
            <a:pPr algn="just"/>
            <a:r>
              <a:rPr lang="tr-TR" sz="2400" dirty="0" smtClean="0">
                <a:latin typeface="Kayra Aydin" pitchFamily="34" charset="0"/>
              </a:rPr>
              <a:t>       </a:t>
            </a:r>
            <a:r>
              <a:rPr lang="tr-TR" sz="800" dirty="0" smtClean="0">
                <a:latin typeface="Kayra Aydin" pitchFamily="34" charset="0"/>
              </a:rPr>
              <a:t> </a:t>
            </a:r>
            <a:r>
              <a:rPr lang="tr-TR" sz="2400" dirty="0" smtClean="0">
                <a:latin typeface="Kayra Aydin" pitchFamily="34" charset="0"/>
              </a:rPr>
              <a:t>35</a:t>
            </a:r>
          </a:p>
          <a:p>
            <a:pPr algn="just"/>
            <a:endParaRPr lang="tr-TR" sz="2400" dirty="0" smtClean="0">
              <a:latin typeface="Kayra Aydin" pitchFamily="34" charset="0"/>
            </a:endParaRPr>
          </a:p>
        </p:txBody>
      </p:sp>
      <p:cxnSp>
        <p:nvCxnSpPr>
          <p:cNvPr id="19" name="18 Düz Bağlayıcı"/>
          <p:cNvCxnSpPr/>
          <p:nvPr/>
        </p:nvCxnSpPr>
        <p:spPr>
          <a:xfrm>
            <a:off x="2339752" y="4005064"/>
            <a:ext cx="15121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Bağlayıcı"/>
          <p:cNvCxnSpPr/>
          <p:nvPr/>
        </p:nvCxnSpPr>
        <p:spPr>
          <a:xfrm>
            <a:off x="2339752" y="3861048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Dikdörtgen"/>
          <p:cNvSpPr/>
          <p:nvPr/>
        </p:nvSpPr>
        <p:spPr>
          <a:xfrm>
            <a:off x="3347864" y="4005064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5</a:t>
            </a:r>
          </a:p>
        </p:txBody>
      </p:sp>
      <p:sp>
        <p:nvSpPr>
          <p:cNvPr id="27" name="26 Dikdörtgen"/>
          <p:cNvSpPr/>
          <p:nvPr/>
        </p:nvSpPr>
        <p:spPr>
          <a:xfrm>
            <a:off x="2843808" y="4005064"/>
            <a:ext cx="72008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11.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cxnSp>
        <p:nvCxnSpPr>
          <p:cNvPr id="22" name="21 Düz Bağlayıcı"/>
          <p:cNvCxnSpPr/>
          <p:nvPr/>
        </p:nvCxnSpPr>
        <p:spPr>
          <a:xfrm flipV="1">
            <a:off x="2483768" y="3717032"/>
            <a:ext cx="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Dikdörtgen"/>
          <p:cNvSpPr/>
          <p:nvPr/>
        </p:nvSpPr>
        <p:spPr>
          <a:xfrm>
            <a:off x="3131840" y="4005064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2" grpId="0"/>
      <p:bldP spid="14" grpId="0"/>
      <p:bldP spid="15" grpId="0"/>
      <p:bldP spid="16" grpId="0"/>
      <p:bldP spid="26" grpId="0"/>
      <p:bldP spid="27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Dikdörtgen"/>
          <p:cNvSpPr/>
          <p:nvPr/>
        </p:nvSpPr>
        <p:spPr>
          <a:xfrm>
            <a:off x="1331640" y="404664"/>
            <a:ext cx="7272808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PROBLEM  ÇÖZELİM</a:t>
            </a:r>
          </a:p>
        </p:txBody>
      </p:sp>
      <p:sp>
        <p:nvSpPr>
          <p:cNvPr id="23554" name="AutoShape 2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6" name="AutoShape 4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8" name="AutoShape 6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60" name="AutoShape 8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" name="11 Dikdörtgen"/>
          <p:cNvSpPr/>
          <p:nvPr/>
        </p:nvSpPr>
        <p:spPr>
          <a:xfrm>
            <a:off x="467544" y="980728"/>
            <a:ext cx="8424936" cy="83099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11.) Babam işten saat 17.15’de çıkmış. Babam 25 dakika sonra eve geldi . Babam eve saat kaçta  geldi ? </a:t>
            </a:r>
            <a:endParaRPr lang="tr-TR" sz="2400" dirty="0" smtClean="0">
              <a:solidFill>
                <a:srgbClr val="3D0DC3"/>
              </a:solidFill>
              <a:latin typeface="Kayra Aydin" pitchFamily="34" charset="0"/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539552" y="2276872"/>
            <a:ext cx="144016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Çözüm: </a:t>
            </a:r>
          </a:p>
        </p:txBody>
      </p:sp>
      <p:sp>
        <p:nvSpPr>
          <p:cNvPr id="15" name="14 Dikdörtgen"/>
          <p:cNvSpPr/>
          <p:nvPr/>
        </p:nvSpPr>
        <p:spPr>
          <a:xfrm>
            <a:off x="1835696" y="2204864"/>
            <a:ext cx="6408712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Çıktığı saate 25 dakikayı eklememiz gerekir</a:t>
            </a:r>
          </a:p>
        </p:txBody>
      </p:sp>
      <p:sp>
        <p:nvSpPr>
          <p:cNvPr id="16" name="15 Dikdörtgen"/>
          <p:cNvSpPr/>
          <p:nvPr/>
        </p:nvSpPr>
        <p:spPr>
          <a:xfrm>
            <a:off x="2267744" y="3212976"/>
            <a:ext cx="1872208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   </a:t>
            </a:r>
            <a:r>
              <a:rPr lang="tr-TR" sz="800" dirty="0" smtClean="0">
                <a:latin typeface="Kayra Aydin" pitchFamily="34" charset="0"/>
              </a:rPr>
              <a:t>  </a:t>
            </a:r>
            <a:r>
              <a:rPr lang="tr-TR" sz="2400" dirty="0" smtClean="0">
                <a:latin typeface="Kayra Aydin" pitchFamily="34" charset="0"/>
              </a:rPr>
              <a:t> 17.15</a:t>
            </a:r>
          </a:p>
          <a:p>
            <a:pPr algn="just"/>
            <a:r>
              <a:rPr lang="tr-TR" sz="2400" dirty="0" smtClean="0">
                <a:latin typeface="Kayra Aydin" pitchFamily="34" charset="0"/>
              </a:rPr>
              <a:t>       </a:t>
            </a:r>
            <a:r>
              <a:rPr lang="tr-TR" sz="800" dirty="0" smtClean="0">
                <a:latin typeface="Kayra Aydin" pitchFamily="34" charset="0"/>
              </a:rPr>
              <a:t> </a:t>
            </a:r>
            <a:r>
              <a:rPr lang="tr-TR" sz="2400" dirty="0" smtClean="0">
                <a:latin typeface="Kayra Aydin" pitchFamily="34" charset="0"/>
              </a:rPr>
              <a:t>25</a:t>
            </a:r>
          </a:p>
          <a:p>
            <a:pPr algn="just"/>
            <a:endParaRPr lang="tr-TR" sz="2400" dirty="0" smtClean="0">
              <a:latin typeface="Kayra Aydin" pitchFamily="34" charset="0"/>
            </a:endParaRPr>
          </a:p>
        </p:txBody>
      </p:sp>
      <p:cxnSp>
        <p:nvCxnSpPr>
          <p:cNvPr id="19" name="18 Düz Bağlayıcı"/>
          <p:cNvCxnSpPr/>
          <p:nvPr/>
        </p:nvCxnSpPr>
        <p:spPr>
          <a:xfrm>
            <a:off x="2339752" y="4005064"/>
            <a:ext cx="15121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Bağlayıcı"/>
          <p:cNvCxnSpPr/>
          <p:nvPr/>
        </p:nvCxnSpPr>
        <p:spPr>
          <a:xfrm>
            <a:off x="2339752" y="3861048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Dikdörtgen"/>
          <p:cNvSpPr/>
          <p:nvPr/>
        </p:nvSpPr>
        <p:spPr>
          <a:xfrm>
            <a:off x="3347864" y="4005064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0</a:t>
            </a:r>
          </a:p>
        </p:txBody>
      </p:sp>
      <p:sp>
        <p:nvSpPr>
          <p:cNvPr id="27" name="26 Dikdörtgen"/>
          <p:cNvSpPr/>
          <p:nvPr/>
        </p:nvSpPr>
        <p:spPr>
          <a:xfrm>
            <a:off x="2843808" y="4005064"/>
            <a:ext cx="72008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17.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cxnSp>
        <p:nvCxnSpPr>
          <p:cNvPr id="22" name="21 Düz Bağlayıcı"/>
          <p:cNvCxnSpPr/>
          <p:nvPr/>
        </p:nvCxnSpPr>
        <p:spPr>
          <a:xfrm flipV="1">
            <a:off x="2483768" y="3717032"/>
            <a:ext cx="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Dikdörtgen"/>
          <p:cNvSpPr/>
          <p:nvPr/>
        </p:nvSpPr>
        <p:spPr>
          <a:xfrm>
            <a:off x="3131840" y="4005064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2" grpId="0"/>
      <p:bldP spid="14" grpId="0"/>
      <p:bldP spid="15" grpId="0"/>
      <p:bldP spid="16" grpId="0"/>
      <p:bldP spid="26" grpId="0"/>
      <p:bldP spid="27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Dikdörtgen"/>
          <p:cNvSpPr/>
          <p:nvPr/>
        </p:nvSpPr>
        <p:spPr>
          <a:xfrm>
            <a:off x="1331640" y="404664"/>
            <a:ext cx="7272808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PROBLEM  ÇÖZELİM</a:t>
            </a:r>
          </a:p>
        </p:txBody>
      </p:sp>
      <p:sp>
        <p:nvSpPr>
          <p:cNvPr id="23554" name="AutoShape 2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6" name="AutoShape 4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8" name="AutoShape 6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60" name="AutoShape 8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" name="11 Dikdörtgen"/>
          <p:cNvSpPr/>
          <p:nvPr/>
        </p:nvSpPr>
        <p:spPr>
          <a:xfrm>
            <a:off x="467544" y="980728"/>
            <a:ext cx="8424936" cy="83099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12.) Deniz saat 10.00’da parka gitmiş ve  saat 12.00’de eve dönmüş.  Deniz  parkta kaç saat kalmıştır ? </a:t>
            </a:r>
            <a:endParaRPr lang="tr-TR" sz="2400" dirty="0" smtClean="0">
              <a:solidFill>
                <a:srgbClr val="3D0DC3"/>
              </a:solidFill>
              <a:latin typeface="Kayra Aydin" pitchFamily="34" charset="0"/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539552" y="2276872"/>
            <a:ext cx="144016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Çözüm: </a:t>
            </a:r>
          </a:p>
        </p:txBody>
      </p:sp>
      <p:sp>
        <p:nvSpPr>
          <p:cNvPr id="15" name="14 Dikdörtgen"/>
          <p:cNvSpPr/>
          <p:nvPr/>
        </p:nvSpPr>
        <p:spPr>
          <a:xfrm>
            <a:off x="1835696" y="2204864"/>
            <a:ext cx="6408712" cy="83099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Eve  döndüğü saatten parka gittiği saati çıkarmamız gerekir </a:t>
            </a:r>
          </a:p>
        </p:txBody>
      </p:sp>
      <p:sp>
        <p:nvSpPr>
          <p:cNvPr id="16" name="15 Dikdörtgen"/>
          <p:cNvSpPr/>
          <p:nvPr/>
        </p:nvSpPr>
        <p:spPr>
          <a:xfrm>
            <a:off x="2267744" y="3212976"/>
            <a:ext cx="1872208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   </a:t>
            </a:r>
            <a:r>
              <a:rPr lang="tr-TR" sz="800" dirty="0" smtClean="0">
                <a:latin typeface="Kayra Aydin" pitchFamily="34" charset="0"/>
              </a:rPr>
              <a:t>  </a:t>
            </a:r>
            <a:r>
              <a:rPr lang="tr-TR" sz="2400" dirty="0" smtClean="0">
                <a:latin typeface="Kayra Aydin" pitchFamily="34" charset="0"/>
              </a:rPr>
              <a:t> 12.00</a:t>
            </a:r>
          </a:p>
          <a:p>
            <a:pPr algn="just"/>
            <a:r>
              <a:rPr lang="tr-TR" sz="2400" dirty="0" smtClean="0">
                <a:latin typeface="Kayra Aydin" pitchFamily="34" charset="0"/>
              </a:rPr>
              <a:t>    </a:t>
            </a:r>
            <a:r>
              <a:rPr lang="tr-TR" sz="800" dirty="0" smtClean="0">
                <a:latin typeface="Kayra Aydin" pitchFamily="34" charset="0"/>
              </a:rPr>
              <a:t>  </a:t>
            </a:r>
            <a:r>
              <a:rPr lang="tr-TR" sz="2400" dirty="0" smtClean="0">
                <a:latin typeface="Kayra Aydin" pitchFamily="34" charset="0"/>
              </a:rPr>
              <a:t>10.00</a:t>
            </a:r>
          </a:p>
          <a:p>
            <a:pPr algn="just"/>
            <a:endParaRPr lang="tr-TR" sz="2400" dirty="0" smtClean="0">
              <a:latin typeface="Kayra Aydin" pitchFamily="34" charset="0"/>
            </a:endParaRPr>
          </a:p>
        </p:txBody>
      </p:sp>
      <p:cxnSp>
        <p:nvCxnSpPr>
          <p:cNvPr id="19" name="18 Düz Bağlayıcı"/>
          <p:cNvCxnSpPr/>
          <p:nvPr/>
        </p:nvCxnSpPr>
        <p:spPr>
          <a:xfrm>
            <a:off x="2339752" y="4005064"/>
            <a:ext cx="15121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Bağlayıcı"/>
          <p:cNvCxnSpPr/>
          <p:nvPr/>
        </p:nvCxnSpPr>
        <p:spPr>
          <a:xfrm>
            <a:off x="2339752" y="3861048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Dikdörtgen"/>
          <p:cNvSpPr/>
          <p:nvPr/>
        </p:nvSpPr>
        <p:spPr>
          <a:xfrm>
            <a:off x="3419872" y="4005064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0</a:t>
            </a:r>
          </a:p>
        </p:txBody>
      </p:sp>
      <p:sp>
        <p:nvSpPr>
          <p:cNvPr id="27" name="26 Dikdörtgen"/>
          <p:cNvSpPr/>
          <p:nvPr/>
        </p:nvSpPr>
        <p:spPr>
          <a:xfrm>
            <a:off x="2915816" y="4005064"/>
            <a:ext cx="72008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2.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17" name="16 Dikdörtgen"/>
          <p:cNvSpPr/>
          <p:nvPr/>
        </p:nvSpPr>
        <p:spPr>
          <a:xfrm>
            <a:off x="3203848" y="4005064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0</a:t>
            </a:r>
          </a:p>
        </p:txBody>
      </p:sp>
      <p:sp>
        <p:nvSpPr>
          <p:cNvPr id="18" name="17 Dikdörtgen"/>
          <p:cNvSpPr/>
          <p:nvPr/>
        </p:nvSpPr>
        <p:spPr>
          <a:xfrm>
            <a:off x="2699792" y="4005064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0</a:t>
            </a:r>
          </a:p>
        </p:txBody>
      </p:sp>
      <p:sp>
        <p:nvSpPr>
          <p:cNvPr id="21" name="20 Dikdörtgen"/>
          <p:cNvSpPr/>
          <p:nvPr/>
        </p:nvSpPr>
        <p:spPr>
          <a:xfrm>
            <a:off x="3923928" y="4005064"/>
            <a:ext cx="108012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saat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2" grpId="0"/>
      <p:bldP spid="14" grpId="0"/>
      <p:bldP spid="15" grpId="0"/>
      <p:bldP spid="16" grpId="0"/>
      <p:bldP spid="26" grpId="0"/>
      <p:bldP spid="27" grpId="0"/>
      <p:bldP spid="17" grpId="0"/>
      <p:bldP spid="18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Dikdörtgen"/>
          <p:cNvSpPr/>
          <p:nvPr/>
        </p:nvSpPr>
        <p:spPr>
          <a:xfrm>
            <a:off x="1331640" y="404664"/>
            <a:ext cx="7272808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PROBLEM  ÇÖZELİM</a:t>
            </a:r>
          </a:p>
        </p:txBody>
      </p:sp>
      <p:sp>
        <p:nvSpPr>
          <p:cNvPr id="23554" name="AutoShape 2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6" name="AutoShape 4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8" name="AutoShape 6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60" name="AutoShape 8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" name="11 Dikdörtgen"/>
          <p:cNvSpPr/>
          <p:nvPr/>
        </p:nvSpPr>
        <p:spPr>
          <a:xfrm>
            <a:off x="467544" y="980728"/>
            <a:ext cx="8424936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13.) Amcam saat 12.15’de arabayla hareket etmiş ve saat 16.45’de Kayseri’ye gelmiş. Amcamın yolculuğu ne kadar sürmüştür? </a:t>
            </a:r>
            <a:endParaRPr lang="tr-TR" sz="2400" dirty="0" smtClean="0">
              <a:solidFill>
                <a:srgbClr val="3D0DC3"/>
              </a:solidFill>
              <a:latin typeface="Kayra Aydin" pitchFamily="34" charset="0"/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539552" y="2276872"/>
            <a:ext cx="144016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Çözüm: </a:t>
            </a:r>
          </a:p>
        </p:txBody>
      </p:sp>
      <p:sp>
        <p:nvSpPr>
          <p:cNvPr id="15" name="14 Dikdörtgen"/>
          <p:cNvSpPr/>
          <p:nvPr/>
        </p:nvSpPr>
        <p:spPr>
          <a:xfrm>
            <a:off x="1835696" y="2204864"/>
            <a:ext cx="6408712" cy="83099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Kayseri’ye geldiği saatten hareket ettiği saati çıkarmamız gerekir</a:t>
            </a:r>
          </a:p>
        </p:txBody>
      </p:sp>
      <p:sp>
        <p:nvSpPr>
          <p:cNvPr id="16" name="15 Dikdörtgen"/>
          <p:cNvSpPr/>
          <p:nvPr/>
        </p:nvSpPr>
        <p:spPr>
          <a:xfrm>
            <a:off x="2267744" y="3212976"/>
            <a:ext cx="1872208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   </a:t>
            </a:r>
            <a:r>
              <a:rPr lang="tr-TR" sz="800" dirty="0" smtClean="0">
                <a:latin typeface="Kayra Aydin" pitchFamily="34" charset="0"/>
              </a:rPr>
              <a:t>  </a:t>
            </a:r>
            <a:r>
              <a:rPr lang="tr-TR" sz="2400" dirty="0" smtClean="0">
                <a:latin typeface="Kayra Aydin" pitchFamily="34" charset="0"/>
              </a:rPr>
              <a:t> 16.45</a:t>
            </a:r>
          </a:p>
          <a:p>
            <a:pPr algn="just"/>
            <a:r>
              <a:rPr lang="tr-TR" sz="2400" dirty="0" smtClean="0">
                <a:latin typeface="Kayra Aydin" pitchFamily="34" charset="0"/>
              </a:rPr>
              <a:t>    </a:t>
            </a:r>
            <a:r>
              <a:rPr lang="tr-TR" sz="1400" dirty="0" smtClean="0">
                <a:latin typeface="Kayra Aydin" pitchFamily="34" charset="0"/>
              </a:rPr>
              <a:t> </a:t>
            </a:r>
            <a:r>
              <a:rPr lang="tr-TR" sz="2400" dirty="0" smtClean="0">
                <a:latin typeface="Kayra Aydin" pitchFamily="34" charset="0"/>
              </a:rPr>
              <a:t>12.</a:t>
            </a:r>
            <a:r>
              <a:rPr lang="tr-TR" sz="800" dirty="0" smtClean="0">
                <a:latin typeface="Kayra Aydin" pitchFamily="34" charset="0"/>
              </a:rPr>
              <a:t> </a:t>
            </a:r>
            <a:r>
              <a:rPr lang="tr-TR" sz="2400" dirty="0" smtClean="0">
                <a:latin typeface="Kayra Aydin" pitchFamily="34" charset="0"/>
              </a:rPr>
              <a:t>1</a:t>
            </a:r>
            <a:r>
              <a:rPr lang="tr-TR" sz="1400" dirty="0" smtClean="0">
                <a:latin typeface="Kayra Aydin" pitchFamily="34" charset="0"/>
              </a:rPr>
              <a:t> </a:t>
            </a:r>
            <a:r>
              <a:rPr lang="tr-TR" sz="2400" dirty="0" smtClean="0">
                <a:latin typeface="Kayra Aydin" pitchFamily="34" charset="0"/>
              </a:rPr>
              <a:t>5</a:t>
            </a:r>
          </a:p>
          <a:p>
            <a:pPr algn="just"/>
            <a:endParaRPr lang="tr-TR" sz="2400" dirty="0" smtClean="0">
              <a:latin typeface="Kayra Aydin" pitchFamily="34" charset="0"/>
            </a:endParaRPr>
          </a:p>
        </p:txBody>
      </p:sp>
      <p:cxnSp>
        <p:nvCxnSpPr>
          <p:cNvPr id="19" name="18 Düz Bağlayıcı"/>
          <p:cNvCxnSpPr/>
          <p:nvPr/>
        </p:nvCxnSpPr>
        <p:spPr>
          <a:xfrm>
            <a:off x="2339752" y="4005064"/>
            <a:ext cx="15121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Bağlayıcı"/>
          <p:cNvCxnSpPr/>
          <p:nvPr/>
        </p:nvCxnSpPr>
        <p:spPr>
          <a:xfrm>
            <a:off x="2339752" y="3861048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Dikdörtgen"/>
          <p:cNvSpPr/>
          <p:nvPr/>
        </p:nvSpPr>
        <p:spPr>
          <a:xfrm>
            <a:off x="3419872" y="4005064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0</a:t>
            </a:r>
          </a:p>
        </p:txBody>
      </p:sp>
      <p:sp>
        <p:nvSpPr>
          <p:cNvPr id="27" name="26 Dikdörtgen"/>
          <p:cNvSpPr/>
          <p:nvPr/>
        </p:nvSpPr>
        <p:spPr>
          <a:xfrm>
            <a:off x="2915816" y="4005064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4.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17" name="16 Dikdörtgen"/>
          <p:cNvSpPr/>
          <p:nvPr/>
        </p:nvSpPr>
        <p:spPr>
          <a:xfrm>
            <a:off x="3203848" y="4005064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3</a:t>
            </a:r>
          </a:p>
        </p:txBody>
      </p:sp>
      <p:sp>
        <p:nvSpPr>
          <p:cNvPr id="18" name="17 Dikdörtgen"/>
          <p:cNvSpPr/>
          <p:nvPr/>
        </p:nvSpPr>
        <p:spPr>
          <a:xfrm>
            <a:off x="2699792" y="4005064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0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21" name="20 Dikdörtgen"/>
          <p:cNvSpPr/>
          <p:nvPr/>
        </p:nvSpPr>
        <p:spPr>
          <a:xfrm>
            <a:off x="3851920" y="4005064"/>
            <a:ext cx="1152128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saat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2" grpId="0"/>
      <p:bldP spid="14" grpId="0"/>
      <p:bldP spid="15" grpId="0"/>
      <p:bldP spid="16" grpId="0"/>
      <p:bldP spid="26" grpId="0"/>
      <p:bldP spid="27" grpId="0"/>
      <p:bldP spid="17" grpId="0"/>
      <p:bldP spid="18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Dikdörtgen"/>
          <p:cNvSpPr/>
          <p:nvPr/>
        </p:nvSpPr>
        <p:spPr>
          <a:xfrm>
            <a:off x="1331640" y="404664"/>
            <a:ext cx="7272808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PROBLEM  ÇÖZELİM</a:t>
            </a:r>
          </a:p>
        </p:txBody>
      </p:sp>
      <p:sp>
        <p:nvSpPr>
          <p:cNvPr id="23554" name="AutoShape 2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6" name="AutoShape 4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8" name="AutoShape 6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60" name="AutoShape 8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" name="11 Dikdörtgen"/>
          <p:cNvSpPr/>
          <p:nvPr/>
        </p:nvSpPr>
        <p:spPr>
          <a:xfrm>
            <a:off x="467544" y="980728"/>
            <a:ext cx="8424936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14.) Sıla ve arkadaşları 2 saat kütüphanede kaldıktan sonra kütüphaneden saat 12.00’den çıkmışlar. Sıla ve arkadaşları kütüphaneye saat kaçta girmişler? </a:t>
            </a:r>
            <a:endParaRPr lang="tr-TR" sz="2400" dirty="0" smtClean="0">
              <a:solidFill>
                <a:srgbClr val="3D0DC3"/>
              </a:solidFill>
              <a:latin typeface="Kayra Aydin" pitchFamily="34" charset="0"/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539552" y="2276872"/>
            <a:ext cx="144016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Çözüm: </a:t>
            </a:r>
          </a:p>
        </p:txBody>
      </p:sp>
      <p:sp>
        <p:nvSpPr>
          <p:cNvPr id="15" name="14 Dikdörtgen"/>
          <p:cNvSpPr/>
          <p:nvPr/>
        </p:nvSpPr>
        <p:spPr>
          <a:xfrm>
            <a:off x="1835696" y="2204864"/>
            <a:ext cx="6408712" cy="83099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Çıktıkları saatten kaldıkları saati çıkarırsak kütüphaneye girdikleri saati buluruz</a:t>
            </a:r>
          </a:p>
        </p:txBody>
      </p:sp>
      <p:sp>
        <p:nvSpPr>
          <p:cNvPr id="16" name="15 Dikdörtgen"/>
          <p:cNvSpPr/>
          <p:nvPr/>
        </p:nvSpPr>
        <p:spPr>
          <a:xfrm>
            <a:off x="2267744" y="3212976"/>
            <a:ext cx="1872208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   </a:t>
            </a:r>
            <a:r>
              <a:rPr lang="tr-TR" sz="800" dirty="0" smtClean="0">
                <a:latin typeface="Kayra Aydin" pitchFamily="34" charset="0"/>
              </a:rPr>
              <a:t>  </a:t>
            </a:r>
            <a:r>
              <a:rPr lang="tr-TR" sz="2400" dirty="0" smtClean="0">
                <a:latin typeface="Kayra Aydin" pitchFamily="34" charset="0"/>
              </a:rPr>
              <a:t> 12.00</a:t>
            </a:r>
          </a:p>
          <a:p>
            <a:pPr algn="just"/>
            <a:r>
              <a:rPr lang="tr-TR" sz="2400" dirty="0" smtClean="0">
                <a:latin typeface="Kayra Aydin" pitchFamily="34" charset="0"/>
              </a:rPr>
              <a:t>    </a:t>
            </a:r>
            <a:r>
              <a:rPr lang="tr-TR" sz="1400" dirty="0" smtClean="0">
                <a:latin typeface="Kayra Aydin" pitchFamily="34" charset="0"/>
              </a:rPr>
              <a:t> </a:t>
            </a:r>
            <a:r>
              <a:rPr lang="tr-TR" sz="2400" dirty="0" smtClean="0">
                <a:latin typeface="Kayra Aydin" pitchFamily="34" charset="0"/>
              </a:rPr>
              <a:t> 2.00</a:t>
            </a:r>
          </a:p>
          <a:p>
            <a:pPr algn="just"/>
            <a:endParaRPr lang="tr-TR" sz="2400" dirty="0" smtClean="0">
              <a:latin typeface="Kayra Aydin" pitchFamily="34" charset="0"/>
            </a:endParaRPr>
          </a:p>
        </p:txBody>
      </p:sp>
      <p:cxnSp>
        <p:nvCxnSpPr>
          <p:cNvPr id="19" name="18 Düz Bağlayıcı"/>
          <p:cNvCxnSpPr/>
          <p:nvPr/>
        </p:nvCxnSpPr>
        <p:spPr>
          <a:xfrm>
            <a:off x="2339752" y="4005064"/>
            <a:ext cx="15121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Bağlayıcı"/>
          <p:cNvCxnSpPr/>
          <p:nvPr/>
        </p:nvCxnSpPr>
        <p:spPr>
          <a:xfrm>
            <a:off x="2339752" y="3861048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Dikdörtgen"/>
          <p:cNvSpPr/>
          <p:nvPr/>
        </p:nvSpPr>
        <p:spPr>
          <a:xfrm>
            <a:off x="3419872" y="4005064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0</a:t>
            </a:r>
          </a:p>
        </p:txBody>
      </p:sp>
      <p:sp>
        <p:nvSpPr>
          <p:cNvPr id="27" name="26 Dikdörtgen"/>
          <p:cNvSpPr/>
          <p:nvPr/>
        </p:nvSpPr>
        <p:spPr>
          <a:xfrm>
            <a:off x="2915816" y="4005064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0.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17" name="16 Dikdörtgen"/>
          <p:cNvSpPr/>
          <p:nvPr/>
        </p:nvSpPr>
        <p:spPr>
          <a:xfrm>
            <a:off x="3203848" y="4005064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0</a:t>
            </a:r>
          </a:p>
        </p:txBody>
      </p:sp>
      <p:sp>
        <p:nvSpPr>
          <p:cNvPr id="18" name="17 Dikdörtgen"/>
          <p:cNvSpPr/>
          <p:nvPr/>
        </p:nvSpPr>
        <p:spPr>
          <a:xfrm>
            <a:off x="2771800" y="4005064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1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2" grpId="0"/>
      <p:bldP spid="14" grpId="0"/>
      <p:bldP spid="15" grpId="0"/>
      <p:bldP spid="16" grpId="0"/>
      <p:bldP spid="26" grpId="0"/>
      <p:bldP spid="27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Dikdörtgen"/>
          <p:cNvSpPr/>
          <p:nvPr/>
        </p:nvSpPr>
        <p:spPr>
          <a:xfrm>
            <a:off x="1331640" y="404664"/>
            <a:ext cx="7272808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PROBLEM  ÇÖZELİM</a:t>
            </a:r>
          </a:p>
        </p:txBody>
      </p:sp>
      <p:sp>
        <p:nvSpPr>
          <p:cNvPr id="23554" name="AutoShape 2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6" name="AutoShape 4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8" name="AutoShape 6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60" name="AutoShape 8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" name="11 Dikdörtgen"/>
          <p:cNvSpPr/>
          <p:nvPr/>
        </p:nvSpPr>
        <p:spPr>
          <a:xfrm>
            <a:off x="467544" y="980728"/>
            <a:ext cx="8424936" cy="83099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15.) Ozan saat 08.00’de uyanmış. 30 dakika sonra okula gitmek için evden çıkmış. Evden saat kaçta çıkmış? </a:t>
            </a:r>
            <a:endParaRPr lang="tr-TR" sz="2400" dirty="0" smtClean="0">
              <a:solidFill>
                <a:srgbClr val="3D0DC3"/>
              </a:solidFill>
              <a:latin typeface="Kayra Aydin" pitchFamily="34" charset="0"/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539552" y="2276872"/>
            <a:ext cx="144016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Çözüm: </a:t>
            </a:r>
          </a:p>
        </p:txBody>
      </p:sp>
      <p:sp>
        <p:nvSpPr>
          <p:cNvPr id="15" name="14 Dikdörtgen"/>
          <p:cNvSpPr/>
          <p:nvPr/>
        </p:nvSpPr>
        <p:spPr>
          <a:xfrm>
            <a:off x="1835696" y="2204864"/>
            <a:ext cx="6408712" cy="83099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Uyandığı saate 30 dakikayı eklersek çıktığı saati buluruz</a:t>
            </a:r>
          </a:p>
        </p:txBody>
      </p:sp>
      <p:sp>
        <p:nvSpPr>
          <p:cNvPr id="16" name="15 Dikdörtgen"/>
          <p:cNvSpPr/>
          <p:nvPr/>
        </p:nvSpPr>
        <p:spPr>
          <a:xfrm>
            <a:off x="2267744" y="3212976"/>
            <a:ext cx="1872208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    08.00</a:t>
            </a:r>
          </a:p>
          <a:p>
            <a:pPr algn="just"/>
            <a:r>
              <a:rPr lang="tr-TR" sz="2400" dirty="0" smtClean="0">
                <a:latin typeface="Kayra Aydin" pitchFamily="34" charset="0"/>
              </a:rPr>
              <a:t>    </a:t>
            </a:r>
            <a:r>
              <a:rPr lang="tr-TR" sz="1400" dirty="0" smtClean="0">
                <a:latin typeface="Kayra Aydin" pitchFamily="34" charset="0"/>
              </a:rPr>
              <a:t> </a:t>
            </a:r>
            <a:r>
              <a:rPr lang="tr-TR" sz="2400" dirty="0" smtClean="0">
                <a:latin typeface="Kayra Aydin" pitchFamily="34" charset="0"/>
              </a:rPr>
              <a:t>   </a:t>
            </a:r>
            <a:r>
              <a:rPr lang="tr-TR" sz="800" dirty="0" smtClean="0">
                <a:latin typeface="Kayra Aydin" pitchFamily="34" charset="0"/>
              </a:rPr>
              <a:t> </a:t>
            </a:r>
            <a:r>
              <a:rPr lang="tr-TR" sz="2400" dirty="0" smtClean="0">
                <a:latin typeface="Kayra Aydin" pitchFamily="34" charset="0"/>
              </a:rPr>
              <a:t>30</a:t>
            </a:r>
          </a:p>
          <a:p>
            <a:pPr algn="just"/>
            <a:endParaRPr lang="tr-TR" sz="2400" dirty="0" smtClean="0">
              <a:latin typeface="Kayra Aydin" pitchFamily="34" charset="0"/>
            </a:endParaRPr>
          </a:p>
        </p:txBody>
      </p:sp>
      <p:cxnSp>
        <p:nvCxnSpPr>
          <p:cNvPr id="19" name="18 Düz Bağlayıcı"/>
          <p:cNvCxnSpPr/>
          <p:nvPr/>
        </p:nvCxnSpPr>
        <p:spPr>
          <a:xfrm>
            <a:off x="2339752" y="4005064"/>
            <a:ext cx="15121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Bağlayıcı"/>
          <p:cNvCxnSpPr/>
          <p:nvPr/>
        </p:nvCxnSpPr>
        <p:spPr>
          <a:xfrm>
            <a:off x="2339752" y="3861048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Dikdörtgen"/>
          <p:cNvSpPr/>
          <p:nvPr/>
        </p:nvSpPr>
        <p:spPr>
          <a:xfrm>
            <a:off x="3419872" y="4005064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0</a:t>
            </a:r>
          </a:p>
        </p:txBody>
      </p:sp>
      <p:sp>
        <p:nvSpPr>
          <p:cNvPr id="27" name="26 Dikdörtgen"/>
          <p:cNvSpPr/>
          <p:nvPr/>
        </p:nvSpPr>
        <p:spPr>
          <a:xfrm>
            <a:off x="2915816" y="4005064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8.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17" name="16 Dikdörtgen"/>
          <p:cNvSpPr/>
          <p:nvPr/>
        </p:nvSpPr>
        <p:spPr>
          <a:xfrm>
            <a:off x="3203848" y="4005064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3</a:t>
            </a:r>
          </a:p>
        </p:txBody>
      </p:sp>
      <p:sp>
        <p:nvSpPr>
          <p:cNvPr id="18" name="17 Dikdörtgen"/>
          <p:cNvSpPr/>
          <p:nvPr/>
        </p:nvSpPr>
        <p:spPr>
          <a:xfrm>
            <a:off x="2699792" y="4005064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0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cxnSp>
        <p:nvCxnSpPr>
          <p:cNvPr id="21" name="20 Düz Bağlayıcı"/>
          <p:cNvCxnSpPr/>
          <p:nvPr/>
        </p:nvCxnSpPr>
        <p:spPr>
          <a:xfrm flipH="1" flipV="1">
            <a:off x="2483768" y="3717032"/>
            <a:ext cx="8384" cy="2964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2" grpId="0"/>
      <p:bldP spid="14" grpId="0"/>
      <p:bldP spid="15" grpId="0"/>
      <p:bldP spid="16" grpId="0"/>
      <p:bldP spid="26" grpId="0"/>
      <p:bldP spid="27" grpId="0"/>
      <p:bldP spid="1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Dikdörtgen"/>
          <p:cNvSpPr/>
          <p:nvPr/>
        </p:nvSpPr>
        <p:spPr>
          <a:xfrm>
            <a:off x="1331640" y="404664"/>
            <a:ext cx="7272808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PROBLEM  ÇÖZELİM</a:t>
            </a:r>
          </a:p>
        </p:txBody>
      </p:sp>
      <p:sp>
        <p:nvSpPr>
          <p:cNvPr id="23554" name="AutoShape 2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6" name="AutoShape 4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8" name="AutoShape 6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60" name="AutoShape 8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" name="11 Dikdörtgen"/>
          <p:cNvSpPr/>
          <p:nvPr/>
        </p:nvSpPr>
        <p:spPr>
          <a:xfrm>
            <a:off x="467544" y="980728"/>
            <a:ext cx="8424936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16.) Saatten faydalanarak soruları cevaplayalım.</a:t>
            </a:r>
            <a:endParaRPr lang="tr-TR" sz="2400" dirty="0" smtClean="0">
              <a:solidFill>
                <a:srgbClr val="3D0DC3"/>
              </a:solidFill>
              <a:latin typeface="Kayra Aydin" pitchFamily="34" charset="0"/>
            </a:endParaRPr>
          </a:p>
        </p:txBody>
      </p:sp>
      <p:sp>
        <p:nvSpPr>
          <p:cNvPr id="15" name="14 Dikdörtgen"/>
          <p:cNvSpPr/>
          <p:nvPr/>
        </p:nvSpPr>
        <p:spPr>
          <a:xfrm>
            <a:off x="2411760" y="1556792"/>
            <a:ext cx="3168352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1 saat sonrası kaçtır?     </a:t>
            </a:r>
          </a:p>
        </p:txBody>
      </p:sp>
      <p:pic>
        <p:nvPicPr>
          <p:cNvPr id="21" name="20 Resim" descr="Round clock with numbers showing time 10:00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556792"/>
            <a:ext cx="18002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21 Dikdörtgen"/>
          <p:cNvSpPr/>
          <p:nvPr/>
        </p:nvSpPr>
        <p:spPr>
          <a:xfrm>
            <a:off x="5508104" y="1527175"/>
            <a:ext cx="108012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solidFill>
                  <a:srgbClr val="3D0DC3"/>
                </a:solidFill>
                <a:latin typeface="Kayra Aydin" pitchFamily="34" charset="0"/>
              </a:rPr>
              <a:t>11.00</a:t>
            </a:r>
          </a:p>
        </p:txBody>
      </p:sp>
      <p:sp>
        <p:nvSpPr>
          <p:cNvPr id="23" name="22 Dikdörtgen"/>
          <p:cNvSpPr/>
          <p:nvPr/>
        </p:nvSpPr>
        <p:spPr>
          <a:xfrm>
            <a:off x="2411760" y="2060849"/>
            <a:ext cx="3168352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2 saat öncesi kaçtır?     </a:t>
            </a:r>
          </a:p>
        </p:txBody>
      </p:sp>
      <p:sp>
        <p:nvSpPr>
          <p:cNvPr id="24" name="23 Dikdörtgen"/>
          <p:cNvSpPr/>
          <p:nvPr/>
        </p:nvSpPr>
        <p:spPr>
          <a:xfrm>
            <a:off x="5652120" y="2031231"/>
            <a:ext cx="1224136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solidFill>
                  <a:srgbClr val="3D0DC3"/>
                </a:solidFill>
                <a:latin typeface="Kayra Aydin" pitchFamily="34" charset="0"/>
              </a:rPr>
              <a:t>08.00</a:t>
            </a:r>
          </a:p>
        </p:txBody>
      </p:sp>
      <p:sp>
        <p:nvSpPr>
          <p:cNvPr id="25" name="24 Dikdörtgen"/>
          <p:cNvSpPr/>
          <p:nvPr/>
        </p:nvSpPr>
        <p:spPr>
          <a:xfrm>
            <a:off x="2411760" y="2535287"/>
            <a:ext cx="432048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Yarım saat sonrası kaçtır?     </a:t>
            </a:r>
          </a:p>
        </p:txBody>
      </p:sp>
      <p:sp>
        <p:nvSpPr>
          <p:cNvPr id="28" name="27 Dikdörtgen"/>
          <p:cNvSpPr/>
          <p:nvPr/>
        </p:nvSpPr>
        <p:spPr>
          <a:xfrm>
            <a:off x="6732240" y="2492896"/>
            <a:ext cx="1224136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solidFill>
                  <a:srgbClr val="3D0DC3"/>
                </a:solidFill>
                <a:latin typeface="Kayra Aydin" pitchFamily="34" charset="0"/>
              </a:rPr>
              <a:t>10.30</a:t>
            </a:r>
          </a:p>
        </p:txBody>
      </p:sp>
      <p:sp>
        <p:nvSpPr>
          <p:cNvPr id="29" name="28 Dikdörtgen"/>
          <p:cNvSpPr/>
          <p:nvPr/>
        </p:nvSpPr>
        <p:spPr>
          <a:xfrm>
            <a:off x="2411760" y="2996952"/>
            <a:ext cx="432048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Yarım saat öncesi kaçtır?     </a:t>
            </a:r>
          </a:p>
        </p:txBody>
      </p:sp>
      <p:sp>
        <p:nvSpPr>
          <p:cNvPr id="30" name="29 Dikdörtgen"/>
          <p:cNvSpPr/>
          <p:nvPr/>
        </p:nvSpPr>
        <p:spPr>
          <a:xfrm>
            <a:off x="6300192" y="2924944"/>
            <a:ext cx="1224136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solidFill>
                  <a:srgbClr val="3D0DC3"/>
                </a:solidFill>
                <a:latin typeface="Kayra Aydin" pitchFamily="34" charset="0"/>
              </a:rPr>
              <a:t>09.30</a:t>
            </a:r>
          </a:p>
        </p:txBody>
      </p:sp>
      <p:sp>
        <p:nvSpPr>
          <p:cNvPr id="31" name="30 Dikdörtgen"/>
          <p:cNvSpPr/>
          <p:nvPr/>
        </p:nvSpPr>
        <p:spPr>
          <a:xfrm>
            <a:off x="2411760" y="3573016"/>
            <a:ext cx="432048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15 dakika sonrası kaçtır?     </a:t>
            </a:r>
          </a:p>
        </p:txBody>
      </p:sp>
      <p:sp>
        <p:nvSpPr>
          <p:cNvPr id="32" name="31 Dikdörtgen"/>
          <p:cNvSpPr/>
          <p:nvPr/>
        </p:nvSpPr>
        <p:spPr>
          <a:xfrm>
            <a:off x="6300192" y="3543399"/>
            <a:ext cx="1224136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solidFill>
                  <a:srgbClr val="3D0DC3"/>
                </a:solidFill>
                <a:latin typeface="Kayra Aydin" pitchFamily="34" charset="0"/>
              </a:rPr>
              <a:t>10.15</a:t>
            </a:r>
          </a:p>
        </p:txBody>
      </p:sp>
      <p:sp>
        <p:nvSpPr>
          <p:cNvPr id="33" name="32 Dikdörtgen"/>
          <p:cNvSpPr/>
          <p:nvPr/>
        </p:nvSpPr>
        <p:spPr>
          <a:xfrm>
            <a:off x="2411760" y="4149080"/>
            <a:ext cx="432048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15 dakika öncesi kaçtır?     </a:t>
            </a:r>
          </a:p>
        </p:txBody>
      </p:sp>
      <p:sp>
        <p:nvSpPr>
          <p:cNvPr id="35" name="34 Dikdörtgen"/>
          <p:cNvSpPr/>
          <p:nvPr/>
        </p:nvSpPr>
        <p:spPr>
          <a:xfrm>
            <a:off x="5940152" y="4077072"/>
            <a:ext cx="1224136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solidFill>
                  <a:srgbClr val="3D0DC3"/>
                </a:solidFill>
                <a:latin typeface="Kayra Aydin" pitchFamily="34" charset="0"/>
              </a:rPr>
              <a:t>09.45</a:t>
            </a:r>
          </a:p>
        </p:txBody>
      </p:sp>
      <p:sp>
        <p:nvSpPr>
          <p:cNvPr id="36" name="35 Dikdörtgen"/>
          <p:cNvSpPr/>
          <p:nvPr/>
        </p:nvSpPr>
        <p:spPr>
          <a:xfrm>
            <a:off x="3491880" y="5199583"/>
            <a:ext cx="1872208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   </a:t>
            </a:r>
            <a:r>
              <a:rPr lang="tr-TR" sz="800" dirty="0" smtClean="0">
                <a:latin typeface="Kayra Aydin" pitchFamily="34" charset="0"/>
              </a:rPr>
              <a:t>  </a:t>
            </a:r>
            <a:r>
              <a:rPr lang="tr-TR" sz="2400" dirty="0" smtClean="0">
                <a:latin typeface="Kayra Aydin" pitchFamily="34" charset="0"/>
              </a:rPr>
              <a:t> 10.00</a:t>
            </a:r>
          </a:p>
          <a:p>
            <a:pPr algn="just"/>
            <a:r>
              <a:rPr lang="tr-TR" sz="2400" dirty="0" smtClean="0">
                <a:latin typeface="Kayra Aydin" pitchFamily="34" charset="0"/>
              </a:rPr>
              <a:t>         15</a:t>
            </a:r>
          </a:p>
          <a:p>
            <a:pPr algn="just"/>
            <a:endParaRPr lang="tr-TR" sz="2400" dirty="0" smtClean="0">
              <a:latin typeface="Kayra Aydin" pitchFamily="34" charset="0"/>
            </a:endParaRPr>
          </a:p>
        </p:txBody>
      </p:sp>
      <p:cxnSp>
        <p:nvCxnSpPr>
          <p:cNvPr id="37" name="36 Düz Bağlayıcı"/>
          <p:cNvCxnSpPr/>
          <p:nvPr/>
        </p:nvCxnSpPr>
        <p:spPr>
          <a:xfrm>
            <a:off x="3563888" y="5991671"/>
            <a:ext cx="15121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Düz Bağlayıcı"/>
          <p:cNvCxnSpPr/>
          <p:nvPr/>
        </p:nvCxnSpPr>
        <p:spPr>
          <a:xfrm>
            <a:off x="3563888" y="5847655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Dikdörtgen"/>
          <p:cNvSpPr/>
          <p:nvPr/>
        </p:nvSpPr>
        <p:spPr>
          <a:xfrm>
            <a:off x="4644008" y="5991671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5</a:t>
            </a:r>
          </a:p>
        </p:txBody>
      </p:sp>
      <p:sp>
        <p:nvSpPr>
          <p:cNvPr id="40" name="39 Dikdörtgen"/>
          <p:cNvSpPr/>
          <p:nvPr/>
        </p:nvSpPr>
        <p:spPr>
          <a:xfrm>
            <a:off x="4139952" y="5991671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9.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41" name="40 Dikdörtgen"/>
          <p:cNvSpPr/>
          <p:nvPr/>
        </p:nvSpPr>
        <p:spPr>
          <a:xfrm>
            <a:off x="4427984" y="5991671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4</a:t>
            </a:r>
          </a:p>
        </p:txBody>
      </p:sp>
      <p:sp>
        <p:nvSpPr>
          <p:cNvPr id="42" name="41 Dikdörtgen"/>
          <p:cNvSpPr/>
          <p:nvPr/>
        </p:nvSpPr>
        <p:spPr>
          <a:xfrm>
            <a:off x="3923928" y="5991671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0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43" name="42 Dikdörtgen"/>
          <p:cNvSpPr/>
          <p:nvPr/>
        </p:nvSpPr>
        <p:spPr>
          <a:xfrm>
            <a:off x="4427984" y="4869160"/>
            <a:ext cx="792088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60</a:t>
            </a:r>
          </a:p>
        </p:txBody>
      </p:sp>
      <p:cxnSp>
        <p:nvCxnSpPr>
          <p:cNvPr id="47" name="46 Düz Bağlayıcı"/>
          <p:cNvCxnSpPr/>
          <p:nvPr/>
        </p:nvCxnSpPr>
        <p:spPr>
          <a:xfrm flipH="1">
            <a:off x="4499992" y="5229200"/>
            <a:ext cx="504056" cy="216024"/>
          </a:xfrm>
          <a:prstGeom prst="line">
            <a:avLst/>
          </a:prstGeom>
          <a:ln w="34925">
            <a:solidFill>
              <a:srgbClr val="3D0D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Yukarı Bükülü Ok"/>
          <p:cNvSpPr/>
          <p:nvPr/>
        </p:nvSpPr>
        <p:spPr>
          <a:xfrm rot="18946038">
            <a:off x="4961070" y="5215424"/>
            <a:ext cx="2582712" cy="86426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2" grpId="0"/>
      <p:bldP spid="15" grpId="0"/>
      <p:bldP spid="22" grpId="0"/>
      <p:bldP spid="23" grpId="0"/>
      <p:bldP spid="24" grpId="0"/>
      <p:bldP spid="25" grpId="0"/>
      <p:bldP spid="28" grpId="0"/>
      <p:bldP spid="29" grpId="0"/>
      <p:bldP spid="30" grpId="0"/>
      <p:bldP spid="31" grpId="0"/>
      <p:bldP spid="32" grpId="0"/>
      <p:bldP spid="33" grpId="0"/>
      <p:bldP spid="35" grpId="0"/>
      <p:bldP spid="36" grpId="0"/>
      <p:bldP spid="39" grpId="0"/>
      <p:bldP spid="40" grpId="0"/>
      <p:bldP spid="41" grpId="0"/>
      <p:bldP spid="42" grpId="0"/>
      <p:bldP spid="43" grpId="0"/>
      <p:bldP spid="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Dikdörtgen"/>
          <p:cNvSpPr/>
          <p:nvPr/>
        </p:nvSpPr>
        <p:spPr>
          <a:xfrm>
            <a:off x="1331640" y="404664"/>
            <a:ext cx="7272808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PROBLEM  ÇÖZELİM</a:t>
            </a:r>
          </a:p>
        </p:txBody>
      </p:sp>
      <p:sp>
        <p:nvSpPr>
          <p:cNvPr id="23554" name="AutoShape 2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6" name="AutoShape 4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8" name="AutoShape 6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60" name="AutoShape 8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2" name="21 Dikdörtgen"/>
          <p:cNvSpPr/>
          <p:nvPr/>
        </p:nvSpPr>
        <p:spPr>
          <a:xfrm>
            <a:off x="467544" y="980728"/>
            <a:ext cx="8424936" cy="83099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1.) Fatih köye gidip 2 hafta kalmış. Fatih köyde kaç gün kalmıştır?</a:t>
            </a:r>
            <a:endParaRPr lang="tr-TR" sz="2400" dirty="0" smtClean="0">
              <a:solidFill>
                <a:srgbClr val="3D0DC3"/>
              </a:solidFill>
              <a:latin typeface="Kayra Aydin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467544" y="1916832"/>
            <a:ext cx="144016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Çözüm: </a:t>
            </a:r>
          </a:p>
        </p:txBody>
      </p:sp>
      <p:sp>
        <p:nvSpPr>
          <p:cNvPr id="10" name="9 Dikdörtgen"/>
          <p:cNvSpPr/>
          <p:nvPr/>
        </p:nvSpPr>
        <p:spPr>
          <a:xfrm>
            <a:off x="1979712" y="1916832"/>
            <a:ext cx="6408712" cy="83099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1  Hafta  7  gündür. Biz 2 haftanın kaç gün olduğunu bulacağız.  2  tane  7</a:t>
            </a:r>
          </a:p>
        </p:txBody>
      </p:sp>
      <p:sp>
        <p:nvSpPr>
          <p:cNvPr id="11" name="10 Dikdörtgen"/>
          <p:cNvSpPr/>
          <p:nvPr/>
        </p:nvSpPr>
        <p:spPr>
          <a:xfrm>
            <a:off x="1979712" y="2924944"/>
            <a:ext cx="1296144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2 x 7 = </a:t>
            </a:r>
          </a:p>
        </p:txBody>
      </p:sp>
      <p:sp>
        <p:nvSpPr>
          <p:cNvPr id="13" name="12 Dikdörtgen"/>
          <p:cNvSpPr/>
          <p:nvPr/>
        </p:nvSpPr>
        <p:spPr>
          <a:xfrm>
            <a:off x="3203848" y="2924944"/>
            <a:ext cx="1296144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14  gün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2" grpId="0"/>
      <p:bldP spid="9" grpId="0"/>
      <p:bldP spid="10" grpId="0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Dikdörtgen"/>
          <p:cNvSpPr/>
          <p:nvPr/>
        </p:nvSpPr>
        <p:spPr>
          <a:xfrm>
            <a:off x="1331640" y="404664"/>
            <a:ext cx="7272808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PROBLEM  ÇÖZELİM</a:t>
            </a:r>
          </a:p>
        </p:txBody>
      </p:sp>
      <p:sp>
        <p:nvSpPr>
          <p:cNvPr id="23554" name="AutoShape 2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6" name="AutoShape 4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8" name="AutoShape 6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60" name="AutoShape 8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" name="11 Dikdörtgen"/>
          <p:cNvSpPr/>
          <p:nvPr/>
        </p:nvSpPr>
        <p:spPr>
          <a:xfrm>
            <a:off x="467544" y="980728"/>
            <a:ext cx="8424936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2.) Suna  1 saatlik zamanın 25 dakikasında oyun oynamış. Kalan zamanda ise ders çalışmış. Suna kaç dakika ders çalışmıştır ?</a:t>
            </a:r>
            <a:endParaRPr lang="tr-TR" sz="2400" dirty="0" smtClean="0">
              <a:solidFill>
                <a:srgbClr val="3D0DC3"/>
              </a:solidFill>
              <a:latin typeface="Kayra Aydin" pitchFamily="34" charset="0"/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539552" y="2276872"/>
            <a:ext cx="144016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Çözüm: </a:t>
            </a:r>
          </a:p>
        </p:txBody>
      </p:sp>
      <p:sp>
        <p:nvSpPr>
          <p:cNvPr id="15" name="14 Dikdörtgen"/>
          <p:cNvSpPr/>
          <p:nvPr/>
        </p:nvSpPr>
        <p:spPr>
          <a:xfrm>
            <a:off x="1835696" y="2204864"/>
            <a:ext cx="6408712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1  Saatten oyun oynadığı süre olan  25 dakikayı çıkarırsak ders çalıştığı süreyi buluruz.  Ama önce 1 saati dakikaya çevirmeliyiz.</a:t>
            </a:r>
          </a:p>
        </p:txBody>
      </p:sp>
      <p:sp>
        <p:nvSpPr>
          <p:cNvPr id="16" name="15 Dikdörtgen"/>
          <p:cNvSpPr/>
          <p:nvPr/>
        </p:nvSpPr>
        <p:spPr>
          <a:xfrm>
            <a:off x="1547664" y="4653136"/>
            <a:ext cx="1512168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    60</a:t>
            </a:r>
          </a:p>
          <a:p>
            <a:pPr algn="just"/>
            <a:r>
              <a:rPr lang="tr-TR" sz="2400" dirty="0" smtClean="0">
                <a:latin typeface="Kayra Aydin" pitchFamily="34" charset="0"/>
              </a:rPr>
              <a:t>    25</a:t>
            </a:r>
          </a:p>
          <a:p>
            <a:pPr algn="just"/>
            <a:endParaRPr lang="tr-TR" sz="2400" dirty="0" smtClean="0">
              <a:latin typeface="Kayra Aydin" pitchFamily="34" charset="0"/>
            </a:endParaRPr>
          </a:p>
        </p:txBody>
      </p:sp>
      <p:sp>
        <p:nvSpPr>
          <p:cNvPr id="17" name="16 Dikdörtgen"/>
          <p:cNvSpPr/>
          <p:nvPr/>
        </p:nvSpPr>
        <p:spPr>
          <a:xfrm>
            <a:off x="1907704" y="3861048"/>
            <a:ext cx="288032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1 saat=60 dakika</a:t>
            </a:r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 </a:t>
            </a:r>
          </a:p>
        </p:txBody>
      </p:sp>
      <p:cxnSp>
        <p:nvCxnSpPr>
          <p:cNvPr id="19" name="18 Düz Bağlayıcı"/>
          <p:cNvCxnSpPr/>
          <p:nvPr/>
        </p:nvCxnSpPr>
        <p:spPr>
          <a:xfrm>
            <a:off x="1619672" y="5445224"/>
            <a:ext cx="11521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Bağlayıcı"/>
          <p:cNvCxnSpPr/>
          <p:nvPr/>
        </p:nvCxnSpPr>
        <p:spPr>
          <a:xfrm>
            <a:off x="1619672" y="5301208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Dikdörtgen"/>
          <p:cNvSpPr/>
          <p:nvPr/>
        </p:nvSpPr>
        <p:spPr>
          <a:xfrm>
            <a:off x="2195736" y="5487615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5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27" name="26 Dikdörtgen"/>
          <p:cNvSpPr/>
          <p:nvPr/>
        </p:nvSpPr>
        <p:spPr>
          <a:xfrm>
            <a:off x="1979712" y="5487615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3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28" name="27 Dikdörtgen"/>
          <p:cNvSpPr/>
          <p:nvPr/>
        </p:nvSpPr>
        <p:spPr>
          <a:xfrm>
            <a:off x="2915816" y="5445224"/>
            <a:ext cx="144016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dakika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2" grpId="0"/>
      <p:bldP spid="14" grpId="0"/>
      <p:bldP spid="15" grpId="0"/>
      <p:bldP spid="16" grpId="0"/>
      <p:bldP spid="17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Dikdörtgen"/>
          <p:cNvSpPr/>
          <p:nvPr/>
        </p:nvSpPr>
        <p:spPr>
          <a:xfrm>
            <a:off x="1331640" y="404664"/>
            <a:ext cx="7272808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PROBLEM  ÇÖZELİM</a:t>
            </a:r>
          </a:p>
        </p:txBody>
      </p:sp>
      <p:sp>
        <p:nvSpPr>
          <p:cNvPr id="23554" name="AutoShape 2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6" name="AutoShape 4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8" name="AutoShape 6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60" name="AutoShape 8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" name="11 Dikdörtgen"/>
          <p:cNvSpPr/>
          <p:nvPr/>
        </p:nvSpPr>
        <p:spPr>
          <a:xfrm>
            <a:off x="467544" y="980728"/>
            <a:ext cx="8424936" cy="83099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2.) Ali 3 aylık zamanın 34 günü futbol kursuna gitmiş. Ali bu süre için de kaç gün kursa gitmemiştir ?</a:t>
            </a:r>
            <a:endParaRPr lang="tr-TR" sz="2400" dirty="0" smtClean="0">
              <a:solidFill>
                <a:srgbClr val="3D0DC3"/>
              </a:solidFill>
              <a:latin typeface="Kayra Aydin" pitchFamily="34" charset="0"/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539552" y="2276872"/>
            <a:ext cx="144016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Çözüm: </a:t>
            </a:r>
          </a:p>
        </p:txBody>
      </p:sp>
      <p:sp>
        <p:nvSpPr>
          <p:cNvPr id="15" name="14 Dikdörtgen"/>
          <p:cNvSpPr/>
          <p:nvPr/>
        </p:nvSpPr>
        <p:spPr>
          <a:xfrm>
            <a:off x="1835696" y="2204864"/>
            <a:ext cx="6408712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3  aydan kursa gittiği gün olan  34’ü çıkarırsak gitmediği günleri buluruz.  Ama önce 3 ayı güne çevirmeliyiz.</a:t>
            </a:r>
          </a:p>
        </p:txBody>
      </p:sp>
      <p:sp>
        <p:nvSpPr>
          <p:cNvPr id="16" name="15 Dikdörtgen"/>
          <p:cNvSpPr/>
          <p:nvPr/>
        </p:nvSpPr>
        <p:spPr>
          <a:xfrm>
            <a:off x="5364088" y="4581129"/>
            <a:ext cx="1440160" cy="122413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    90</a:t>
            </a:r>
          </a:p>
          <a:p>
            <a:pPr algn="just"/>
            <a:r>
              <a:rPr lang="tr-TR" sz="2400" dirty="0" smtClean="0">
                <a:latin typeface="Kayra Aydin" pitchFamily="34" charset="0"/>
              </a:rPr>
              <a:t>    34</a:t>
            </a:r>
          </a:p>
          <a:p>
            <a:pPr algn="just"/>
            <a:endParaRPr lang="tr-TR" sz="2400" dirty="0" smtClean="0">
              <a:latin typeface="Kayra Aydin" pitchFamily="34" charset="0"/>
            </a:endParaRPr>
          </a:p>
        </p:txBody>
      </p:sp>
      <p:sp>
        <p:nvSpPr>
          <p:cNvPr id="17" name="16 Dikdörtgen"/>
          <p:cNvSpPr/>
          <p:nvPr/>
        </p:nvSpPr>
        <p:spPr>
          <a:xfrm>
            <a:off x="1907704" y="3573016"/>
            <a:ext cx="288032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1 ay=30 gün</a:t>
            </a:r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 </a:t>
            </a:r>
          </a:p>
        </p:txBody>
      </p:sp>
      <p:cxnSp>
        <p:nvCxnSpPr>
          <p:cNvPr id="19" name="18 Düz Bağlayıcı"/>
          <p:cNvCxnSpPr/>
          <p:nvPr/>
        </p:nvCxnSpPr>
        <p:spPr>
          <a:xfrm>
            <a:off x="5436096" y="5373216"/>
            <a:ext cx="11521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Bağlayıcı"/>
          <p:cNvCxnSpPr/>
          <p:nvPr/>
        </p:nvCxnSpPr>
        <p:spPr>
          <a:xfrm>
            <a:off x="5436096" y="5229200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Dikdörtgen"/>
          <p:cNvSpPr/>
          <p:nvPr/>
        </p:nvSpPr>
        <p:spPr>
          <a:xfrm>
            <a:off x="6012160" y="5415607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6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27" name="26 Dikdörtgen"/>
          <p:cNvSpPr/>
          <p:nvPr/>
        </p:nvSpPr>
        <p:spPr>
          <a:xfrm>
            <a:off x="5796136" y="5415607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5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18" name="17 Dikdörtgen"/>
          <p:cNvSpPr/>
          <p:nvPr/>
        </p:nvSpPr>
        <p:spPr>
          <a:xfrm>
            <a:off x="2123728" y="4437112"/>
            <a:ext cx="1440160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    30</a:t>
            </a:r>
          </a:p>
          <a:p>
            <a:pPr algn="just"/>
            <a:r>
              <a:rPr lang="tr-TR" sz="2400" dirty="0" smtClean="0">
                <a:latin typeface="Kayra Aydin" pitchFamily="34" charset="0"/>
              </a:rPr>
              <a:t>    30</a:t>
            </a:r>
          </a:p>
          <a:p>
            <a:pPr algn="just"/>
            <a:r>
              <a:rPr lang="tr-TR" sz="2400" dirty="0" smtClean="0">
                <a:latin typeface="Kayra Aydin" pitchFamily="34" charset="0"/>
              </a:rPr>
              <a:t>    30</a:t>
            </a:r>
          </a:p>
          <a:p>
            <a:pPr algn="just"/>
            <a:endParaRPr lang="tr-TR" sz="2400" dirty="0" smtClean="0">
              <a:latin typeface="Kayra Aydin" pitchFamily="34" charset="0"/>
            </a:endParaRPr>
          </a:p>
        </p:txBody>
      </p:sp>
      <p:cxnSp>
        <p:nvCxnSpPr>
          <p:cNvPr id="21" name="20 Düz Bağlayıcı"/>
          <p:cNvCxnSpPr/>
          <p:nvPr/>
        </p:nvCxnSpPr>
        <p:spPr>
          <a:xfrm>
            <a:off x="2195736" y="5589240"/>
            <a:ext cx="11521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Düz Bağlayıcı"/>
          <p:cNvCxnSpPr/>
          <p:nvPr/>
        </p:nvCxnSpPr>
        <p:spPr>
          <a:xfrm>
            <a:off x="2195736" y="5373216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Düz Bağlayıcı"/>
          <p:cNvCxnSpPr/>
          <p:nvPr/>
        </p:nvCxnSpPr>
        <p:spPr>
          <a:xfrm>
            <a:off x="2267744" y="5229200"/>
            <a:ext cx="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Dikdörtgen"/>
          <p:cNvSpPr/>
          <p:nvPr/>
        </p:nvSpPr>
        <p:spPr>
          <a:xfrm>
            <a:off x="2771800" y="5589240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0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32" name="31 Dikdörtgen"/>
          <p:cNvSpPr/>
          <p:nvPr/>
        </p:nvSpPr>
        <p:spPr>
          <a:xfrm>
            <a:off x="2555776" y="5589240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9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33" name="32 Dikdörtgen"/>
          <p:cNvSpPr/>
          <p:nvPr/>
        </p:nvSpPr>
        <p:spPr>
          <a:xfrm>
            <a:off x="3347864" y="5589240"/>
            <a:ext cx="864096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gün</a:t>
            </a:r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 </a:t>
            </a:r>
          </a:p>
        </p:txBody>
      </p:sp>
      <p:sp>
        <p:nvSpPr>
          <p:cNvPr id="35" name="34 Dikdörtgen"/>
          <p:cNvSpPr/>
          <p:nvPr/>
        </p:nvSpPr>
        <p:spPr>
          <a:xfrm>
            <a:off x="6588224" y="5301208"/>
            <a:ext cx="864096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gün</a:t>
            </a:r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2" grpId="0"/>
      <p:bldP spid="14" grpId="0"/>
      <p:bldP spid="15" grpId="0"/>
      <p:bldP spid="17" grpId="0"/>
      <p:bldP spid="26" grpId="0"/>
      <p:bldP spid="27" grpId="0"/>
      <p:bldP spid="18" grpId="0"/>
      <p:bldP spid="31" grpId="0"/>
      <p:bldP spid="32" grpId="0"/>
      <p:bldP spid="33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Dikdörtgen"/>
          <p:cNvSpPr/>
          <p:nvPr/>
        </p:nvSpPr>
        <p:spPr>
          <a:xfrm>
            <a:off x="1331640" y="404664"/>
            <a:ext cx="7272808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PROBLEM  ÇÖZELİM</a:t>
            </a:r>
          </a:p>
        </p:txBody>
      </p:sp>
      <p:sp>
        <p:nvSpPr>
          <p:cNvPr id="23554" name="AutoShape 2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6" name="AutoShape 4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8" name="AutoShape 6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60" name="AutoShape 8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" name="11 Dikdörtgen"/>
          <p:cNvSpPr/>
          <p:nvPr/>
        </p:nvSpPr>
        <p:spPr>
          <a:xfrm>
            <a:off x="467544" y="980728"/>
            <a:ext cx="8424936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4.) Ozan ve ailesi 2 hafta , 4 gün ve 48 saat sürecek bir  tatile gitmişler. Ozan ve ailesi kaç günlüğüne tatile gitmiş-</a:t>
            </a:r>
            <a:r>
              <a:rPr lang="tr-TR" sz="2400" dirty="0" err="1" smtClean="0">
                <a:latin typeface="Kayra Aydin" pitchFamily="34" charset="0"/>
              </a:rPr>
              <a:t>ler</a:t>
            </a:r>
            <a:r>
              <a:rPr lang="tr-TR" sz="2400" dirty="0" smtClean="0">
                <a:latin typeface="Kayra Aydin" pitchFamily="34" charset="0"/>
              </a:rPr>
              <a:t> ?</a:t>
            </a:r>
            <a:endParaRPr lang="tr-TR" sz="2400" dirty="0" smtClean="0">
              <a:solidFill>
                <a:srgbClr val="3D0DC3"/>
              </a:solidFill>
              <a:latin typeface="Kayra Aydin" pitchFamily="34" charset="0"/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539552" y="2276872"/>
            <a:ext cx="144016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Çözüm: </a:t>
            </a:r>
          </a:p>
        </p:txBody>
      </p:sp>
      <p:sp>
        <p:nvSpPr>
          <p:cNvPr id="15" name="14 Dikdörtgen"/>
          <p:cNvSpPr/>
          <p:nvPr/>
        </p:nvSpPr>
        <p:spPr>
          <a:xfrm>
            <a:off x="1835696" y="2204864"/>
            <a:ext cx="6408712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2 hafta , 4 gün ve 48 saati toplamalıyız. Ama kaç gün diye sorduğu için verilenleri güne çevirmeliyiz.  </a:t>
            </a:r>
          </a:p>
        </p:txBody>
      </p:sp>
      <p:sp>
        <p:nvSpPr>
          <p:cNvPr id="17" name="16 Dikdörtgen"/>
          <p:cNvSpPr/>
          <p:nvPr/>
        </p:nvSpPr>
        <p:spPr>
          <a:xfrm>
            <a:off x="755576" y="3501008"/>
            <a:ext cx="936104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2x7=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18" name="17 Dikdörtgen"/>
          <p:cNvSpPr/>
          <p:nvPr/>
        </p:nvSpPr>
        <p:spPr>
          <a:xfrm>
            <a:off x="1691680" y="3471391"/>
            <a:ext cx="576064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14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21" name="20 Dikdörtgen"/>
          <p:cNvSpPr/>
          <p:nvPr/>
        </p:nvSpPr>
        <p:spPr>
          <a:xfrm>
            <a:off x="2195736" y="3501008"/>
            <a:ext cx="936104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gün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22" name="21 Dikdörtgen"/>
          <p:cNvSpPr/>
          <p:nvPr/>
        </p:nvSpPr>
        <p:spPr>
          <a:xfrm>
            <a:off x="4355976" y="3356992"/>
            <a:ext cx="2592288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1 gün = 24 saat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23" name="22 Dikdörtgen"/>
          <p:cNvSpPr/>
          <p:nvPr/>
        </p:nvSpPr>
        <p:spPr>
          <a:xfrm>
            <a:off x="3347864" y="3861048"/>
            <a:ext cx="2016224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48 saat 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cxnSp>
        <p:nvCxnSpPr>
          <p:cNvPr id="25" name="24 Düz Ok Bağlayıcısı"/>
          <p:cNvCxnSpPr/>
          <p:nvPr/>
        </p:nvCxnSpPr>
        <p:spPr>
          <a:xfrm>
            <a:off x="4572000" y="4077072"/>
            <a:ext cx="64807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Dikdörtgen"/>
          <p:cNvSpPr/>
          <p:nvPr/>
        </p:nvSpPr>
        <p:spPr>
          <a:xfrm>
            <a:off x="5220072" y="3861048"/>
            <a:ext cx="3312368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24 saat + 24 saat  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30" name="29 Oval"/>
          <p:cNvSpPr/>
          <p:nvPr/>
        </p:nvSpPr>
        <p:spPr>
          <a:xfrm>
            <a:off x="5436096" y="4221088"/>
            <a:ext cx="1080120" cy="504056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Kayra Aydin" pitchFamily="34" charset="0"/>
              </a:rPr>
              <a:t>1 gün</a:t>
            </a:r>
            <a:endParaRPr lang="tr-TR" dirty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31" name="30 Oval"/>
          <p:cNvSpPr/>
          <p:nvPr/>
        </p:nvSpPr>
        <p:spPr>
          <a:xfrm>
            <a:off x="6804248" y="4221088"/>
            <a:ext cx="1080120" cy="504056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Kayra Aydin" pitchFamily="34" charset="0"/>
              </a:rPr>
              <a:t>1 gün</a:t>
            </a:r>
            <a:endParaRPr lang="tr-TR" dirty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32" name="31 Oval"/>
          <p:cNvSpPr/>
          <p:nvPr/>
        </p:nvSpPr>
        <p:spPr>
          <a:xfrm>
            <a:off x="6084168" y="4797152"/>
            <a:ext cx="1224136" cy="648072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rgbClr val="FF0000"/>
                </a:solidFill>
                <a:latin typeface="Kayra Aydin" pitchFamily="34" charset="0"/>
              </a:rPr>
              <a:t>2 gün</a:t>
            </a:r>
            <a:endParaRPr lang="tr-TR" dirty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33" name="32 Dikdörtgen"/>
          <p:cNvSpPr/>
          <p:nvPr/>
        </p:nvSpPr>
        <p:spPr>
          <a:xfrm>
            <a:off x="2627784" y="4653136"/>
            <a:ext cx="1440160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    14</a:t>
            </a:r>
          </a:p>
          <a:p>
            <a:pPr algn="just"/>
            <a:r>
              <a:rPr lang="tr-TR" sz="2400" dirty="0" smtClean="0">
                <a:latin typeface="Kayra Aydin" pitchFamily="34" charset="0"/>
              </a:rPr>
              <a:t>     4</a:t>
            </a:r>
          </a:p>
          <a:p>
            <a:pPr algn="just"/>
            <a:r>
              <a:rPr lang="tr-TR" sz="2400" dirty="0" smtClean="0">
                <a:latin typeface="Kayra Aydin" pitchFamily="34" charset="0"/>
              </a:rPr>
              <a:t>     2</a:t>
            </a:r>
          </a:p>
          <a:p>
            <a:pPr algn="just"/>
            <a:endParaRPr lang="tr-TR" sz="2400" dirty="0" smtClean="0">
              <a:latin typeface="Kayra Aydin" pitchFamily="34" charset="0"/>
            </a:endParaRPr>
          </a:p>
        </p:txBody>
      </p:sp>
      <p:cxnSp>
        <p:nvCxnSpPr>
          <p:cNvPr id="35" name="34 Düz Bağlayıcı"/>
          <p:cNvCxnSpPr/>
          <p:nvPr/>
        </p:nvCxnSpPr>
        <p:spPr>
          <a:xfrm>
            <a:off x="2699792" y="5805264"/>
            <a:ext cx="11521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Düz Bağlayıcı"/>
          <p:cNvCxnSpPr/>
          <p:nvPr/>
        </p:nvCxnSpPr>
        <p:spPr>
          <a:xfrm>
            <a:off x="2699792" y="5589240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Düz Bağlayıcı"/>
          <p:cNvCxnSpPr/>
          <p:nvPr/>
        </p:nvCxnSpPr>
        <p:spPr>
          <a:xfrm>
            <a:off x="2771800" y="5445224"/>
            <a:ext cx="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Dikdörtgen"/>
          <p:cNvSpPr/>
          <p:nvPr/>
        </p:nvSpPr>
        <p:spPr>
          <a:xfrm>
            <a:off x="2987824" y="5805264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2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39" name="38 Dikdörtgen"/>
          <p:cNvSpPr/>
          <p:nvPr/>
        </p:nvSpPr>
        <p:spPr>
          <a:xfrm>
            <a:off x="3851920" y="5805264"/>
            <a:ext cx="864096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gün</a:t>
            </a:r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 </a:t>
            </a:r>
          </a:p>
        </p:txBody>
      </p:sp>
      <p:sp>
        <p:nvSpPr>
          <p:cNvPr id="40" name="39 Dikdörtgen"/>
          <p:cNvSpPr/>
          <p:nvPr/>
        </p:nvSpPr>
        <p:spPr>
          <a:xfrm>
            <a:off x="3203848" y="5805264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0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2" grpId="0"/>
      <p:bldP spid="14" grpId="0"/>
      <p:bldP spid="15" grpId="0"/>
      <p:bldP spid="17" grpId="0"/>
      <p:bldP spid="18" grpId="0"/>
      <p:bldP spid="21" grpId="0"/>
      <p:bldP spid="22" grpId="0"/>
      <p:bldP spid="23" grpId="0"/>
      <p:bldP spid="29" grpId="0"/>
      <p:bldP spid="30" grpId="0" animBg="1"/>
      <p:bldP spid="31" grpId="0" animBg="1"/>
      <p:bldP spid="32" grpId="0" animBg="1"/>
      <p:bldP spid="33" grpId="0"/>
      <p:bldP spid="38" grpId="0"/>
      <p:bldP spid="39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Dikdörtgen"/>
          <p:cNvSpPr/>
          <p:nvPr/>
        </p:nvSpPr>
        <p:spPr>
          <a:xfrm>
            <a:off x="1331640" y="404664"/>
            <a:ext cx="7272808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PROBLEM  ÇÖZELİM</a:t>
            </a:r>
          </a:p>
        </p:txBody>
      </p:sp>
      <p:sp>
        <p:nvSpPr>
          <p:cNvPr id="23554" name="AutoShape 2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6" name="AutoShape 4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8" name="AutoShape 6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60" name="AutoShape 8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" name="11 Dikdörtgen"/>
          <p:cNvSpPr/>
          <p:nvPr/>
        </p:nvSpPr>
        <p:spPr>
          <a:xfrm>
            <a:off x="467544" y="980728"/>
            <a:ext cx="8424936" cy="83099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5.) Hasan köye gitmiş ve 4 hafta 6 gün orada kalmış. Hasan köyde kaç gün kalmış? </a:t>
            </a:r>
            <a:endParaRPr lang="tr-TR" sz="2400" dirty="0" smtClean="0">
              <a:solidFill>
                <a:srgbClr val="3D0DC3"/>
              </a:solidFill>
              <a:latin typeface="Kayra Aydin" pitchFamily="34" charset="0"/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539552" y="2276872"/>
            <a:ext cx="144016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Çözüm: </a:t>
            </a:r>
          </a:p>
        </p:txBody>
      </p:sp>
      <p:sp>
        <p:nvSpPr>
          <p:cNvPr id="15" name="14 Dikdörtgen"/>
          <p:cNvSpPr/>
          <p:nvPr/>
        </p:nvSpPr>
        <p:spPr>
          <a:xfrm>
            <a:off x="1835696" y="2204864"/>
            <a:ext cx="6408712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Kaldığı 4 hafta ile 6 günü toplamamız gerekir. Bunu yapmak için önce 4 haftayı güne çevirmemiz gerekir.</a:t>
            </a:r>
          </a:p>
        </p:txBody>
      </p:sp>
      <p:sp>
        <p:nvSpPr>
          <p:cNvPr id="16" name="15 Dikdörtgen"/>
          <p:cNvSpPr/>
          <p:nvPr/>
        </p:nvSpPr>
        <p:spPr>
          <a:xfrm>
            <a:off x="1547664" y="4653136"/>
            <a:ext cx="1512168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    28</a:t>
            </a:r>
          </a:p>
          <a:p>
            <a:pPr algn="just"/>
            <a:r>
              <a:rPr lang="tr-TR" sz="2400" dirty="0" smtClean="0">
                <a:latin typeface="Kayra Aydin" pitchFamily="34" charset="0"/>
              </a:rPr>
              <a:t>     </a:t>
            </a:r>
            <a:r>
              <a:rPr lang="tr-TR" sz="1400" dirty="0" smtClean="0">
                <a:latin typeface="Kayra Aydin" pitchFamily="34" charset="0"/>
              </a:rPr>
              <a:t> </a:t>
            </a:r>
            <a:r>
              <a:rPr lang="tr-TR" sz="2400" dirty="0" smtClean="0">
                <a:latin typeface="Kayra Aydin" pitchFamily="34" charset="0"/>
              </a:rPr>
              <a:t>6</a:t>
            </a:r>
          </a:p>
          <a:p>
            <a:pPr algn="just"/>
            <a:endParaRPr lang="tr-TR" sz="2400" dirty="0" smtClean="0">
              <a:latin typeface="Kayra Aydin" pitchFamily="34" charset="0"/>
            </a:endParaRPr>
          </a:p>
        </p:txBody>
      </p:sp>
      <p:sp>
        <p:nvSpPr>
          <p:cNvPr id="17" name="16 Dikdörtgen"/>
          <p:cNvSpPr/>
          <p:nvPr/>
        </p:nvSpPr>
        <p:spPr>
          <a:xfrm>
            <a:off x="1907704" y="3573016"/>
            <a:ext cx="936104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4x7=   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cxnSp>
        <p:nvCxnSpPr>
          <p:cNvPr id="19" name="18 Düz Bağlayıcı"/>
          <p:cNvCxnSpPr/>
          <p:nvPr/>
        </p:nvCxnSpPr>
        <p:spPr>
          <a:xfrm>
            <a:off x="1619672" y="5445224"/>
            <a:ext cx="11521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Bağlayıcı"/>
          <p:cNvCxnSpPr/>
          <p:nvPr/>
        </p:nvCxnSpPr>
        <p:spPr>
          <a:xfrm>
            <a:off x="1619672" y="5301208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Dikdörtgen"/>
          <p:cNvSpPr/>
          <p:nvPr/>
        </p:nvSpPr>
        <p:spPr>
          <a:xfrm>
            <a:off x="2195736" y="5487615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4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27" name="26 Dikdörtgen"/>
          <p:cNvSpPr/>
          <p:nvPr/>
        </p:nvSpPr>
        <p:spPr>
          <a:xfrm>
            <a:off x="1979712" y="5487615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3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28" name="27 Dikdörtgen"/>
          <p:cNvSpPr/>
          <p:nvPr/>
        </p:nvSpPr>
        <p:spPr>
          <a:xfrm>
            <a:off x="2915816" y="5445224"/>
            <a:ext cx="144016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gün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18" name="17 Dikdörtgen"/>
          <p:cNvSpPr/>
          <p:nvPr/>
        </p:nvSpPr>
        <p:spPr>
          <a:xfrm>
            <a:off x="2771800" y="3573016"/>
            <a:ext cx="72008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28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21" name="20 Dikdörtgen"/>
          <p:cNvSpPr/>
          <p:nvPr/>
        </p:nvSpPr>
        <p:spPr>
          <a:xfrm>
            <a:off x="3347864" y="3573016"/>
            <a:ext cx="72008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gün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cxnSp>
        <p:nvCxnSpPr>
          <p:cNvPr id="22" name="21 Düz Bağlayıcı"/>
          <p:cNvCxnSpPr/>
          <p:nvPr/>
        </p:nvCxnSpPr>
        <p:spPr>
          <a:xfrm flipV="1">
            <a:off x="1763688" y="5157192"/>
            <a:ext cx="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2" grpId="0"/>
      <p:bldP spid="14" grpId="0"/>
      <p:bldP spid="15" grpId="0"/>
      <p:bldP spid="16" grpId="0"/>
      <p:bldP spid="17" grpId="0"/>
      <p:bldP spid="26" grpId="0"/>
      <p:bldP spid="27" grpId="0"/>
      <p:bldP spid="28" grpId="0"/>
      <p:bldP spid="18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Dikdörtgen"/>
          <p:cNvSpPr/>
          <p:nvPr/>
        </p:nvSpPr>
        <p:spPr>
          <a:xfrm>
            <a:off x="1331640" y="404664"/>
            <a:ext cx="7272808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PROBLEM  ÇÖZELİM</a:t>
            </a:r>
          </a:p>
        </p:txBody>
      </p:sp>
      <p:sp>
        <p:nvSpPr>
          <p:cNvPr id="23554" name="AutoShape 2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6" name="AutoShape 4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8" name="AutoShape 6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60" name="AutoShape 8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" name="11 Dikdörtgen"/>
          <p:cNvSpPr/>
          <p:nvPr/>
        </p:nvSpPr>
        <p:spPr>
          <a:xfrm>
            <a:off x="467544" y="980728"/>
            <a:ext cx="8424936" cy="83099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6.) Dayım 3 yıl Rusya’da çalışmış. Dayım Rusya’da kaç ay çalışmıştır ? </a:t>
            </a:r>
            <a:endParaRPr lang="tr-TR" sz="2400" dirty="0" smtClean="0">
              <a:solidFill>
                <a:srgbClr val="3D0DC3"/>
              </a:solidFill>
              <a:latin typeface="Kayra Aydin" pitchFamily="34" charset="0"/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539552" y="2276872"/>
            <a:ext cx="144016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Çözüm: </a:t>
            </a:r>
          </a:p>
        </p:txBody>
      </p:sp>
      <p:sp>
        <p:nvSpPr>
          <p:cNvPr id="15" name="14 Dikdörtgen"/>
          <p:cNvSpPr/>
          <p:nvPr/>
        </p:nvSpPr>
        <p:spPr>
          <a:xfrm>
            <a:off x="1835696" y="2204864"/>
            <a:ext cx="6408712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1 yıl= 12  ay     3 yıl kaç aydır?</a:t>
            </a:r>
          </a:p>
        </p:txBody>
      </p:sp>
      <p:sp>
        <p:nvSpPr>
          <p:cNvPr id="16" name="15 Dikdörtgen"/>
          <p:cNvSpPr/>
          <p:nvPr/>
        </p:nvSpPr>
        <p:spPr>
          <a:xfrm>
            <a:off x="2411760" y="2996952"/>
            <a:ext cx="1512168" cy="267765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    12</a:t>
            </a:r>
          </a:p>
          <a:p>
            <a:pPr algn="just"/>
            <a:r>
              <a:rPr lang="tr-TR" sz="2400" dirty="0" smtClean="0">
                <a:latin typeface="Kayra Aydin" pitchFamily="34" charset="0"/>
              </a:rPr>
              <a:t>    12</a:t>
            </a:r>
          </a:p>
          <a:p>
            <a:pPr algn="just"/>
            <a:r>
              <a:rPr lang="tr-TR" sz="2400" dirty="0" smtClean="0">
                <a:latin typeface="Kayra Aydin" pitchFamily="34" charset="0"/>
              </a:rPr>
              <a:t>    12</a:t>
            </a:r>
          </a:p>
          <a:p>
            <a:pPr algn="just"/>
            <a:r>
              <a:rPr lang="tr-TR" sz="2400" dirty="0" smtClean="0">
                <a:latin typeface="Kayra Aydin" pitchFamily="34" charset="0"/>
              </a:rPr>
              <a:t> </a:t>
            </a:r>
            <a:r>
              <a:rPr lang="tr-TR" sz="1400" dirty="0" smtClean="0">
                <a:latin typeface="Kayra Aydin" pitchFamily="34" charset="0"/>
              </a:rPr>
              <a:t> </a:t>
            </a:r>
            <a:endParaRPr lang="tr-TR" sz="2400" dirty="0" smtClean="0">
              <a:latin typeface="Kayra Aydin" pitchFamily="34" charset="0"/>
            </a:endParaRPr>
          </a:p>
          <a:p>
            <a:pPr algn="just"/>
            <a:endParaRPr lang="tr-TR" sz="2400" dirty="0" smtClean="0">
              <a:latin typeface="Kayra Aydin" pitchFamily="34" charset="0"/>
            </a:endParaRPr>
          </a:p>
          <a:p>
            <a:pPr algn="just"/>
            <a:endParaRPr lang="tr-TR" sz="2400" dirty="0" smtClean="0">
              <a:latin typeface="Kayra Aydin" pitchFamily="34" charset="0"/>
            </a:endParaRPr>
          </a:p>
          <a:p>
            <a:pPr algn="just"/>
            <a:endParaRPr lang="tr-TR" sz="2400" dirty="0" smtClean="0">
              <a:latin typeface="Kayra Aydin" pitchFamily="34" charset="0"/>
            </a:endParaRPr>
          </a:p>
        </p:txBody>
      </p:sp>
      <p:cxnSp>
        <p:nvCxnSpPr>
          <p:cNvPr id="19" name="18 Düz Bağlayıcı"/>
          <p:cNvCxnSpPr/>
          <p:nvPr/>
        </p:nvCxnSpPr>
        <p:spPr>
          <a:xfrm>
            <a:off x="2483768" y="4149080"/>
            <a:ext cx="11521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Bağlayıcı"/>
          <p:cNvCxnSpPr/>
          <p:nvPr/>
        </p:nvCxnSpPr>
        <p:spPr>
          <a:xfrm>
            <a:off x="2483768" y="3933056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Dikdörtgen"/>
          <p:cNvSpPr/>
          <p:nvPr/>
        </p:nvSpPr>
        <p:spPr>
          <a:xfrm>
            <a:off x="3059832" y="4191471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6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27" name="26 Dikdörtgen"/>
          <p:cNvSpPr/>
          <p:nvPr/>
        </p:nvSpPr>
        <p:spPr>
          <a:xfrm>
            <a:off x="2843808" y="4191471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3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28" name="27 Dikdörtgen"/>
          <p:cNvSpPr/>
          <p:nvPr/>
        </p:nvSpPr>
        <p:spPr>
          <a:xfrm>
            <a:off x="3779912" y="4077072"/>
            <a:ext cx="144016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ay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cxnSp>
        <p:nvCxnSpPr>
          <p:cNvPr id="22" name="21 Düz Bağlayıcı"/>
          <p:cNvCxnSpPr/>
          <p:nvPr/>
        </p:nvCxnSpPr>
        <p:spPr>
          <a:xfrm flipV="1">
            <a:off x="2627784" y="3789040"/>
            <a:ext cx="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2" grpId="0"/>
      <p:bldP spid="14" grpId="0"/>
      <p:bldP spid="15" grpId="0"/>
      <p:bldP spid="16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Dikdörtgen"/>
          <p:cNvSpPr/>
          <p:nvPr/>
        </p:nvSpPr>
        <p:spPr>
          <a:xfrm>
            <a:off x="1331640" y="404664"/>
            <a:ext cx="7272808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PROBLEM  ÇÖZELİM</a:t>
            </a:r>
          </a:p>
        </p:txBody>
      </p:sp>
      <p:sp>
        <p:nvSpPr>
          <p:cNvPr id="23554" name="AutoShape 2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6" name="AutoShape 4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8" name="AutoShape 6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60" name="AutoShape 8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" name="11 Dikdörtgen"/>
          <p:cNvSpPr/>
          <p:nvPr/>
        </p:nvSpPr>
        <p:spPr>
          <a:xfrm>
            <a:off x="467544" y="980728"/>
            <a:ext cx="8424936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7.) Dedemler 1 yılın 4 ayında yanımızda kalıyorlar. Geri kalan aylarda ise köyde kalıyorlar. Dedemler kaç ay köyde kalıyorlar? </a:t>
            </a:r>
            <a:endParaRPr lang="tr-TR" sz="2400" dirty="0" smtClean="0">
              <a:solidFill>
                <a:srgbClr val="3D0DC3"/>
              </a:solidFill>
              <a:latin typeface="Kayra Aydin" pitchFamily="34" charset="0"/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539552" y="2276872"/>
            <a:ext cx="144016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Çözüm: </a:t>
            </a:r>
          </a:p>
        </p:txBody>
      </p:sp>
      <p:sp>
        <p:nvSpPr>
          <p:cNvPr id="15" name="14 Dikdörtgen"/>
          <p:cNvSpPr/>
          <p:nvPr/>
        </p:nvSpPr>
        <p:spPr>
          <a:xfrm>
            <a:off x="1835696" y="2204864"/>
            <a:ext cx="6408712" cy="83099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1 yıldan 4 ayı çıkarırsak köyde kaldıkları ayı buluruz</a:t>
            </a:r>
          </a:p>
        </p:txBody>
      </p:sp>
      <p:sp>
        <p:nvSpPr>
          <p:cNvPr id="16" name="15 Dikdörtgen"/>
          <p:cNvSpPr/>
          <p:nvPr/>
        </p:nvSpPr>
        <p:spPr>
          <a:xfrm>
            <a:off x="3203848" y="3645024"/>
            <a:ext cx="1512168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   </a:t>
            </a:r>
            <a:r>
              <a:rPr lang="tr-TR" sz="800" dirty="0" smtClean="0">
                <a:latin typeface="Kayra Aydin" pitchFamily="34" charset="0"/>
              </a:rPr>
              <a:t>  </a:t>
            </a:r>
            <a:r>
              <a:rPr lang="tr-TR" sz="2400" dirty="0" smtClean="0">
                <a:latin typeface="Kayra Aydin" pitchFamily="34" charset="0"/>
              </a:rPr>
              <a:t> 12</a:t>
            </a:r>
          </a:p>
          <a:p>
            <a:pPr algn="just"/>
            <a:r>
              <a:rPr lang="tr-TR" sz="2400" dirty="0" smtClean="0">
                <a:latin typeface="Kayra Aydin" pitchFamily="34" charset="0"/>
              </a:rPr>
              <a:t>     </a:t>
            </a:r>
            <a:r>
              <a:rPr lang="tr-TR" sz="1400" dirty="0" smtClean="0">
                <a:latin typeface="Kayra Aydin" pitchFamily="34" charset="0"/>
              </a:rPr>
              <a:t> </a:t>
            </a:r>
            <a:r>
              <a:rPr lang="tr-TR" sz="2400" dirty="0" smtClean="0">
                <a:latin typeface="Kayra Aydin" pitchFamily="34" charset="0"/>
              </a:rPr>
              <a:t>4</a:t>
            </a:r>
          </a:p>
          <a:p>
            <a:pPr algn="just"/>
            <a:endParaRPr lang="tr-TR" sz="2400" dirty="0" smtClean="0">
              <a:latin typeface="Kayra Aydin" pitchFamily="34" charset="0"/>
            </a:endParaRPr>
          </a:p>
        </p:txBody>
      </p:sp>
      <p:cxnSp>
        <p:nvCxnSpPr>
          <p:cNvPr id="19" name="18 Düz Bağlayıcı"/>
          <p:cNvCxnSpPr/>
          <p:nvPr/>
        </p:nvCxnSpPr>
        <p:spPr>
          <a:xfrm>
            <a:off x="3275856" y="4437112"/>
            <a:ext cx="11521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Bağlayıcı"/>
          <p:cNvCxnSpPr/>
          <p:nvPr/>
        </p:nvCxnSpPr>
        <p:spPr>
          <a:xfrm>
            <a:off x="3275856" y="4293096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Dikdörtgen"/>
          <p:cNvSpPr/>
          <p:nvPr/>
        </p:nvSpPr>
        <p:spPr>
          <a:xfrm>
            <a:off x="3851920" y="4479503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8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28" name="27 Dikdörtgen"/>
          <p:cNvSpPr/>
          <p:nvPr/>
        </p:nvSpPr>
        <p:spPr>
          <a:xfrm>
            <a:off x="4572000" y="4437112"/>
            <a:ext cx="144016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ay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21" name="20 Dikdörtgen"/>
          <p:cNvSpPr/>
          <p:nvPr/>
        </p:nvSpPr>
        <p:spPr>
          <a:xfrm>
            <a:off x="1835696" y="3068960"/>
            <a:ext cx="252028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1  yıl = 12 ay 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2" grpId="0"/>
      <p:bldP spid="14" grpId="0"/>
      <p:bldP spid="15" grpId="0"/>
      <p:bldP spid="16" grpId="0"/>
      <p:bldP spid="26" grpId="0"/>
      <p:bldP spid="28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33 Dikdörtgen"/>
          <p:cNvSpPr/>
          <p:nvPr/>
        </p:nvSpPr>
        <p:spPr>
          <a:xfrm>
            <a:off x="1331640" y="404664"/>
            <a:ext cx="7272808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PROBLEM  ÇÖZELİM</a:t>
            </a:r>
          </a:p>
        </p:txBody>
      </p:sp>
      <p:sp>
        <p:nvSpPr>
          <p:cNvPr id="23554" name="AutoShape 2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6" name="AutoShape 4" descr="Seasons+child+vector Görseller, Stok Fotoğraflar ve Vektörler ...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58" name="AutoShape 6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3560" name="AutoShape 8" descr="Mevsimlerin Vektör İllüstrasyonu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" name="11 Dikdörtgen"/>
          <p:cNvSpPr/>
          <p:nvPr/>
        </p:nvSpPr>
        <p:spPr>
          <a:xfrm>
            <a:off x="467544" y="980728"/>
            <a:ext cx="8424936" cy="83099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8.) Babam 1 ayın 8 günü tatil yaparken, kalan günlerinde çalışıyor . Babam bir ayda kaç gün çalışmıştır ? </a:t>
            </a:r>
            <a:endParaRPr lang="tr-TR" sz="2400" dirty="0" smtClean="0">
              <a:solidFill>
                <a:srgbClr val="3D0DC3"/>
              </a:solidFill>
              <a:latin typeface="Kayra Aydin" pitchFamily="34" charset="0"/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539552" y="2276872"/>
            <a:ext cx="144016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solidFill>
                  <a:srgbClr val="FF0000"/>
                </a:solidFill>
                <a:latin typeface="Kayra Aydin" pitchFamily="34" charset="0"/>
              </a:rPr>
              <a:t>Çözüm: </a:t>
            </a:r>
          </a:p>
        </p:txBody>
      </p:sp>
      <p:sp>
        <p:nvSpPr>
          <p:cNvPr id="15" name="14 Dikdörtgen"/>
          <p:cNvSpPr/>
          <p:nvPr/>
        </p:nvSpPr>
        <p:spPr>
          <a:xfrm>
            <a:off x="1835696" y="2204864"/>
            <a:ext cx="6408712" cy="83099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1 aydan tatil yaptığı günleri çıkarırsak çalıştığı günleri buluruz</a:t>
            </a:r>
          </a:p>
        </p:txBody>
      </p:sp>
      <p:sp>
        <p:nvSpPr>
          <p:cNvPr id="16" name="15 Dikdörtgen"/>
          <p:cNvSpPr/>
          <p:nvPr/>
        </p:nvSpPr>
        <p:spPr>
          <a:xfrm>
            <a:off x="3203848" y="3645024"/>
            <a:ext cx="1512168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   </a:t>
            </a:r>
            <a:r>
              <a:rPr lang="tr-TR" sz="800" dirty="0" smtClean="0">
                <a:latin typeface="Kayra Aydin" pitchFamily="34" charset="0"/>
              </a:rPr>
              <a:t>  </a:t>
            </a:r>
            <a:r>
              <a:rPr lang="tr-TR" sz="2400" dirty="0" smtClean="0">
                <a:latin typeface="Kayra Aydin" pitchFamily="34" charset="0"/>
              </a:rPr>
              <a:t>30</a:t>
            </a:r>
          </a:p>
          <a:p>
            <a:pPr algn="just"/>
            <a:r>
              <a:rPr lang="tr-TR" sz="2400" dirty="0" smtClean="0">
                <a:latin typeface="Kayra Aydin" pitchFamily="34" charset="0"/>
              </a:rPr>
              <a:t>     </a:t>
            </a:r>
            <a:r>
              <a:rPr lang="tr-TR" sz="1400" dirty="0" smtClean="0">
                <a:latin typeface="Kayra Aydin" pitchFamily="34" charset="0"/>
              </a:rPr>
              <a:t> </a:t>
            </a:r>
            <a:r>
              <a:rPr lang="tr-TR" sz="2400" dirty="0" smtClean="0">
                <a:latin typeface="Kayra Aydin" pitchFamily="34" charset="0"/>
              </a:rPr>
              <a:t>8</a:t>
            </a:r>
          </a:p>
          <a:p>
            <a:pPr algn="just"/>
            <a:endParaRPr lang="tr-TR" sz="2400" dirty="0" smtClean="0">
              <a:latin typeface="Kayra Aydin" pitchFamily="34" charset="0"/>
            </a:endParaRPr>
          </a:p>
        </p:txBody>
      </p:sp>
      <p:cxnSp>
        <p:nvCxnSpPr>
          <p:cNvPr id="19" name="18 Düz Bağlayıcı"/>
          <p:cNvCxnSpPr/>
          <p:nvPr/>
        </p:nvCxnSpPr>
        <p:spPr>
          <a:xfrm>
            <a:off x="3275856" y="4437112"/>
            <a:ext cx="11521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Bağlayıcı"/>
          <p:cNvCxnSpPr/>
          <p:nvPr/>
        </p:nvCxnSpPr>
        <p:spPr>
          <a:xfrm>
            <a:off x="3275856" y="4293096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Dikdörtgen"/>
          <p:cNvSpPr/>
          <p:nvPr/>
        </p:nvSpPr>
        <p:spPr>
          <a:xfrm>
            <a:off x="3851920" y="4479503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2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28" name="27 Dikdörtgen"/>
          <p:cNvSpPr/>
          <p:nvPr/>
        </p:nvSpPr>
        <p:spPr>
          <a:xfrm>
            <a:off x="4572000" y="4437112"/>
            <a:ext cx="144016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gün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21" name="20 Dikdörtgen"/>
          <p:cNvSpPr/>
          <p:nvPr/>
        </p:nvSpPr>
        <p:spPr>
          <a:xfrm>
            <a:off x="1835696" y="3068960"/>
            <a:ext cx="252028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1  ay = 30  gün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  <p:sp>
        <p:nvSpPr>
          <p:cNvPr id="17" name="16 Dikdörtgen"/>
          <p:cNvSpPr/>
          <p:nvPr/>
        </p:nvSpPr>
        <p:spPr>
          <a:xfrm>
            <a:off x="3635896" y="4479503"/>
            <a:ext cx="360040" cy="4616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tr-TR" sz="2400" dirty="0" smtClean="0">
                <a:latin typeface="Kayra Aydin" pitchFamily="34" charset="0"/>
              </a:rPr>
              <a:t>2</a:t>
            </a:r>
            <a:endParaRPr lang="tr-TR" sz="2400" dirty="0" smtClean="0">
              <a:solidFill>
                <a:srgbClr val="FF0000"/>
              </a:solidFill>
              <a:latin typeface="Kayra Aydin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2" grpId="0"/>
      <p:bldP spid="14" grpId="0"/>
      <p:bldP spid="15" grpId="0"/>
      <p:bldP spid="16" grpId="0"/>
      <p:bldP spid="26" grpId="0"/>
      <p:bldP spid="28" grpId="0"/>
      <p:bldP spid="21" grpId="0"/>
      <p:bldP spid="17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1470</TotalTime>
  <Words>782</Words>
  <Application>Microsoft Office PowerPoint</Application>
  <PresentationFormat>Ekran Gösterisi (4:3)</PresentationFormat>
  <Paragraphs>191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KADİR CAN</dc:creator>
  <cp:lastModifiedBy>Asus</cp:lastModifiedBy>
  <cp:revision>227</cp:revision>
  <dcterms:created xsi:type="dcterms:W3CDTF">2015-01-18T05:02:21Z</dcterms:created>
  <dcterms:modified xsi:type="dcterms:W3CDTF">2020-04-26T11:52:24Z</dcterms:modified>
</cp:coreProperties>
</file>