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69" r:id="rId2"/>
    <p:sldId id="277" r:id="rId3"/>
    <p:sldId id="278" r:id="rId4"/>
    <p:sldId id="279" r:id="rId5"/>
    <p:sldId id="280" r:id="rId6"/>
    <p:sldId id="281" r:id="rId7"/>
    <p:sldId id="282" r:id="rId8"/>
    <p:sldId id="283" r:id="rId9"/>
    <p:sldId id="284" r:id="rId10"/>
    <p:sldId id="285" r:id="rId11"/>
    <p:sldId id="286" r:id="rId1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DC3"/>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3" autoAdjust="0"/>
    <p:restoredTop sz="94444" autoAdjust="0"/>
  </p:normalViewPr>
  <p:slideViewPr>
    <p:cSldViewPr>
      <p:cViewPr varScale="1">
        <p:scale>
          <a:sx n="69" d="100"/>
          <a:sy n="69" d="100"/>
        </p:scale>
        <p:origin x="-5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E3759E-1910-4F94-89C0-366BEA387254}" type="datetimeFigureOut">
              <a:rPr lang="tr-TR"/>
              <a:pPr>
                <a:defRPr/>
              </a:pPr>
              <a:t>02.06.2020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A0929E-5F35-473E-B0F2-0BCE4D4DFB4B}"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7079F9F-E853-49DD-8769-D3C277F2990C}" type="datetimeFigureOut">
              <a:rPr lang="tr-TR"/>
              <a:pPr>
                <a:defRPr/>
              </a:pPr>
              <a:t>02.06.2020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0C2DDA6-9D4C-4193-8EE1-441C91E80E1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3B304D5-8F85-41EB-BD5A-6B0D094E6EF7}" type="datetimeFigureOut">
              <a:rPr lang="tr-TR"/>
              <a:pPr>
                <a:defRPr/>
              </a:pPr>
              <a:t>02.06.2020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8BB3FD8-D08B-4F79-A0DB-70CC036D0B0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AC451A7-66C2-40AA-9EDC-9D0496FA2715}" type="datetimeFigureOut">
              <a:rPr lang="tr-TR"/>
              <a:pPr>
                <a:defRPr/>
              </a:pPr>
              <a:t>02.06.2020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56C9947-838A-4795-B39C-6C31F68615D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5001F99-EB64-48FB-AD72-BBBDA8387221}" type="datetimeFigureOut">
              <a:rPr lang="tr-TR"/>
              <a:pPr>
                <a:defRPr/>
              </a:pPr>
              <a:t>02.06.2020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6F5D12B-C129-45BB-872A-DF7283DA895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33D09F1-B518-4740-9D99-A405B8875211}" type="datetimeFigureOut">
              <a:rPr lang="tr-TR"/>
              <a:pPr>
                <a:defRPr/>
              </a:pPr>
              <a:t>02.06.2020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C08BD10-CFE0-4713-986A-442EF7B98F42}"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93D59D1B-D4FB-4710-8C5A-48855F636012}" type="datetimeFigureOut">
              <a:rPr lang="tr-TR"/>
              <a:pPr>
                <a:defRPr/>
              </a:pPr>
              <a:t>02.06.2020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DC55CA4-0C12-430C-B4B5-B441272C4B0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292743C6-EA0D-4531-B77F-3D8046306A4D}" type="datetimeFigureOut">
              <a:rPr lang="tr-TR"/>
              <a:pPr>
                <a:defRPr/>
              </a:pPr>
              <a:t>02.06.2020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5C7BD10-B835-48D1-8E99-C5575769C5C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29192C1E-9B39-4128-88F8-BA3D843F6888}" type="datetimeFigureOut">
              <a:rPr lang="tr-TR"/>
              <a:pPr>
                <a:defRPr/>
              </a:pPr>
              <a:t>02.06.2020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570D274-0AFF-4A76-A2E8-B4A3A06FFE1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D28225A-09AF-4932-8B5C-51EB198F6CA6}" type="datetimeFigureOut">
              <a:rPr lang="tr-TR"/>
              <a:pPr>
                <a:defRPr/>
              </a:pPr>
              <a:t>02.06.2020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AA8B58B-A693-420E-B879-4B29FDE3AA6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0F3E698-92B7-4E8D-B59C-E756C9B9F90F}" type="datetimeFigureOut">
              <a:rPr lang="tr-TR"/>
              <a:pPr>
                <a:defRPr/>
              </a:pPr>
              <a:t>02.06.2020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CB79ECB-4ADC-45F1-9F01-347A07A121B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38B7DE2-B583-4B50-8F47-20D3A787A771}" type="datetimeFigureOut">
              <a:rPr lang="tr-TR"/>
              <a:pPr>
                <a:defRPr/>
              </a:pPr>
              <a:t>02.06.2020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2A79240-A316-4E1F-B07C-37BC6910C8E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33B34CD-4A52-46AC-AC68-366AA579B35E}" type="datetimeFigureOut">
              <a:rPr lang="tr-TR"/>
              <a:pPr>
                <a:defRPr/>
              </a:pPr>
              <a:t>02.06.2020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BB8709-56A1-4947-9681-2B9C61B1C37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tr/url?sa=i&amp;url=https://tele1.com.tr/korkutan-iddia-yarin-8-buyuklugunde-deprem-olacak-33677/&amp;psig=AOvVaw0sH-XBHhWMEDwGGn_OktV_&amp;ust=1591180968867000&amp;source=images&amp;cd=vfe&amp;ved=0CAIQjRxqFwoTCNj_jpf54ukCFQAAAAAdAAAAABA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tr/url?sa=i&amp;url=https%3A%2F%2Fwww.hurriyet.com.tr%2Fgundem%2Fafaddan-chpli-altayin-kayip-iddiasina-yalanlama-41433995&amp;psig=AOvVaw1uyoHHWFmuZTMGNCVpYVxO&amp;ust=1591195649026000&amp;source=images&amp;cd=vfe&amp;ved=0CAIQjRxqFwoTCPCjnvOv4-kCFQAAAAAdAAAAABAJ"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google.com.tr/url?sa=i&amp;url=https%3A%2F%2Fwww.eforbranda.com.tr%2Fkizilay-cadiri%2Fmuhendis-cadiri%2F&amp;psig=AOvVaw33WDE7CszmH4LTTmXb3fRq&amp;ust=1591195811022000&amp;source=images&amp;cd=vfe&amp;ved=0CAIQjRxqFwoTCPjUir6w4-kCFQAAAAAdAAAAABA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m.tr/url?sa=i&amp;url=https://www.sozcu.com.tr/2020/dunya/son-dakika-avrupada-cig-felaketi-en-az-5-olu-5667555/&amp;psig=AOvVaw2R8qn69yby9dVfkkQ9xBXG&amp;ust=1591179885312000&amp;source=images&amp;cd=vfe&amp;ved=0CAIQjRxqFwoTCJDKtJH14ukCFQAAAAAdAAAAABAD"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www.google.com.tr/url?sa=i&amp;url=https://www.sozcu.com.tr/2019/gundem/deprem-paralari-amac-disi-kullanilmis-5285112/&amp;psig=AOvVaw3l8lSy3CyclCO1vry39kpT&amp;ust=1591177266958000&amp;source=images&amp;cd=vfe&amp;ved=0CAIQjRxqFwoTCJD49bDr4ukCFQAAAAAdAAAAABAD" TargetMode="External"/><Relationship Id="rId1" Type="http://schemas.openxmlformats.org/officeDocument/2006/relationships/slideLayout" Target="../slideLayouts/slideLayout2.xml"/><Relationship Id="rId6" Type="http://schemas.openxmlformats.org/officeDocument/2006/relationships/hyperlink" Target="https://www.google.com.tr/url?sa=i&amp;url=https://www.aa.com.tr/tr/dunya/brezilyada-toprak-kaymasi-5-olu/1307948&amp;psig=AOvVaw0snuXeop9HXC-rUCLq595Z&amp;ust=1591177435480000&amp;source=images&amp;cd=vfe&amp;ved=0CAIQjRxqFwoTCLin0oTs4ukCFQAAAAAdAAAAABAD" TargetMode="External"/><Relationship Id="rId5" Type="http://schemas.openxmlformats.org/officeDocument/2006/relationships/image" Target="../media/image3.jpeg"/><Relationship Id="rId4" Type="http://schemas.openxmlformats.org/officeDocument/2006/relationships/hyperlink" Target="https://www.google.com.tr/url?sa=i&amp;url=https://www.takvim.com.tr/guncel/2019/07/19/duzcede-sel-felaketi&amp;psig=AOvVaw1_JSWVgHLkpqvaNiRJE80v&amp;ust=1591177369229000&amp;source=images&amp;cd=vfe&amp;ved=0CAIQjRxqFwoTCIjI3-Lr4ukCFQAAAAAdAAAAABAJ"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tr/url?sa=i&amp;url=https://tr.wikipedia.org/wiki/%C3%87%C4%B1%C4%9F&amp;psig=AOvVaw2kSTmFSNq48kdT2_GLn2j_&amp;ust=1591177894317000&amp;source=images&amp;cd=vfe&amp;ved=0CAIQjRxqFwoTCPi5oNzt4ukCFQAAAAAdAAAAABAD"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google.com.tr/url?sa=i&amp;url=https://t24.com.tr/haber/deprem-vergileri-nerede-sorusunun-hukuki-yanlisligi,841428&amp;psig=AOvVaw3GKtOoB5PG72cgVeGNvyGa&amp;ust=1591177941960000&amp;source=images&amp;cd=vfe&amp;ved=0CAIQjRxqFwoTCOi5vvPt4ukCFQAAAAAdAAAAAB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tr/url?sa=i&amp;url=https://www.dw.com/tr/japonyada-sel-felaketi/a-18705636&amp;psig=AOvVaw24pqbUkC_diOFkg6nNVLS1&amp;ust=1591178463490000&amp;source=images&amp;cd=vfe&amp;ved=0CAIQjRxqFwoTCJDBx_Hv4ukCFQAAAAAdAAAAABA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tr/url?sa=i&amp;url=https://www.yeniasir.com.tr/izmir/2019/12/28/meteorolojiden-ege-icin-firtina-uyarisi&amp;psig=AOvVaw3511GdvFLR0wQzmcQOwSfQ&amp;ust=1591179318432000&amp;source=images&amp;cd=vfe&amp;ved=0CAIQjRxqFwoTCLDbyITz4ukCFQAAAAAdAAAAAB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tr/url?sa=i&amp;url=https://www.haberturk.com/hortum-nedir-nasil-olusur-hortum-a-karsi-alinacak-tedbirler-neler-2303377&amp;psig=AOvVaw3virfNzx2HFtwfIIHDCxGX&amp;ust=1591179525407000&amp;source=images&amp;cd=vfe&amp;ved=0CAIQjRxqFwoTCMiyquXz4ukCFQAAAAAdAAAAABA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tr/url?sa=i&amp;url=https://www.kartal24.com/95907-marmara-depremi-en-az-7-5le-vuracak-2-5-dakika-srecek-dedi-ve-tarih-verdi&amp;psig=AOvVaw1FmFMuM9iLHF9VcdiafFFP&amp;ust=1591180214846000&amp;source=images&amp;cd=vfe&amp;ved=0CAIQjRxqFwoTCLiIorH24ukCFQAAAAAdAAAAABAP"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google.com.tr/url?sa=i&amp;url=https://halktv.com.tr/gundem/deprem-bilimci-savas-karabulut-marmarada-buyuk-bir-deprem-olacak-417625h&amp;psig=AOvVaw2jgX5erFJ_DKIS9ts-QVV-&amp;ust=1591180306481000&amp;source=images&amp;cd=vfe&amp;ved=0CAIQjRxqFwoTCNDQs9r24ukCFQAAAAAdAAAAAB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7704" y="476672"/>
            <a:ext cx="5311582" cy="193899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6000" b="1" spc="50" dirty="0">
                <a:ln w="11430"/>
                <a:solidFill>
                  <a:srgbClr val="FF0000"/>
                </a:solidFill>
                <a:effectLst>
                  <a:outerShdw blurRad="76200" dist="50800" dir="5400000" algn="tl" rotWithShape="0">
                    <a:srgbClr val="000000">
                      <a:alpha val="65000"/>
                    </a:srgbClr>
                  </a:outerShdw>
                </a:effectLst>
                <a:latin typeface="Kayra Aydin" pitchFamily="34" charset="0"/>
                <a:cs typeface="+mn-cs"/>
              </a:rPr>
              <a:t>HABİBE  TAŞ </a:t>
            </a:r>
          </a:p>
          <a:p>
            <a:pPr algn="ctr" fontAlgn="auto">
              <a:spcBef>
                <a:spcPts val="0"/>
              </a:spcBef>
              <a:spcAft>
                <a:spcPts val="0"/>
              </a:spcAft>
              <a:defRPr/>
            </a:pPr>
            <a:r>
              <a:rPr lang="tr-TR" sz="6000" b="1" spc="50" dirty="0">
                <a:ln w="11430"/>
                <a:solidFill>
                  <a:srgbClr val="FF0000"/>
                </a:solidFill>
                <a:effectLst>
                  <a:outerShdw blurRad="76200" dist="50800" dir="5400000" algn="tl" rotWithShape="0">
                    <a:srgbClr val="000000">
                      <a:alpha val="65000"/>
                    </a:srgbClr>
                  </a:outerShdw>
                </a:effectLst>
                <a:latin typeface="Kayra Aydin" pitchFamily="34" charset="0"/>
                <a:cs typeface="+mn-cs"/>
              </a:rPr>
              <a:t>İLKOKULU</a:t>
            </a:r>
          </a:p>
        </p:txBody>
      </p:sp>
      <p:sp>
        <p:nvSpPr>
          <p:cNvPr id="15" name="14 Dikdörtgen"/>
          <p:cNvSpPr/>
          <p:nvPr/>
        </p:nvSpPr>
        <p:spPr>
          <a:xfrm>
            <a:off x="3485672" y="5036983"/>
            <a:ext cx="2114681"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4000" b="1" dirty="0">
                <a:ln w="11430"/>
                <a:effectLst>
                  <a:outerShdw blurRad="50800" dist="39000" dir="5460000" algn="tl">
                    <a:srgbClr val="000000">
                      <a:alpha val="38000"/>
                    </a:srgbClr>
                  </a:outerShdw>
                </a:effectLst>
                <a:latin typeface="Monotype Corsiva" pitchFamily="66" charset="0"/>
                <a:cs typeface="Arial"/>
              </a:rPr>
              <a:t>2/F  Sınıfı</a:t>
            </a:r>
            <a:endParaRPr lang="tr-TR" sz="4000" b="1" dirty="0">
              <a:ln w="11430"/>
              <a:effectLst>
                <a:outerShdw blurRad="50800" dist="39000" dir="5460000" algn="tl">
                  <a:srgbClr val="000000">
                    <a:alpha val="38000"/>
                  </a:srgbClr>
                </a:outerShdw>
              </a:effectLst>
              <a:latin typeface="Monotype Corsiva" pitchFamily="66" charset="0"/>
              <a:cs typeface="+mn-cs"/>
            </a:endParaRPr>
          </a:p>
        </p:txBody>
      </p:sp>
      <p:sp>
        <p:nvSpPr>
          <p:cNvPr id="10" name="9 Dikdörtgen"/>
          <p:cNvSpPr/>
          <p:nvPr/>
        </p:nvSpPr>
        <p:spPr>
          <a:xfrm>
            <a:off x="2915816" y="4149080"/>
            <a:ext cx="3252814"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4800" b="1" dirty="0">
                <a:ln w="11430"/>
                <a:effectLst>
                  <a:outerShdw blurRad="50800" dist="39000" dir="5460000" algn="tl">
                    <a:srgbClr val="000000">
                      <a:alpha val="38000"/>
                    </a:srgbClr>
                  </a:outerShdw>
                </a:effectLst>
                <a:latin typeface="Monotype Corsiva" pitchFamily="66" charset="0"/>
                <a:cs typeface="Arial"/>
              </a:rPr>
              <a:t>Ziya  MACİT</a:t>
            </a:r>
            <a:endParaRPr lang="tr-TR" sz="4800" b="1" dirty="0">
              <a:ln w="11430"/>
              <a:effectLst>
                <a:outerShdw blurRad="50800" dist="39000" dir="5460000" algn="tl">
                  <a:srgbClr val="000000">
                    <a:alpha val="38000"/>
                  </a:srgbClr>
                </a:outerShdw>
              </a:effectLst>
              <a:latin typeface="Monotype Corsiva" pitchFamily="66" charset="0"/>
              <a:cs typeface="+mn-cs"/>
            </a:endParaRPr>
          </a:p>
        </p:txBody>
      </p:sp>
      <p:sp>
        <p:nvSpPr>
          <p:cNvPr id="5" name="4 Dikdörtgen"/>
          <p:cNvSpPr/>
          <p:nvPr/>
        </p:nvSpPr>
        <p:spPr>
          <a:xfrm>
            <a:off x="755576" y="2636912"/>
            <a:ext cx="7632848"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4800" dirty="0" smtClean="0">
                <a:solidFill>
                  <a:srgbClr val="3D0DC3"/>
                </a:solidFill>
                <a:latin typeface="Kayra Aydin" pitchFamily="34" charset="0"/>
              </a:rPr>
              <a:t>DOĞAL  AFETLER</a:t>
            </a:r>
            <a:endParaRPr lang="tr-TR" sz="4800" dirty="0">
              <a:ln w="11430"/>
              <a:solidFill>
                <a:srgbClr val="3D0DC3"/>
              </a:solidFill>
              <a:effectLst>
                <a:outerShdw blurRad="50800" dist="39000" dir="5460000" algn="tl">
                  <a:srgbClr val="000000">
                    <a:alpha val="38000"/>
                  </a:srgbClr>
                </a:outerShdw>
              </a:effectLst>
              <a:latin typeface="Kayra Aydin" pitchFamily="34" charset="0"/>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138499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800" dirty="0" smtClean="0">
                <a:latin typeface="Egitimhane ABC" pitchFamily="2" charset="0"/>
              </a:rPr>
              <a:t>Depremin olmasını engelleyemeyiz. Depremin zararlarını azaltmak için deprem öncesinde, deprem anında ve </a:t>
            </a:r>
            <a:r>
              <a:rPr lang="tr-TR" sz="2800" dirty="0" err="1" smtClean="0">
                <a:latin typeface="Egitimhane ABC" pitchFamily="2" charset="0"/>
              </a:rPr>
              <a:t>dep</a:t>
            </a:r>
            <a:r>
              <a:rPr lang="tr-TR" sz="2800" dirty="0" smtClean="0">
                <a:latin typeface="Egitimhane ABC" pitchFamily="2" charset="0"/>
              </a:rPr>
              <a:t>-</a:t>
            </a:r>
            <a:r>
              <a:rPr lang="tr-TR" sz="2800" dirty="0" err="1" smtClean="0">
                <a:latin typeface="Egitimhane ABC" pitchFamily="2" charset="0"/>
              </a:rPr>
              <a:t>rem</a:t>
            </a:r>
            <a:r>
              <a:rPr lang="tr-TR" sz="2800" dirty="0" smtClean="0">
                <a:latin typeface="Egitimhane ABC" pitchFamily="2" charset="0"/>
              </a:rPr>
              <a:t> sonrasında nasıl davranacağımızı bilmemiz gerekir. </a:t>
            </a:r>
          </a:p>
        </p:txBody>
      </p:sp>
      <p:pic>
        <p:nvPicPr>
          <p:cNvPr id="4098" name="Picture 2" descr="Korkutan iddia: Yarın 8 büyüklüğünde deprem olacak - Tele1">
            <a:hlinkClick r:id="rId2"/>
          </p:cNvPr>
          <p:cNvPicPr>
            <a:picLocks noChangeAspect="1" noChangeArrowheads="1"/>
          </p:cNvPicPr>
          <p:nvPr/>
        </p:nvPicPr>
        <p:blipFill>
          <a:blip r:embed="rId3" cstate="print"/>
          <a:srcRect/>
          <a:stretch>
            <a:fillRect/>
          </a:stretch>
        </p:blipFill>
        <p:spPr bwMode="auto">
          <a:xfrm>
            <a:off x="1187624" y="1844824"/>
            <a:ext cx="6720747" cy="40324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181588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800" dirty="0" smtClean="0">
                <a:latin typeface="Egitimhane ABC" pitchFamily="2" charset="0"/>
              </a:rPr>
              <a:t>Doğal afetler sonrasında AFAD (</a:t>
            </a:r>
            <a:r>
              <a:rPr lang="tr-TR" sz="2800" dirty="0" smtClean="0">
                <a:latin typeface="Egitimhane ABC" pitchFamily="2" charset="0"/>
              </a:rPr>
              <a:t>Afet ve Acil Durum Yönetimi </a:t>
            </a:r>
            <a:r>
              <a:rPr lang="tr-TR" sz="2800" dirty="0" smtClean="0">
                <a:latin typeface="Egitimhane ABC" pitchFamily="2" charset="0"/>
              </a:rPr>
              <a:t>Başkanlığı )</a:t>
            </a:r>
            <a:r>
              <a:rPr lang="tr-TR" sz="2800" dirty="0" smtClean="0">
                <a:latin typeface="Egitimhane ABC" pitchFamily="2" charset="0"/>
              </a:rPr>
              <a:t>  ve Kızılay insanların yardımına koşar. AFAD  arama kurtarma çalışmaları yapar. Kızılay  ise yiyecek , giyecek , çadır yardımında bulunur.</a:t>
            </a:r>
            <a:endParaRPr lang="tr-TR" sz="2800" dirty="0" smtClean="0">
              <a:latin typeface="Egitimhane ABC" pitchFamily="2" charset="0"/>
            </a:endParaRPr>
          </a:p>
        </p:txBody>
      </p:sp>
      <p:pic>
        <p:nvPicPr>
          <p:cNvPr id="1026" name="Picture 2" descr="AFAD'dan, CHP'li Altay'ın 'kayıp' iddiasına yalanlama - Son Dakika ...">
            <a:hlinkClick r:id="rId2"/>
          </p:cNvPr>
          <p:cNvPicPr>
            <a:picLocks noChangeAspect="1" noChangeArrowheads="1"/>
          </p:cNvPicPr>
          <p:nvPr/>
        </p:nvPicPr>
        <p:blipFill>
          <a:blip r:embed="rId3" cstate="print"/>
          <a:srcRect/>
          <a:stretch>
            <a:fillRect/>
          </a:stretch>
        </p:blipFill>
        <p:spPr bwMode="auto">
          <a:xfrm>
            <a:off x="251520" y="2636912"/>
            <a:ext cx="4176464" cy="2349957"/>
          </a:xfrm>
          <a:prstGeom prst="rect">
            <a:avLst/>
          </a:prstGeom>
          <a:noFill/>
        </p:spPr>
      </p:pic>
      <p:pic>
        <p:nvPicPr>
          <p:cNvPr id="1028" name="Picture 4" descr="Kızılay Çadırı ve Kızılay Çadırları">
            <a:hlinkClick r:id="rId4"/>
          </p:cNvPr>
          <p:cNvPicPr>
            <a:picLocks noChangeAspect="1" noChangeArrowheads="1"/>
          </p:cNvPicPr>
          <p:nvPr/>
        </p:nvPicPr>
        <p:blipFill>
          <a:blip r:embed="rId5" cstate="print"/>
          <a:srcRect/>
          <a:stretch>
            <a:fillRect/>
          </a:stretch>
        </p:blipFill>
        <p:spPr bwMode="auto">
          <a:xfrm>
            <a:off x="4860032" y="2564904"/>
            <a:ext cx="4032448" cy="26347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wipe(down)">
                                      <p:cBhvr>
                                        <p:cTn id="39" dur="580">
                                          <p:stCondLst>
                                            <p:cond delay="0"/>
                                          </p:stCondLst>
                                        </p:cTn>
                                        <p:tgtEl>
                                          <p:spTgt spid="1028"/>
                                        </p:tgtEl>
                                      </p:cBhvr>
                                    </p:animEffect>
                                    <p:anim calcmode="lin" valueType="num">
                                      <p:cBhvr>
                                        <p:cTn id="4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8"/>
                                        </p:tgtEl>
                                      </p:cBhvr>
                                      <p:to x="100000" y="60000"/>
                                    </p:animScale>
                                    <p:animScale>
                                      <p:cBhvr>
                                        <p:cTn id="46" dur="166" decel="50000">
                                          <p:stCondLst>
                                            <p:cond delay="676"/>
                                          </p:stCondLst>
                                        </p:cTn>
                                        <p:tgtEl>
                                          <p:spTgt spid="1028"/>
                                        </p:tgtEl>
                                      </p:cBhvr>
                                      <p:to x="100000" y="100000"/>
                                    </p:animScale>
                                    <p:animScale>
                                      <p:cBhvr>
                                        <p:cTn id="47" dur="26">
                                          <p:stCondLst>
                                            <p:cond delay="1312"/>
                                          </p:stCondLst>
                                        </p:cTn>
                                        <p:tgtEl>
                                          <p:spTgt spid="1028"/>
                                        </p:tgtEl>
                                      </p:cBhvr>
                                      <p:to x="100000" y="80000"/>
                                    </p:animScale>
                                    <p:animScale>
                                      <p:cBhvr>
                                        <p:cTn id="48" dur="166" decel="50000">
                                          <p:stCondLst>
                                            <p:cond delay="1338"/>
                                          </p:stCondLst>
                                        </p:cTn>
                                        <p:tgtEl>
                                          <p:spTgt spid="1028"/>
                                        </p:tgtEl>
                                      </p:cBhvr>
                                      <p:to x="100000" y="100000"/>
                                    </p:animScale>
                                    <p:animScale>
                                      <p:cBhvr>
                                        <p:cTn id="49" dur="26">
                                          <p:stCondLst>
                                            <p:cond delay="1642"/>
                                          </p:stCondLst>
                                        </p:cTn>
                                        <p:tgtEl>
                                          <p:spTgt spid="1028"/>
                                        </p:tgtEl>
                                      </p:cBhvr>
                                      <p:to x="100000" y="90000"/>
                                    </p:animScale>
                                    <p:animScale>
                                      <p:cBhvr>
                                        <p:cTn id="50" dur="166" decel="50000">
                                          <p:stCondLst>
                                            <p:cond delay="1668"/>
                                          </p:stCondLst>
                                        </p:cTn>
                                        <p:tgtEl>
                                          <p:spTgt spid="1028"/>
                                        </p:tgtEl>
                                      </p:cBhvr>
                                      <p:to x="100000" y="100000"/>
                                    </p:animScale>
                                    <p:animScale>
                                      <p:cBhvr>
                                        <p:cTn id="51" dur="26">
                                          <p:stCondLst>
                                            <p:cond delay="1808"/>
                                          </p:stCondLst>
                                        </p:cTn>
                                        <p:tgtEl>
                                          <p:spTgt spid="1028"/>
                                        </p:tgtEl>
                                      </p:cBhvr>
                                      <p:to x="100000" y="95000"/>
                                    </p:animScale>
                                    <p:animScale>
                                      <p:cBhvr>
                                        <p:cTn id="52"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251520" y="260648"/>
            <a:ext cx="8496944"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200" dirty="0" smtClean="0">
                <a:latin typeface="Egitimhane ABC" pitchFamily="2" charset="0"/>
              </a:rPr>
              <a:t>Resimlerde hangi doğal afetleri görüyorsunuz ?</a:t>
            </a:r>
          </a:p>
        </p:txBody>
      </p:sp>
      <p:pic>
        <p:nvPicPr>
          <p:cNvPr id="12290" name="Picture 2" descr="Deprem paraları amaç dışı kullanılmış - Güncel haberler">
            <a:hlinkClick r:id="rId2"/>
          </p:cNvPr>
          <p:cNvPicPr>
            <a:picLocks noChangeAspect="1" noChangeArrowheads="1"/>
          </p:cNvPicPr>
          <p:nvPr/>
        </p:nvPicPr>
        <p:blipFill>
          <a:blip r:embed="rId3" cstate="print"/>
          <a:srcRect/>
          <a:stretch>
            <a:fillRect/>
          </a:stretch>
        </p:blipFill>
        <p:spPr bwMode="auto">
          <a:xfrm>
            <a:off x="251520" y="1196752"/>
            <a:ext cx="4476472" cy="2520280"/>
          </a:xfrm>
          <a:prstGeom prst="rect">
            <a:avLst/>
          </a:prstGeom>
          <a:noFill/>
        </p:spPr>
      </p:pic>
      <p:pic>
        <p:nvPicPr>
          <p:cNvPr id="12292" name="Picture 4" descr="Düzce'de sel felaketi! - Takvim">
            <a:hlinkClick r:id="rId4"/>
          </p:cNvPr>
          <p:cNvPicPr>
            <a:picLocks noChangeAspect="1" noChangeArrowheads="1"/>
          </p:cNvPicPr>
          <p:nvPr/>
        </p:nvPicPr>
        <p:blipFill>
          <a:blip r:embed="rId5" cstate="print"/>
          <a:srcRect/>
          <a:stretch>
            <a:fillRect/>
          </a:stretch>
        </p:blipFill>
        <p:spPr bwMode="auto">
          <a:xfrm>
            <a:off x="251520" y="4005064"/>
            <a:ext cx="4623748" cy="2409454"/>
          </a:xfrm>
          <a:prstGeom prst="rect">
            <a:avLst/>
          </a:prstGeom>
          <a:noFill/>
        </p:spPr>
      </p:pic>
      <p:pic>
        <p:nvPicPr>
          <p:cNvPr id="12294" name="Picture 6" descr="Brezilya'da toprak kayması: 5 ölü">
            <a:hlinkClick r:id="rId6"/>
          </p:cNvPr>
          <p:cNvPicPr>
            <a:picLocks noChangeAspect="1" noChangeArrowheads="1"/>
          </p:cNvPicPr>
          <p:nvPr/>
        </p:nvPicPr>
        <p:blipFill>
          <a:blip r:embed="rId7" cstate="print"/>
          <a:srcRect/>
          <a:stretch>
            <a:fillRect/>
          </a:stretch>
        </p:blipFill>
        <p:spPr bwMode="auto">
          <a:xfrm>
            <a:off x="4860032" y="1268760"/>
            <a:ext cx="4224468" cy="2376264"/>
          </a:xfrm>
          <a:prstGeom prst="rect">
            <a:avLst/>
          </a:prstGeom>
          <a:noFill/>
        </p:spPr>
      </p:pic>
      <p:pic>
        <p:nvPicPr>
          <p:cNvPr id="12298" name="Picture 10" descr="Avrupa'da çığ felaketi: En az 5 ölü - Dünya haberleri">
            <a:hlinkClick r:id="rId8"/>
          </p:cNvPr>
          <p:cNvPicPr>
            <a:picLocks noChangeAspect="1" noChangeArrowheads="1"/>
          </p:cNvPicPr>
          <p:nvPr/>
        </p:nvPicPr>
        <p:blipFill>
          <a:blip r:embed="rId9" cstate="print"/>
          <a:srcRect/>
          <a:stretch>
            <a:fillRect/>
          </a:stretch>
        </p:blipFill>
        <p:spPr bwMode="auto">
          <a:xfrm>
            <a:off x="5076478" y="4077072"/>
            <a:ext cx="3888010" cy="21850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wipe(down)">
                                      <p:cBhvr>
                                        <p:cTn id="23" dur="580">
                                          <p:stCondLst>
                                            <p:cond delay="0"/>
                                          </p:stCondLst>
                                        </p:cTn>
                                        <p:tgtEl>
                                          <p:spTgt spid="12290"/>
                                        </p:tgtEl>
                                      </p:cBhvr>
                                    </p:animEffect>
                                    <p:anim calcmode="lin" valueType="num">
                                      <p:cBhvr>
                                        <p:cTn id="24"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9" dur="26">
                                          <p:stCondLst>
                                            <p:cond delay="650"/>
                                          </p:stCondLst>
                                        </p:cTn>
                                        <p:tgtEl>
                                          <p:spTgt spid="12290"/>
                                        </p:tgtEl>
                                      </p:cBhvr>
                                      <p:to x="100000" y="60000"/>
                                    </p:animScale>
                                    <p:animScale>
                                      <p:cBhvr>
                                        <p:cTn id="30" dur="166" decel="50000">
                                          <p:stCondLst>
                                            <p:cond delay="676"/>
                                          </p:stCondLst>
                                        </p:cTn>
                                        <p:tgtEl>
                                          <p:spTgt spid="12290"/>
                                        </p:tgtEl>
                                      </p:cBhvr>
                                      <p:to x="100000" y="100000"/>
                                    </p:animScale>
                                    <p:animScale>
                                      <p:cBhvr>
                                        <p:cTn id="31" dur="26">
                                          <p:stCondLst>
                                            <p:cond delay="1312"/>
                                          </p:stCondLst>
                                        </p:cTn>
                                        <p:tgtEl>
                                          <p:spTgt spid="12290"/>
                                        </p:tgtEl>
                                      </p:cBhvr>
                                      <p:to x="100000" y="80000"/>
                                    </p:animScale>
                                    <p:animScale>
                                      <p:cBhvr>
                                        <p:cTn id="32" dur="166" decel="50000">
                                          <p:stCondLst>
                                            <p:cond delay="1338"/>
                                          </p:stCondLst>
                                        </p:cTn>
                                        <p:tgtEl>
                                          <p:spTgt spid="12290"/>
                                        </p:tgtEl>
                                      </p:cBhvr>
                                      <p:to x="100000" y="100000"/>
                                    </p:animScale>
                                    <p:animScale>
                                      <p:cBhvr>
                                        <p:cTn id="33" dur="26">
                                          <p:stCondLst>
                                            <p:cond delay="1642"/>
                                          </p:stCondLst>
                                        </p:cTn>
                                        <p:tgtEl>
                                          <p:spTgt spid="12290"/>
                                        </p:tgtEl>
                                      </p:cBhvr>
                                      <p:to x="100000" y="90000"/>
                                    </p:animScale>
                                    <p:animScale>
                                      <p:cBhvr>
                                        <p:cTn id="34" dur="166" decel="50000">
                                          <p:stCondLst>
                                            <p:cond delay="1668"/>
                                          </p:stCondLst>
                                        </p:cTn>
                                        <p:tgtEl>
                                          <p:spTgt spid="12290"/>
                                        </p:tgtEl>
                                      </p:cBhvr>
                                      <p:to x="100000" y="100000"/>
                                    </p:animScale>
                                    <p:animScale>
                                      <p:cBhvr>
                                        <p:cTn id="35" dur="26">
                                          <p:stCondLst>
                                            <p:cond delay="1808"/>
                                          </p:stCondLst>
                                        </p:cTn>
                                        <p:tgtEl>
                                          <p:spTgt spid="12290"/>
                                        </p:tgtEl>
                                      </p:cBhvr>
                                      <p:to x="100000" y="95000"/>
                                    </p:animScale>
                                    <p:animScale>
                                      <p:cBhvr>
                                        <p:cTn id="36" dur="166" decel="50000">
                                          <p:stCondLst>
                                            <p:cond delay="1834"/>
                                          </p:stCondLst>
                                        </p:cTn>
                                        <p:tgtEl>
                                          <p:spTgt spid="1229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2294"/>
                                        </p:tgtEl>
                                        <p:attrNameLst>
                                          <p:attrName>style.visibility</p:attrName>
                                        </p:attrNameLst>
                                      </p:cBhvr>
                                      <p:to>
                                        <p:strVal val="visible"/>
                                      </p:to>
                                    </p:set>
                                    <p:animEffect transition="in" filter="wipe(down)">
                                      <p:cBhvr>
                                        <p:cTn id="39" dur="580">
                                          <p:stCondLst>
                                            <p:cond delay="0"/>
                                          </p:stCondLst>
                                        </p:cTn>
                                        <p:tgtEl>
                                          <p:spTgt spid="12294"/>
                                        </p:tgtEl>
                                      </p:cBhvr>
                                    </p:animEffect>
                                    <p:anim calcmode="lin" valueType="num">
                                      <p:cBhvr>
                                        <p:cTn id="40"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45" dur="26">
                                          <p:stCondLst>
                                            <p:cond delay="650"/>
                                          </p:stCondLst>
                                        </p:cTn>
                                        <p:tgtEl>
                                          <p:spTgt spid="12294"/>
                                        </p:tgtEl>
                                      </p:cBhvr>
                                      <p:to x="100000" y="60000"/>
                                    </p:animScale>
                                    <p:animScale>
                                      <p:cBhvr>
                                        <p:cTn id="46" dur="166" decel="50000">
                                          <p:stCondLst>
                                            <p:cond delay="676"/>
                                          </p:stCondLst>
                                        </p:cTn>
                                        <p:tgtEl>
                                          <p:spTgt spid="12294"/>
                                        </p:tgtEl>
                                      </p:cBhvr>
                                      <p:to x="100000" y="100000"/>
                                    </p:animScale>
                                    <p:animScale>
                                      <p:cBhvr>
                                        <p:cTn id="47" dur="26">
                                          <p:stCondLst>
                                            <p:cond delay="1312"/>
                                          </p:stCondLst>
                                        </p:cTn>
                                        <p:tgtEl>
                                          <p:spTgt spid="12294"/>
                                        </p:tgtEl>
                                      </p:cBhvr>
                                      <p:to x="100000" y="80000"/>
                                    </p:animScale>
                                    <p:animScale>
                                      <p:cBhvr>
                                        <p:cTn id="48" dur="166" decel="50000">
                                          <p:stCondLst>
                                            <p:cond delay="1338"/>
                                          </p:stCondLst>
                                        </p:cTn>
                                        <p:tgtEl>
                                          <p:spTgt spid="12294"/>
                                        </p:tgtEl>
                                      </p:cBhvr>
                                      <p:to x="100000" y="100000"/>
                                    </p:animScale>
                                    <p:animScale>
                                      <p:cBhvr>
                                        <p:cTn id="49" dur="26">
                                          <p:stCondLst>
                                            <p:cond delay="1642"/>
                                          </p:stCondLst>
                                        </p:cTn>
                                        <p:tgtEl>
                                          <p:spTgt spid="12294"/>
                                        </p:tgtEl>
                                      </p:cBhvr>
                                      <p:to x="100000" y="90000"/>
                                    </p:animScale>
                                    <p:animScale>
                                      <p:cBhvr>
                                        <p:cTn id="50" dur="166" decel="50000">
                                          <p:stCondLst>
                                            <p:cond delay="1668"/>
                                          </p:stCondLst>
                                        </p:cTn>
                                        <p:tgtEl>
                                          <p:spTgt spid="12294"/>
                                        </p:tgtEl>
                                      </p:cBhvr>
                                      <p:to x="100000" y="100000"/>
                                    </p:animScale>
                                    <p:animScale>
                                      <p:cBhvr>
                                        <p:cTn id="51" dur="26">
                                          <p:stCondLst>
                                            <p:cond delay="1808"/>
                                          </p:stCondLst>
                                        </p:cTn>
                                        <p:tgtEl>
                                          <p:spTgt spid="12294"/>
                                        </p:tgtEl>
                                      </p:cBhvr>
                                      <p:to x="100000" y="95000"/>
                                    </p:animScale>
                                    <p:animScale>
                                      <p:cBhvr>
                                        <p:cTn id="52" dur="166" decel="50000">
                                          <p:stCondLst>
                                            <p:cond delay="1834"/>
                                          </p:stCondLst>
                                        </p:cTn>
                                        <p:tgtEl>
                                          <p:spTgt spid="1229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2292"/>
                                        </p:tgtEl>
                                        <p:attrNameLst>
                                          <p:attrName>style.visibility</p:attrName>
                                        </p:attrNameLst>
                                      </p:cBhvr>
                                      <p:to>
                                        <p:strVal val="visible"/>
                                      </p:to>
                                    </p:set>
                                    <p:animEffect transition="in" filter="wipe(down)">
                                      <p:cBhvr>
                                        <p:cTn id="55" dur="580">
                                          <p:stCondLst>
                                            <p:cond delay="0"/>
                                          </p:stCondLst>
                                        </p:cTn>
                                        <p:tgtEl>
                                          <p:spTgt spid="12292"/>
                                        </p:tgtEl>
                                      </p:cBhvr>
                                    </p:animEffect>
                                    <p:anim calcmode="lin" valueType="num">
                                      <p:cBhvr>
                                        <p:cTn id="56"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292"/>
                                        </p:tgtEl>
                                      </p:cBhvr>
                                      <p:to x="100000" y="60000"/>
                                    </p:animScale>
                                    <p:animScale>
                                      <p:cBhvr>
                                        <p:cTn id="62" dur="166" decel="50000">
                                          <p:stCondLst>
                                            <p:cond delay="676"/>
                                          </p:stCondLst>
                                        </p:cTn>
                                        <p:tgtEl>
                                          <p:spTgt spid="12292"/>
                                        </p:tgtEl>
                                      </p:cBhvr>
                                      <p:to x="100000" y="100000"/>
                                    </p:animScale>
                                    <p:animScale>
                                      <p:cBhvr>
                                        <p:cTn id="63" dur="26">
                                          <p:stCondLst>
                                            <p:cond delay="1312"/>
                                          </p:stCondLst>
                                        </p:cTn>
                                        <p:tgtEl>
                                          <p:spTgt spid="12292"/>
                                        </p:tgtEl>
                                      </p:cBhvr>
                                      <p:to x="100000" y="80000"/>
                                    </p:animScale>
                                    <p:animScale>
                                      <p:cBhvr>
                                        <p:cTn id="64" dur="166" decel="50000">
                                          <p:stCondLst>
                                            <p:cond delay="1338"/>
                                          </p:stCondLst>
                                        </p:cTn>
                                        <p:tgtEl>
                                          <p:spTgt spid="12292"/>
                                        </p:tgtEl>
                                      </p:cBhvr>
                                      <p:to x="100000" y="100000"/>
                                    </p:animScale>
                                    <p:animScale>
                                      <p:cBhvr>
                                        <p:cTn id="65" dur="26">
                                          <p:stCondLst>
                                            <p:cond delay="1642"/>
                                          </p:stCondLst>
                                        </p:cTn>
                                        <p:tgtEl>
                                          <p:spTgt spid="12292"/>
                                        </p:tgtEl>
                                      </p:cBhvr>
                                      <p:to x="100000" y="90000"/>
                                    </p:animScale>
                                    <p:animScale>
                                      <p:cBhvr>
                                        <p:cTn id="66" dur="166" decel="50000">
                                          <p:stCondLst>
                                            <p:cond delay="1668"/>
                                          </p:stCondLst>
                                        </p:cTn>
                                        <p:tgtEl>
                                          <p:spTgt spid="12292"/>
                                        </p:tgtEl>
                                      </p:cBhvr>
                                      <p:to x="100000" y="100000"/>
                                    </p:animScale>
                                    <p:animScale>
                                      <p:cBhvr>
                                        <p:cTn id="67" dur="26">
                                          <p:stCondLst>
                                            <p:cond delay="1808"/>
                                          </p:stCondLst>
                                        </p:cTn>
                                        <p:tgtEl>
                                          <p:spTgt spid="12292"/>
                                        </p:tgtEl>
                                      </p:cBhvr>
                                      <p:to x="100000" y="95000"/>
                                    </p:animScale>
                                    <p:animScale>
                                      <p:cBhvr>
                                        <p:cTn id="68" dur="166" decel="50000">
                                          <p:stCondLst>
                                            <p:cond delay="1834"/>
                                          </p:stCondLst>
                                        </p:cTn>
                                        <p:tgtEl>
                                          <p:spTgt spid="1229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2298"/>
                                        </p:tgtEl>
                                        <p:attrNameLst>
                                          <p:attrName>style.visibility</p:attrName>
                                        </p:attrNameLst>
                                      </p:cBhvr>
                                      <p:to>
                                        <p:strVal val="visible"/>
                                      </p:to>
                                    </p:set>
                                    <p:animEffect transition="in" filter="wipe(down)">
                                      <p:cBhvr>
                                        <p:cTn id="71" dur="580">
                                          <p:stCondLst>
                                            <p:cond delay="0"/>
                                          </p:stCondLst>
                                        </p:cTn>
                                        <p:tgtEl>
                                          <p:spTgt spid="12298"/>
                                        </p:tgtEl>
                                      </p:cBhvr>
                                    </p:animEffect>
                                    <p:anim calcmode="lin" valueType="num">
                                      <p:cBhvr>
                                        <p:cTn id="72" dur="1822" tmFilter="0,0; 0.14,0.36; 0.43,0.73; 0.71,0.91; 1.0,1.0">
                                          <p:stCondLst>
                                            <p:cond delay="0"/>
                                          </p:stCondLst>
                                        </p:cTn>
                                        <p:tgtEl>
                                          <p:spTgt spid="1229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29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29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29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298"/>
                                        </p:tgtEl>
                                        <p:attrNameLst>
                                          <p:attrName>ppt_y</p:attrName>
                                        </p:attrNameLst>
                                      </p:cBhvr>
                                      <p:tavLst>
                                        <p:tav tm="0" fmla="#ppt_y-sin(pi*$)/81">
                                          <p:val>
                                            <p:fltVal val="0"/>
                                          </p:val>
                                        </p:tav>
                                        <p:tav tm="100000">
                                          <p:val>
                                            <p:fltVal val="1"/>
                                          </p:val>
                                        </p:tav>
                                      </p:tavLst>
                                    </p:anim>
                                    <p:animScale>
                                      <p:cBhvr>
                                        <p:cTn id="77" dur="26">
                                          <p:stCondLst>
                                            <p:cond delay="650"/>
                                          </p:stCondLst>
                                        </p:cTn>
                                        <p:tgtEl>
                                          <p:spTgt spid="12298"/>
                                        </p:tgtEl>
                                      </p:cBhvr>
                                      <p:to x="100000" y="60000"/>
                                    </p:animScale>
                                    <p:animScale>
                                      <p:cBhvr>
                                        <p:cTn id="78" dur="166" decel="50000">
                                          <p:stCondLst>
                                            <p:cond delay="676"/>
                                          </p:stCondLst>
                                        </p:cTn>
                                        <p:tgtEl>
                                          <p:spTgt spid="12298"/>
                                        </p:tgtEl>
                                      </p:cBhvr>
                                      <p:to x="100000" y="100000"/>
                                    </p:animScale>
                                    <p:animScale>
                                      <p:cBhvr>
                                        <p:cTn id="79" dur="26">
                                          <p:stCondLst>
                                            <p:cond delay="1312"/>
                                          </p:stCondLst>
                                        </p:cTn>
                                        <p:tgtEl>
                                          <p:spTgt spid="12298"/>
                                        </p:tgtEl>
                                      </p:cBhvr>
                                      <p:to x="100000" y="80000"/>
                                    </p:animScale>
                                    <p:animScale>
                                      <p:cBhvr>
                                        <p:cTn id="80" dur="166" decel="50000">
                                          <p:stCondLst>
                                            <p:cond delay="1338"/>
                                          </p:stCondLst>
                                        </p:cTn>
                                        <p:tgtEl>
                                          <p:spTgt spid="12298"/>
                                        </p:tgtEl>
                                      </p:cBhvr>
                                      <p:to x="100000" y="100000"/>
                                    </p:animScale>
                                    <p:animScale>
                                      <p:cBhvr>
                                        <p:cTn id="81" dur="26">
                                          <p:stCondLst>
                                            <p:cond delay="1642"/>
                                          </p:stCondLst>
                                        </p:cTn>
                                        <p:tgtEl>
                                          <p:spTgt spid="12298"/>
                                        </p:tgtEl>
                                      </p:cBhvr>
                                      <p:to x="100000" y="90000"/>
                                    </p:animScale>
                                    <p:animScale>
                                      <p:cBhvr>
                                        <p:cTn id="82" dur="166" decel="50000">
                                          <p:stCondLst>
                                            <p:cond delay="1668"/>
                                          </p:stCondLst>
                                        </p:cTn>
                                        <p:tgtEl>
                                          <p:spTgt spid="12298"/>
                                        </p:tgtEl>
                                      </p:cBhvr>
                                      <p:to x="100000" y="100000"/>
                                    </p:animScale>
                                    <p:animScale>
                                      <p:cBhvr>
                                        <p:cTn id="83" dur="26">
                                          <p:stCondLst>
                                            <p:cond delay="1808"/>
                                          </p:stCondLst>
                                        </p:cTn>
                                        <p:tgtEl>
                                          <p:spTgt spid="12298"/>
                                        </p:tgtEl>
                                      </p:cBhvr>
                                      <p:to x="100000" y="95000"/>
                                    </p:animScale>
                                    <p:animScale>
                                      <p:cBhvr>
                                        <p:cTn id="84" dur="166" decel="50000">
                                          <p:stCondLst>
                                            <p:cond delay="1834"/>
                                          </p:stCondLst>
                                        </p:cTn>
                                        <p:tgtEl>
                                          <p:spTgt spid="122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323528" y="260648"/>
            <a:ext cx="8496944" cy="206210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tr-TR" sz="3200" b="1" dirty="0" smtClean="0">
                <a:ln w="11430"/>
                <a:effectLst>
                  <a:outerShdw blurRad="50800" dist="39000" dir="5460000" algn="tl">
                    <a:srgbClr val="000000">
                      <a:alpha val="38000"/>
                    </a:srgbClr>
                  </a:outerShdw>
                </a:effectLst>
                <a:latin typeface="Egitimhane ABC" pitchFamily="2" charset="0"/>
              </a:rPr>
              <a:t>Doğada kendiliğinden oluşan, önlenmesi insan eliyle olmayan, sel , toprak kayması , çığ ,  </a:t>
            </a:r>
            <a:r>
              <a:rPr lang="tr-TR" sz="3200" b="1" dirty="0" err="1" smtClean="0">
                <a:ln w="11430"/>
                <a:effectLst>
                  <a:outerShdw blurRad="50800" dist="39000" dir="5460000" algn="tl">
                    <a:srgbClr val="000000">
                      <a:alpha val="38000"/>
                    </a:srgbClr>
                  </a:outerShdw>
                </a:effectLst>
                <a:latin typeface="Egitimhane ABC" pitchFamily="2" charset="0"/>
              </a:rPr>
              <a:t>dep</a:t>
            </a:r>
            <a:r>
              <a:rPr lang="tr-TR" sz="3200" b="1" dirty="0" smtClean="0">
                <a:ln w="11430"/>
                <a:effectLst>
                  <a:outerShdw blurRad="50800" dist="39000" dir="5460000" algn="tl">
                    <a:srgbClr val="000000">
                      <a:alpha val="38000"/>
                    </a:srgbClr>
                  </a:outerShdw>
                </a:effectLst>
                <a:latin typeface="Egitimhane ABC" pitchFamily="2" charset="0"/>
              </a:rPr>
              <a:t>-</a:t>
            </a:r>
            <a:r>
              <a:rPr lang="tr-TR" sz="3200" b="1" dirty="0" err="1" smtClean="0">
                <a:ln w="11430"/>
                <a:effectLst>
                  <a:outerShdw blurRad="50800" dist="39000" dir="5460000" algn="tl">
                    <a:srgbClr val="000000">
                      <a:alpha val="38000"/>
                    </a:srgbClr>
                  </a:outerShdw>
                </a:effectLst>
                <a:latin typeface="Egitimhane ABC" pitchFamily="2" charset="0"/>
              </a:rPr>
              <a:t>rem</a:t>
            </a:r>
            <a:r>
              <a:rPr lang="tr-TR" sz="3200" b="1" dirty="0" smtClean="0">
                <a:ln w="11430"/>
                <a:effectLst>
                  <a:outerShdw blurRad="50800" dist="39000" dir="5460000" algn="tl">
                    <a:srgbClr val="000000">
                      <a:alpha val="38000"/>
                    </a:srgbClr>
                  </a:outerShdw>
                </a:effectLst>
                <a:latin typeface="Egitimhane ABC" pitchFamily="2" charset="0"/>
              </a:rPr>
              <a:t>, fırtına , dolu vb. olaylara </a:t>
            </a:r>
            <a:r>
              <a:rPr lang="tr-TR" sz="3200" b="1" dirty="0" smtClean="0">
                <a:ln w="11430"/>
                <a:solidFill>
                  <a:srgbClr val="FF0000"/>
                </a:solidFill>
                <a:effectLst>
                  <a:outerShdw blurRad="50800" dist="39000" dir="5460000" algn="tl">
                    <a:srgbClr val="000000">
                      <a:alpha val="38000"/>
                    </a:srgbClr>
                  </a:outerShdw>
                </a:effectLst>
                <a:latin typeface="Egitimhane ABC" pitchFamily="2" charset="0"/>
              </a:rPr>
              <a:t>doğal afet </a:t>
            </a:r>
            <a:r>
              <a:rPr lang="tr-TR" sz="3200" b="1" dirty="0" smtClean="0">
                <a:ln w="11430"/>
                <a:effectLst>
                  <a:outerShdw blurRad="50800" dist="39000" dir="5460000" algn="tl">
                    <a:srgbClr val="000000">
                      <a:alpha val="38000"/>
                    </a:srgbClr>
                  </a:outerShdw>
                </a:effectLst>
                <a:latin typeface="Egitimhane ABC" pitchFamily="2" charset="0"/>
              </a:rPr>
              <a:t>denir.</a:t>
            </a:r>
            <a:endParaRPr lang="tr-TR" sz="3000" dirty="0" smtClean="0">
              <a:latin typeface="Egitimhane ABC" pitchFamily="2" charset="0"/>
            </a:endParaRPr>
          </a:p>
        </p:txBody>
      </p:sp>
      <p:pic>
        <p:nvPicPr>
          <p:cNvPr id="11266" name="Picture 2" descr="Çığ - Vikipedi">
            <a:hlinkClick r:id="rId2"/>
          </p:cNvPr>
          <p:cNvPicPr>
            <a:picLocks noChangeAspect="1" noChangeArrowheads="1"/>
          </p:cNvPicPr>
          <p:nvPr/>
        </p:nvPicPr>
        <p:blipFill>
          <a:blip r:embed="rId3" cstate="print"/>
          <a:srcRect/>
          <a:stretch>
            <a:fillRect/>
          </a:stretch>
        </p:blipFill>
        <p:spPr bwMode="auto">
          <a:xfrm>
            <a:off x="323528" y="2708920"/>
            <a:ext cx="3830966" cy="2592288"/>
          </a:xfrm>
          <a:prstGeom prst="rect">
            <a:avLst/>
          </a:prstGeom>
          <a:noFill/>
        </p:spPr>
      </p:pic>
      <p:pic>
        <p:nvPicPr>
          <p:cNvPr id="11268" name="Picture 4" descr="İşte “Deprem vergileri nerede” sorusunun yanıtı">
            <a:hlinkClick r:id="rId4"/>
          </p:cNvPr>
          <p:cNvPicPr>
            <a:picLocks noChangeAspect="1" noChangeArrowheads="1"/>
          </p:cNvPicPr>
          <p:nvPr/>
        </p:nvPicPr>
        <p:blipFill>
          <a:blip r:embed="rId5" cstate="print"/>
          <a:srcRect/>
          <a:stretch>
            <a:fillRect/>
          </a:stretch>
        </p:blipFill>
        <p:spPr bwMode="auto">
          <a:xfrm>
            <a:off x="4411982" y="2708920"/>
            <a:ext cx="4480498" cy="252028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wipe(down)">
                                      <p:cBhvr>
                                        <p:cTn id="23" dur="580">
                                          <p:stCondLst>
                                            <p:cond delay="0"/>
                                          </p:stCondLst>
                                        </p:cTn>
                                        <p:tgtEl>
                                          <p:spTgt spid="11266"/>
                                        </p:tgtEl>
                                      </p:cBhvr>
                                    </p:animEffect>
                                    <p:anim calcmode="lin" valueType="num">
                                      <p:cBhvr>
                                        <p:cTn id="24"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29" dur="26">
                                          <p:stCondLst>
                                            <p:cond delay="650"/>
                                          </p:stCondLst>
                                        </p:cTn>
                                        <p:tgtEl>
                                          <p:spTgt spid="11266"/>
                                        </p:tgtEl>
                                      </p:cBhvr>
                                      <p:to x="100000" y="60000"/>
                                    </p:animScale>
                                    <p:animScale>
                                      <p:cBhvr>
                                        <p:cTn id="30" dur="166" decel="50000">
                                          <p:stCondLst>
                                            <p:cond delay="676"/>
                                          </p:stCondLst>
                                        </p:cTn>
                                        <p:tgtEl>
                                          <p:spTgt spid="11266"/>
                                        </p:tgtEl>
                                      </p:cBhvr>
                                      <p:to x="100000" y="100000"/>
                                    </p:animScale>
                                    <p:animScale>
                                      <p:cBhvr>
                                        <p:cTn id="31" dur="26">
                                          <p:stCondLst>
                                            <p:cond delay="1312"/>
                                          </p:stCondLst>
                                        </p:cTn>
                                        <p:tgtEl>
                                          <p:spTgt spid="11266"/>
                                        </p:tgtEl>
                                      </p:cBhvr>
                                      <p:to x="100000" y="80000"/>
                                    </p:animScale>
                                    <p:animScale>
                                      <p:cBhvr>
                                        <p:cTn id="32" dur="166" decel="50000">
                                          <p:stCondLst>
                                            <p:cond delay="1338"/>
                                          </p:stCondLst>
                                        </p:cTn>
                                        <p:tgtEl>
                                          <p:spTgt spid="11266"/>
                                        </p:tgtEl>
                                      </p:cBhvr>
                                      <p:to x="100000" y="100000"/>
                                    </p:animScale>
                                    <p:animScale>
                                      <p:cBhvr>
                                        <p:cTn id="33" dur="26">
                                          <p:stCondLst>
                                            <p:cond delay="1642"/>
                                          </p:stCondLst>
                                        </p:cTn>
                                        <p:tgtEl>
                                          <p:spTgt spid="11266"/>
                                        </p:tgtEl>
                                      </p:cBhvr>
                                      <p:to x="100000" y="90000"/>
                                    </p:animScale>
                                    <p:animScale>
                                      <p:cBhvr>
                                        <p:cTn id="34" dur="166" decel="50000">
                                          <p:stCondLst>
                                            <p:cond delay="1668"/>
                                          </p:stCondLst>
                                        </p:cTn>
                                        <p:tgtEl>
                                          <p:spTgt spid="11266"/>
                                        </p:tgtEl>
                                      </p:cBhvr>
                                      <p:to x="100000" y="100000"/>
                                    </p:animScale>
                                    <p:animScale>
                                      <p:cBhvr>
                                        <p:cTn id="35" dur="26">
                                          <p:stCondLst>
                                            <p:cond delay="1808"/>
                                          </p:stCondLst>
                                        </p:cTn>
                                        <p:tgtEl>
                                          <p:spTgt spid="11266"/>
                                        </p:tgtEl>
                                      </p:cBhvr>
                                      <p:to x="100000" y="95000"/>
                                    </p:animScale>
                                    <p:animScale>
                                      <p:cBhvr>
                                        <p:cTn id="36" dur="166" decel="50000">
                                          <p:stCondLst>
                                            <p:cond delay="1834"/>
                                          </p:stCondLst>
                                        </p:cTn>
                                        <p:tgtEl>
                                          <p:spTgt spid="1126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268"/>
                                        </p:tgtEl>
                                        <p:attrNameLst>
                                          <p:attrName>style.visibility</p:attrName>
                                        </p:attrNameLst>
                                      </p:cBhvr>
                                      <p:to>
                                        <p:strVal val="visible"/>
                                      </p:to>
                                    </p:set>
                                    <p:animEffect transition="in" filter="wipe(down)">
                                      <p:cBhvr>
                                        <p:cTn id="39" dur="580">
                                          <p:stCondLst>
                                            <p:cond delay="0"/>
                                          </p:stCondLst>
                                        </p:cTn>
                                        <p:tgtEl>
                                          <p:spTgt spid="11268"/>
                                        </p:tgtEl>
                                      </p:cBhvr>
                                    </p:animEffect>
                                    <p:anim calcmode="lin" valueType="num">
                                      <p:cBhvr>
                                        <p:cTn id="40"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45" dur="26">
                                          <p:stCondLst>
                                            <p:cond delay="650"/>
                                          </p:stCondLst>
                                        </p:cTn>
                                        <p:tgtEl>
                                          <p:spTgt spid="11268"/>
                                        </p:tgtEl>
                                      </p:cBhvr>
                                      <p:to x="100000" y="60000"/>
                                    </p:animScale>
                                    <p:animScale>
                                      <p:cBhvr>
                                        <p:cTn id="46" dur="166" decel="50000">
                                          <p:stCondLst>
                                            <p:cond delay="676"/>
                                          </p:stCondLst>
                                        </p:cTn>
                                        <p:tgtEl>
                                          <p:spTgt spid="11268"/>
                                        </p:tgtEl>
                                      </p:cBhvr>
                                      <p:to x="100000" y="100000"/>
                                    </p:animScale>
                                    <p:animScale>
                                      <p:cBhvr>
                                        <p:cTn id="47" dur="26">
                                          <p:stCondLst>
                                            <p:cond delay="1312"/>
                                          </p:stCondLst>
                                        </p:cTn>
                                        <p:tgtEl>
                                          <p:spTgt spid="11268"/>
                                        </p:tgtEl>
                                      </p:cBhvr>
                                      <p:to x="100000" y="80000"/>
                                    </p:animScale>
                                    <p:animScale>
                                      <p:cBhvr>
                                        <p:cTn id="48" dur="166" decel="50000">
                                          <p:stCondLst>
                                            <p:cond delay="1338"/>
                                          </p:stCondLst>
                                        </p:cTn>
                                        <p:tgtEl>
                                          <p:spTgt spid="11268"/>
                                        </p:tgtEl>
                                      </p:cBhvr>
                                      <p:to x="100000" y="100000"/>
                                    </p:animScale>
                                    <p:animScale>
                                      <p:cBhvr>
                                        <p:cTn id="49" dur="26">
                                          <p:stCondLst>
                                            <p:cond delay="1642"/>
                                          </p:stCondLst>
                                        </p:cTn>
                                        <p:tgtEl>
                                          <p:spTgt spid="11268"/>
                                        </p:tgtEl>
                                      </p:cBhvr>
                                      <p:to x="100000" y="90000"/>
                                    </p:animScale>
                                    <p:animScale>
                                      <p:cBhvr>
                                        <p:cTn id="50" dur="166" decel="50000">
                                          <p:stCondLst>
                                            <p:cond delay="1668"/>
                                          </p:stCondLst>
                                        </p:cTn>
                                        <p:tgtEl>
                                          <p:spTgt spid="11268"/>
                                        </p:tgtEl>
                                      </p:cBhvr>
                                      <p:to x="100000" y="100000"/>
                                    </p:animScale>
                                    <p:animScale>
                                      <p:cBhvr>
                                        <p:cTn id="51" dur="26">
                                          <p:stCondLst>
                                            <p:cond delay="1808"/>
                                          </p:stCondLst>
                                        </p:cTn>
                                        <p:tgtEl>
                                          <p:spTgt spid="11268"/>
                                        </p:tgtEl>
                                      </p:cBhvr>
                                      <p:to x="100000" y="95000"/>
                                    </p:animScale>
                                    <p:animScale>
                                      <p:cBhvr>
                                        <p:cTn id="52" dur="166" decel="50000">
                                          <p:stCondLst>
                                            <p:cond delay="1834"/>
                                          </p:stCondLst>
                                        </p:cTn>
                                        <p:tgtEl>
                                          <p:spTgt spid="112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36009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dirty="0" smtClean="0">
                <a:solidFill>
                  <a:srgbClr val="FF0000"/>
                </a:solidFill>
                <a:latin typeface="Egitimhane ABC" pitchFamily="2" charset="0"/>
              </a:rPr>
              <a:t>SEL</a:t>
            </a:r>
          </a:p>
          <a:p>
            <a:r>
              <a:rPr lang="tr-TR" sz="2800" b="1" dirty="0" smtClean="0">
                <a:latin typeface="Egitimhane ABC" pitchFamily="2" charset="0"/>
              </a:rPr>
              <a:t>Eriyen karların oluşturduğu sular ve şiddetli yağışlar sel baskınına neden olur. Genellikle bol yağış alan ve akarsu yataklarına yakın bölgelerde görülür. Sel bir çok yeri su altında bırakır. Sel maddi hasar ve can kaybına neden olabilir. Bu nedenle dere yataklarına ve yakın yerlere ev yapmamak gerekir. Dere yatakları  temizlenmeli . </a:t>
            </a:r>
            <a:r>
              <a:rPr lang="tr-TR" sz="2800" b="1" dirty="0" err="1" smtClean="0">
                <a:latin typeface="Egitimhane ABC" pitchFamily="2" charset="0"/>
              </a:rPr>
              <a:t>Çev</a:t>
            </a:r>
            <a:r>
              <a:rPr lang="tr-TR" sz="2800" b="1" dirty="0" smtClean="0">
                <a:latin typeface="Egitimhane ABC" pitchFamily="2" charset="0"/>
              </a:rPr>
              <a:t>-reyi ağaçlandırmak gerekir.</a:t>
            </a:r>
            <a:endParaRPr lang="tr-TR" sz="2800" dirty="0">
              <a:latin typeface="Egitimhane ABC" pitchFamily="2" charset="0"/>
            </a:endParaRPr>
          </a:p>
        </p:txBody>
      </p:sp>
      <p:pic>
        <p:nvPicPr>
          <p:cNvPr id="10242" name="Picture 2" descr="Japonya′da sel felaketi | DÜNYA | DW | 10.09.2015">
            <a:hlinkClick r:id="rId2"/>
          </p:cNvPr>
          <p:cNvPicPr>
            <a:picLocks noChangeAspect="1" noChangeArrowheads="1"/>
          </p:cNvPicPr>
          <p:nvPr/>
        </p:nvPicPr>
        <p:blipFill>
          <a:blip r:embed="rId3" cstate="print"/>
          <a:srcRect/>
          <a:stretch>
            <a:fillRect/>
          </a:stretch>
        </p:blipFill>
        <p:spPr bwMode="auto">
          <a:xfrm>
            <a:off x="2123728" y="3861048"/>
            <a:ext cx="4968552" cy="279658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39703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dirty="0" smtClean="0">
                <a:solidFill>
                  <a:srgbClr val="FF0000"/>
                </a:solidFill>
                <a:latin typeface="Egitimhane ABC" pitchFamily="2" charset="0"/>
              </a:rPr>
              <a:t>TOPRAK KAYMASI ( HEYELAN )</a:t>
            </a:r>
          </a:p>
          <a:p>
            <a:r>
              <a:rPr lang="tr-TR" sz="2800" b="1" dirty="0" smtClean="0">
                <a:latin typeface="Egitimhane ABC" pitchFamily="2" charset="0"/>
              </a:rPr>
              <a:t>Toprak ve kayaların eğimli arazilerde yamaçtan aşağıya kaymasına heyelan denir. Heyelanların başlıca nedeni aşırı yağış yüzünden toprağın ağırlaşması ve kayganlaş-</a:t>
            </a:r>
            <a:r>
              <a:rPr lang="tr-TR" sz="2800" b="1" dirty="0" err="1" smtClean="0">
                <a:latin typeface="Egitimhane ABC" pitchFamily="2" charset="0"/>
              </a:rPr>
              <a:t>masıdır</a:t>
            </a:r>
            <a:r>
              <a:rPr lang="tr-TR" sz="2800" b="1" dirty="0" smtClean="0">
                <a:latin typeface="Egitimhane ABC" pitchFamily="2" charset="0"/>
              </a:rPr>
              <a:t>. Yamaçlardaki eğimin fazla olması, kar kütleleri-</a:t>
            </a:r>
            <a:r>
              <a:rPr lang="tr-TR" sz="2800" b="1" dirty="0" err="1" smtClean="0">
                <a:latin typeface="Egitimhane ABC" pitchFamily="2" charset="0"/>
              </a:rPr>
              <a:t>nin</a:t>
            </a:r>
            <a:r>
              <a:rPr lang="tr-TR" sz="2800" b="1" dirty="0" smtClean="0">
                <a:latin typeface="Egitimhane ABC" pitchFamily="2" charset="0"/>
              </a:rPr>
              <a:t> aniden erimesi ve toprağı tutacak ağaçların olmaması heyelan riskini ve şiddetini artırır. Heyelan tehlikesi olan yerlere ev yapmamak gerekir. Çevreyi ağaçlandırmak gerekir.</a:t>
            </a:r>
            <a:endParaRPr lang="tr-TR" sz="2800" dirty="0" smtClean="0">
              <a:solidFill>
                <a:srgbClr val="FF0000"/>
              </a:solidFill>
              <a:latin typeface="Egitimhane ABC" pitchFamily="2" charset="0"/>
            </a:endParaRPr>
          </a:p>
        </p:txBody>
      </p:sp>
      <p:pic>
        <p:nvPicPr>
          <p:cNvPr id="5" name="1 Resim" descr="indir.jpg"/>
          <p:cNvPicPr/>
          <p:nvPr/>
        </p:nvPicPr>
        <p:blipFill>
          <a:blip r:embed="rId2" cstate="print"/>
          <a:stretch>
            <a:fillRect/>
          </a:stretch>
        </p:blipFill>
        <p:spPr>
          <a:xfrm>
            <a:off x="323528" y="4221088"/>
            <a:ext cx="3240360" cy="2404864"/>
          </a:xfrm>
          <a:prstGeom prst="rect">
            <a:avLst/>
          </a:prstGeom>
        </p:spPr>
      </p:pic>
      <p:pic>
        <p:nvPicPr>
          <p:cNvPr id="6" name="1 Resim" descr="indir.jpg"/>
          <p:cNvPicPr/>
          <p:nvPr/>
        </p:nvPicPr>
        <p:blipFill>
          <a:blip r:embed="rId3" cstate="print"/>
          <a:stretch>
            <a:fillRect/>
          </a:stretch>
        </p:blipFill>
        <p:spPr>
          <a:xfrm>
            <a:off x="4716016" y="4149080"/>
            <a:ext cx="3600400" cy="24768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9"/>
            <a:ext cx="8820472" cy="310854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dirty="0" smtClean="0">
                <a:solidFill>
                  <a:srgbClr val="FF0000"/>
                </a:solidFill>
                <a:latin typeface="Egitimhane ABC" pitchFamily="2" charset="0"/>
              </a:rPr>
              <a:t>ÇIĞ</a:t>
            </a:r>
          </a:p>
          <a:p>
            <a:r>
              <a:rPr lang="tr-TR" sz="2800" b="1" dirty="0" smtClean="0">
                <a:latin typeface="Egitimhane ABC" pitchFamily="2" charset="0"/>
              </a:rPr>
              <a:t>Çığ dağların yüksek yerlerinden kopup yuvarlanan, </a:t>
            </a:r>
            <a:r>
              <a:rPr lang="tr-TR" sz="2800" b="1" dirty="0" err="1" smtClean="0">
                <a:latin typeface="Egitimhane ABC" pitchFamily="2" charset="0"/>
              </a:rPr>
              <a:t>yu</a:t>
            </a:r>
            <a:r>
              <a:rPr lang="tr-TR" sz="2800" b="1" dirty="0" smtClean="0">
                <a:latin typeface="Egitimhane ABC" pitchFamily="2" charset="0"/>
              </a:rPr>
              <a:t>-</a:t>
            </a:r>
            <a:r>
              <a:rPr lang="tr-TR" sz="2800" b="1" dirty="0" err="1" smtClean="0">
                <a:latin typeface="Egitimhane ABC" pitchFamily="2" charset="0"/>
              </a:rPr>
              <a:t>varlandıkça</a:t>
            </a:r>
            <a:r>
              <a:rPr lang="tr-TR" sz="2800" b="1" dirty="0" smtClean="0">
                <a:latin typeface="Egitimhane ABC" pitchFamily="2" charset="0"/>
              </a:rPr>
              <a:t> büyüyen kar kütlesidir. Çığ yoğun kar yağışı olan eğimli ve ağaçsız bölgelerde yaşanır. Çığ çok hızlı hareket eden çok ağır kar kütlesidir. Çığ tehlikesi olan yerlerde yerleşim yerleri kurulmaması gerekir. Çevreyi ağaçlandırmak çığın etkisini azaltır.</a:t>
            </a:r>
            <a:endParaRPr lang="tr-TR" sz="2800" dirty="0" smtClean="0">
              <a:latin typeface="Egitimhane ABC" pitchFamily="2" charset="0"/>
            </a:endParaRPr>
          </a:p>
        </p:txBody>
      </p:sp>
      <p:pic>
        <p:nvPicPr>
          <p:cNvPr id="5" name="1 Resim" descr="indir.jpg"/>
          <p:cNvPicPr/>
          <p:nvPr/>
        </p:nvPicPr>
        <p:blipFill>
          <a:blip r:embed="rId2" cstate="print"/>
          <a:stretch>
            <a:fillRect/>
          </a:stretch>
        </p:blipFill>
        <p:spPr>
          <a:xfrm>
            <a:off x="323528" y="3645024"/>
            <a:ext cx="3816424" cy="2664296"/>
          </a:xfrm>
          <a:prstGeom prst="rect">
            <a:avLst/>
          </a:prstGeom>
        </p:spPr>
      </p:pic>
      <p:pic>
        <p:nvPicPr>
          <p:cNvPr id="6" name="1 Resim" descr="indir.jpg"/>
          <p:cNvPicPr/>
          <p:nvPr/>
        </p:nvPicPr>
        <p:blipFill>
          <a:blip r:embed="rId3" cstate="print"/>
          <a:stretch>
            <a:fillRect/>
          </a:stretch>
        </p:blipFill>
        <p:spPr>
          <a:xfrm>
            <a:off x="5148064" y="3573016"/>
            <a:ext cx="3168352" cy="27011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25545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dirty="0" smtClean="0">
                <a:solidFill>
                  <a:srgbClr val="FF0000"/>
                </a:solidFill>
                <a:latin typeface="Egitimhane ABC" pitchFamily="2" charset="0"/>
              </a:rPr>
              <a:t>FIRTINA</a:t>
            </a:r>
          </a:p>
          <a:p>
            <a:r>
              <a:rPr lang="tr-TR" sz="3200" b="1" dirty="0" smtClean="0">
                <a:latin typeface="Egitimhane ABC" pitchFamily="2" charset="0"/>
              </a:rPr>
              <a:t>Fırtına çok şiddetli rüzgarın meydana getirdiği doğal afettir. Bazı fırtınalarda rüzgarın yanında gök gürültüsü, yağmur, yıldırım ve şimşek gibi ha-</a:t>
            </a:r>
            <a:r>
              <a:rPr lang="tr-TR" sz="3200" b="1" dirty="0" err="1" smtClean="0">
                <a:latin typeface="Egitimhane ABC" pitchFamily="2" charset="0"/>
              </a:rPr>
              <a:t>va</a:t>
            </a:r>
            <a:r>
              <a:rPr lang="tr-TR" sz="3200" b="1" dirty="0" smtClean="0">
                <a:latin typeface="Egitimhane ABC" pitchFamily="2" charset="0"/>
              </a:rPr>
              <a:t> olayları da gerçekleşir.</a:t>
            </a:r>
            <a:endParaRPr lang="tr-TR" sz="3200" dirty="0" smtClean="0">
              <a:solidFill>
                <a:srgbClr val="FF0000"/>
              </a:solidFill>
              <a:latin typeface="Egitimhane ABC" pitchFamily="2" charset="0"/>
            </a:endParaRPr>
          </a:p>
        </p:txBody>
      </p:sp>
      <p:pic>
        <p:nvPicPr>
          <p:cNvPr id="7170" name="Picture 2" descr="Meteoroloji'den Ege için fırtına uyarısı - İzmir Haberleri">
            <a:hlinkClick r:id="rId2"/>
          </p:cNvPr>
          <p:cNvPicPr>
            <a:picLocks noChangeAspect="1" noChangeArrowheads="1"/>
          </p:cNvPicPr>
          <p:nvPr/>
        </p:nvPicPr>
        <p:blipFill>
          <a:blip r:embed="rId3" cstate="print"/>
          <a:srcRect/>
          <a:stretch>
            <a:fillRect/>
          </a:stretch>
        </p:blipFill>
        <p:spPr bwMode="auto">
          <a:xfrm>
            <a:off x="1043608" y="2852936"/>
            <a:ext cx="6984776" cy="36804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304698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dirty="0" smtClean="0">
                <a:solidFill>
                  <a:srgbClr val="FF0000"/>
                </a:solidFill>
                <a:latin typeface="Egitimhane ABC" pitchFamily="2" charset="0"/>
              </a:rPr>
              <a:t>HORTUM</a:t>
            </a:r>
          </a:p>
          <a:p>
            <a:r>
              <a:rPr lang="tr-TR" sz="3200" b="1" dirty="0" smtClean="0">
                <a:latin typeface="Egitimhane ABC" pitchFamily="2" charset="0"/>
              </a:rPr>
              <a:t>Hortum şiddetli rüzgarların dönerek ilerlemesiyle meydana gelen doğal afettir. Dönerek hızla iler-</a:t>
            </a:r>
            <a:r>
              <a:rPr lang="tr-TR" sz="3200" b="1" dirty="0" err="1" smtClean="0">
                <a:latin typeface="Egitimhane ABC" pitchFamily="2" charset="0"/>
              </a:rPr>
              <a:t>leyen</a:t>
            </a:r>
            <a:r>
              <a:rPr lang="tr-TR" sz="3200" b="1" dirty="0" smtClean="0">
                <a:latin typeface="Egitimhane ABC" pitchFamily="2" charset="0"/>
              </a:rPr>
              <a:t> rüzgar , bulutlardan yere doğru uzanan bir huniye benzer. Hava kütlesi , çok hızlı ve dönerek ilerlediği için ağır cisimleri bile kaldırıp sürükler.</a:t>
            </a:r>
            <a:endParaRPr lang="tr-TR" sz="3200" dirty="0" smtClean="0">
              <a:latin typeface="Egitimhane ABC" pitchFamily="2" charset="0"/>
            </a:endParaRPr>
          </a:p>
        </p:txBody>
      </p:sp>
      <p:pic>
        <p:nvPicPr>
          <p:cNvPr id="6146" name="Picture 2" descr="Hortum nedir, nasıl oluşur? Hortum'a karşı alınacak tedbirler ...">
            <a:hlinkClick r:id="rId2"/>
          </p:cNvPr>
          <p:cNvPicPr>
            <a:picLocks noChangeAspect="1" noChangeArrowheads="1"/>
          </p:cNvPicPr>
          <p:nvPr/>
        </p:nvPicPr>
        <p:blipFill>
          <a:blip r:embed="rId3" cstate="print"/>
          <a:srcRect/>
          <a:stretch>
            <a:fillRect/>
          </a:stretch>
        </p:blipFill>
        <p:spPr bwMode="auto">
          <a:xfrm>
            <a:off x="1547664" y="3356992"/>
            <a:ext cx="5904656" cy="333868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80">
                                          <p:stCondLst>
                                            <p:cond delay="0"/>
                                          </p:stCondLst>
                                        </p:cTn>
                                        <p:tgtEl>
                                          <p:spTgt spid="6146"/>
                                        </p:tgtEl>
                                      </p:cBhvr>
                                    </p:animEffect>
                                    <p:anim calcmode="lin" valueType="num">
                                      <p:cBhvr>
                                        <p:cTn id="24"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9" dur="26">
                                          <p:stCondLst>
                                            <p:cond delay="650"/>
                                          </p:stCondLst>
                                        </p:cTn>
                                        <p:tgtEl>
                                          <p:spTgt spid="6146"/>
                                        </p:tgtEl>
                                      </p:cBhvr>
                                      <p:to x="100000" y="60000"/>
                                    </p:animScale>
                                    <p:animScale>
                                      <p:cBhvr>
                                        <p:cTn id="30" dur="166" decel="50000">
                                          <p:stCondLst>
                                            <p:cond delay="676"/>
                                          </p:stCondLst>
                                        </p:cTn>
                                        <p:tgtEl>
                                          <p:spTgt spid="6146"/>
                                        </p:tgtEl>
                                      </p:cBhvr>
                                      <p:to x="100000" y="100000"/>
                                    </p:animScale>
                                    <p:animScale>
                                      <p:cBhvr>
                                        <p:cTn id="31" dur="26">
                                          <p:stCondLst>
                                            <p:cond delay="1312"/>
                                          </p:stCondLst>
                                        </p:cTn>
                                        <p:tgtEl>
                                          <p:spTgt spid="6146"/>
                                        </p:tgtEl>
                                      </p:cBhvr>
                                      <p:to x="100000" y="80000"/>
                                    </p:animScale>
                                    <p:animScale>
                                      <p:cBhvr>
                                        <p:cTn id="32" dur="166" decel="50000">
                                          <p:stCondLst>
                                            <p:cond delay="1338"/>
                                          </p:stCondLst>
                                        </p:cTn>
                                        <p:tgtEl>
                                          <p:spTgt spid="6146"/>
                                        </p:tgtEl>
                                      </p:cBhvr>
                                      <p:to x="100000" y="100000"/>
                                    </p:animScale>
                                    <p:animScale>
                                      <p:cBhvr>
                                        <p:cTn id="33" dur="26">
                                          <p:stCondLst>
                                            <p:cond delay="1642"/>
                                          </p:stCondLst>
                                        </p:cTn>
                                        <p:tgtEl>
                                          <p:spTgt spid="6146"/>
                                        </p:tgtEl>
                                      </p:cBhvr>
                                      <p:to x="100000" y="90000"/>
                                    </p:animScale>
                                    <p:animScale>
                                      <p:cBhvr>
                                        <p:cTn id="34" dur="166" decel="50000">
                                          <p:stCondLst>
                                            <p:cond delay="1668"/>
                                          </p:stCondLst>
                                        </p:cTn>
                                        <p:tgtEl>
                                          <p:spTgt spid="6146"/>
                                        </p:tgtEl>
                                      </p:cBhvr>
                                      <p:to x="100000" y="100000"/>
                                    </p:animScale>
                                    <p:animScale>
                                      <p:cBhvr>
                                        <p:cTn id="35" dur="26">
                                          <p:stCondLst>
                                            <p:cond delay="1808"/>
                                          </p:stCondLst>
                                        </p:cTn>
                                        <p:tgtEl>
                                          <p:spTgt spid="6146"/>
                                        </p:tgtEl>
                                      </p:cBhvr>
                                      <p:to x="100000" y="95000"/>
                                    </p:animScale>
                                    <p:animScale>
                                      <p:cBhvr>
                                        <p:cTn id="36"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Oval"/>
          <p:cNvSpPr/>
          <p:nvPr/>
        </p:nvSpPr>
        <p:spPr>
          <a:xfrm>
            <a:off x="5076056" y="2492896"/>
            <a:ext cx="144016" cy="2160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144016" y="260648"/>
            <a:ext cx="8820472" cy="35394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dirty="0" smtClean="0">
                <a:solidFill>
                  <a:srgbClr val="FF0000"/>
                </a:solidFill>
                <a:latin typeface="Egitimhane ABC" pitchFamily="2" charset="0"/>
              </a:rPr>
              <a:t>DEPREM</a:t>
            </a:r>
          </a:p>
          <a:p>
            <a:r>
              <a:rPr lang="tr-TR" sz="3200" b="1" dirty="0" smtClean="0">
                <a:latin typeface="Egitimhane ABC" pitchFamily="2" charset="0"/>
              </a:rPr>
              <a:t>Deprem, yer kabuğundaki kırılmalar ve tabaka-</a:t>
            </a:r>
            <a:r>
              <a:rPr lang="tr-TR" sz="3200" b="1" dirty="0" err="1" smtClean="0">
                <a:latin typeface="Egitimhane ABC" pitchFamily="2" charset="0"/>
              </a:rPr>
              <a:t>ların</a:t>
            </a:r>
            <a:r>
              <a:rPr lang="tr-TR" sz="3200" b="1" dirty="0" smtClean="0">
                <a:latin typeface="Egitimhane ABC" pitchFamily="2" charset="0"/>
              </a:rPr>
              <a:t> kayması sonucu meydana gelen yer sarsın-tısıdır. Şiddetli sarsıntılar binaların yıkılmasına ve yolların çatlayarak geniş çukurlar oluşmasına ne-den olur.</a:t>
            </a:r>
            <a:endParaRPr lang="tr-TR" sz="3200" dirty="0" smtClean="0">
              <a:latin typeface="Egitimhane ABC" pitchFamily="2" charset="0"/>
            </a:endParaRPr>
          </a:p>
          <a:p>
            <a:pPr algn="ctr"/>
            <a:endParaRPr lang="tr-TR" sz="3200" dirty="0" smtClean="0">
              <a:solidFill>
                <a:srgbClr val="FF0000"/>
              </a:solidFill>
              <a:latin typeface="Egitimhane ABC" pitchFamily="2" charset="0"/>
            </a:endParaRPr>
          </a:p>
        </p:txBody>
      </p:sp>
      <p:pic>
        <p:nvPicPr>
          <p:cNvPr id="5125" name="Picture 5" descr="Marmara Depremi en az 7.5'le vuracak, 2.5 dakika sürecek' dedi ve ...">
            <a:hlinkClick r:id="rId2"/>
          </p:cNvPr>
          <p:cNvPicPr>
            <a:picLocks noChangeAspect="1" noChangeArrowheads="1"/>
          </p:cNvPicPr>
          <p:nvPr/>
        </p:nvPicPr>
        <p:blipFill>
          <a:blip r:embed="rId3" cstate="print"/>
          <a:srcRect/>
          <a:stretch>
            <a:fillRect/>
          </a:stretch>
        </p:blipFill>
        <p:spPr bwMode="auto">
          <a:xfrm>
            <a:off x="5220072" y="3573016"/>
            <a:ext cx="3600400" cy="2700300"/>
          </a:xfrm>
          <a:prstGeom prst="rect">
            <a:avLst/>
          </a:prstGeom>
          <a:noFill/>
        </p:spPr>
      </p:pic>
      <p:pic>
        <p:nvPicPr>
          <p:cNvPr id="5127" name="Picture 7" descr="Deprem Bilimci Savaş Karabulut: Marmara'da büyük bir deprem olacak">
            <a:hlinkClick r:id="rId4"/>
          </p:cNvPr>
          <p:cNvPicPr>
            <a:picLocks noChangeAspect="1" noChangeArrowheads="1"/>
          </p:cNvPicPr>
          <p:nvPr/>
        </p:nvPicPr>
        <p:blipFill>
          <a:blip r:embed="rId5" cstate="print"/>
          <a:srcRect/>
          <a:stretch>
            <a:fillRect/>
          </a:stretch>
        </p:blipFill>
        <p:spPr bwMode="auto">
          <a:xfrm>
            <a:off x="251520" y="3645024"/>
            <a:ext cx="4661248" cy="26219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wipe(down)">
                                      <p:cBhvr>
                                        <p:cTn id="23" dur="580">
                                          <p:stCondLst>
                                            <p:cond delay="0"/>
                                          </p:stCondLst>
                                        </p:cTn>
                                        <p:tgtEl>
                                          <p:spTgt spid="5127"/>
                                        </p:tgtEl>
                                      </p:cBhvr>
                                    </p:animEffect>
                                    <p:anim calcmode="lin" valueType="num">
                                      <p:cBhvr>
                                        <p:cTn id="24"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7"/>
                                        </p:tgtEl>
                                      </p:cBhvr>
                                      <p:to x="100000" y="60000"/>
                                    </p:animScale>
                                    <p:animScale>
                                      <p:cBhvr>
                                        <p:cTn id="30" dur="166" decel="50000">
                                          <p:stCondLst>
                                            <p:cond delay="676"/>
                                          </p:stCondLst>
                                        </p:cTn>
                                        <p:tgtEl>
                                          <p:spTgt spid="5127"/>
                                        </p:tgtEl>
                                      </p:cBhvr>
                                      <p:to x="100000" y="100000"/>
                                    </p:animScale>
                                    <p:animScale>
                                      <p:cBhvr>
                                        <p:cTn id="31" dur="26">
                                          <p:stCondLst>
                                            <p:cond delay="1312"/>
                                          </p:stCondLst>
                                        </p:cTn>
                                        <p:tgtEl>
                                          <p:spTgt spid="5127"/>
                                        </p:tgtEl>
                                      </p:cBhvr>
                                      <p:to x="100000" y="80000"/>
                                    </p:animScale>
                                    <p:animScale>
                                      <p:cBhvr>
                                        <p:cTn id="32" dur="166" decel="50000">
                                          <p:stCondLst>
                                            <p:cond delay="1338"/>
                                          </p:stCondLst>
                                        </p:cTn>
                                        <p:tgtEl>
                                          <p:spTgt spid="5127"/>
                                        </p:tgtEl>
                                      </p:cBhvr>
                                      <p:to x="100000" y="100000"/>
                                    </p:animScale>
                                    <p:animScale>
                                      <p:cBhvr>
                                        <p:cTn id="33" dur="26">
                                          <p:stCondLst>
                                            <p:cond delay="1642"/>
                                          </p:stCondLst>
                                        </p:cTn>
                                        <p:tgtEl>
                                          <p:spTgt spid="5127"/>
                                        </p:tgtEl>
                                      </p:cBhvr>
                                      <p:to x="100000" y="90000"/>
                                    </p:animScale>
                                    <p:animScale>
                                      <p:cBhvr>
                                        <p:cTn id="34" dur="166" decel="50000">
                                          <p:stCondLst>
                                            <p:cond delay="1668"/>
                                          </p:stCondLst>
                                        </p:cTn>
                                        <p:tgtEl>
                                          <p:spTgt spid="5127"/>
                                        </p:tgtEl>
                                      </p:cBhvr>
                                      <p:to x="100000" y="100000"/>
                                    </p:animScale>
                                    <p:animScale>
                                      <p:cBhvr>
                                        <p:cTn id="35" dur="26">
                                          <p:stCondLst>
                                            <p:cond delay="1808"/>
                                          </p:stCondLst>
                                        </p:cTn>
                                        <p:tgtEl>
                                          <p:spTgt spid="5127"/>
                                        </p:tgtEl>
                                      </p:cBhvr>
                                      <p:to x="100000" y="95000"/>
                                    </p:animScale>
                                    <p:animScale>
                                      <p:cBhvr>
                                        <p:cTn id="36" dur="166" decel="50000">
                                          <p:stCondLst>
                                            <p:cond delay="1834"/>
                                          </p:stCondLst>
                                        </p:cTn>
                                        <p:tgtEl>
                                          <p:spTgt spid="512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25"/>
                                        </p:tgtEl>
                                        <p:attrNameLst>
                                          <p:attrName>style.visibility</p:attrName>
                                        </p:attrNameLst>
                                      </p:cBhvr>
                                      <p:to>
                                        <p:strVal val="visible"/>
                                      </p:to>
                                    </p:set>
                                    <p:animEffect transition="in" filter="wipe(down)">
                                      <p:cBhvr>
                                        <p:cTn id="39" dur="580">
                                          <p:stCondLst>
                                            <p:cond delay="0"/>
                                          </p:stCondLst>
                                        </p:cTn>
                                        <p:tgtEl>
                                          <p:spTgt spid="5125"/>
                                        </p:tgtEl>
                                      </p:cBhvr>
                                    </p:animEffect>
                                    <p:anim calcmode="lin" valueType="num">
                                      <p:cBhvr>
                                        <p:cTn id="40"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5"/>
                                        </p:tgtEl>
                                      </p:cBhvr>
                                      <p:to x="100000" y="60000"/>
                                    </p:animScale>
                                    <p:animScale>
                                      <p:cBhvr>
                                        <p:cTn id="46" dur="166" decel="50000">
                                          <p:stCondLst>
                                            <p:cond delay="676"/>
                                          </p:stCondLst>
                                        </p:cTn>
                                        <p:tgtEl>
                                          <p:spTgt spid="5125"/>
                                        </p:tgtEl>
                                      </p:cBhvr>
                                      <p:to x="100000" y="100000"/>
                                    </p:animScale>
                                    <p:animScale>
                                      <p:cBhvr>
                                        <p:cTn id="47" dur="26">
                                          <p:stCondLst>
                                            <p:cond delay="1312"/>
                                          </p:stCondLst>
                                        </p:cTn>
                                        <p:tgtEl>
                                          <p:spTgt spid="5125"/>
                                        </p:tgtEl>
                                      </p:cBhvr>
                                      <p:to x="100000" y="80000"/>
                                    </p:animScale>
                                    <p:animScale>
                                      <p:cBhvr>
                                        <p:cTn id="48" dur="166" decel="50000">
                                          <p:stCondLst>
                                            <p:cond delay="1338"/>
                                          </p:stCondLst>
                                        </p:cTn>
                                        <p:tgtEl>
                                          <p:spTgt spid="5125"/>
                                        </p:tgtEl>
                                      </p:cBhvr>
                                      <p:to x="100000" y="100000"/>
                                    </p:animScale>
                                    <p:animScale>
                                      <p:cBhvr>
                                        <p:cTn id="49" dur="26">
                                          <p:stCondLst>
                                            <p:cond delay="1642"/>
                                          </p:stCondLst>
                                        </p:cTn>
                                        <p:tgtEl>
                                          <p:spTgt spid="5125"/>
                                        </p:tgtEl>
                                      </p:cBhvr>
                                      <p:to x="100000" y="90000"/>
                                    </p:animScale>
                                    <p:animScale>
                                      <p:cBhvr>
                                        <p:cTn id="50" dur="166" decel="50000">
                                          <p:stCondLst>
                                            <p:cond delay="1668"/>
                                          </p:stCondLst>
                                        </p:cTn>
                                        <p:tgtEl>
                                          <p:spTgt spid="5125"/>
                                        </p:tgtEl>
                                      </p:cBhvr>
                                      <p:to x="100000" y="100000"/>
                                    </p:animScale>
                                    <p:animScale>
                                      <p:cBhvr>
                                        <p:cTn id="51" dur="26">
                                          <p:stCondLst>
                                            <p:cond delay="1808"/>
                                          </p:stCondLst>
                                        </p:cTn>
                                        <p:tgtEl>
                                          <p:spTgt spid="5125"/>
                                        </p:tgtEl>
                                      </p:cBhvr>
                                      <p:to x="100000" y="95000"/>
                                    </p:animScale>
                                    <p:animScale>
                                      <p:cBhvr>
                                        <p:cTn id="52" dur="166" decel="50000">
                                          <p:stCondLst>
                                            <p:cond delay="1834"/>
                                          </p:stCondLst>
                                        </p:cTn>
                                        <p:tgtEl>
                                          <p:spTgt spid="51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2822</TotalTime>
  <Words>361</Words>
  <Application>Microsoft Office PowerPoint</Application>
  <PresentationFormat>Ekran Gösterisi (4:3)</PresentationFormat>
  <Paragraphs>21</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KADİR CAN</dc:creator>
  <cp:lastModifiedBy>XCLUSiVE</cp:lastModifiedBy>
  <cp:revision>280</cp:revision>
  <dcterms:created xsi:type="dcterms:W3CDTF">2015-01-18T05:02:21Z</dcterms:created>
  <dcterms:modified xsi:type="dcterms:W3CDTF">2020-06-02T14:51:38Z</dcterms:modified>
</cp:coreProperties>
</file>