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83" r:id="rId3"/>
    <p:sldId id="271" r:id="rId4"/>
    <p:sldId id="299" r:id="rId5"/>
    <p:sldId id="287" r:id="rId6"/>
    <p:sldId id="290" r:id="rId7"/>
    <p:sldId id="300" r:id="rId8"/>
    <p:sldId id="270" r:id="rId9"/>
    <p:sldId id="269" r:id="rId10"/>
    <p:sldId id="284" r:id="rId11"/>
    <p:sldId id="297" r:id="rId12"/>
    <p:sldId id="298" r:id="rId13"/>
    <p:sldId id="272" r:id="rId14"/>
    <p:sldId id="273" r:id="rId15"/>
    <p:sldId id="274" r:id="rId16"/>
    <p:sldId id="275" r:id="rId17"/>
    <p:sldId id="276" r:id="rId18"/>
    <p:sldId id="277" r:id="rId19"/>
    <p:sldId id="293" r:id="rId20"/>
    <p:sldId id="294" r:id="rId21"/>
    <p:sldId id="295" r:id="rId22"/>
    <p:sldId id="285" r:id="rId23"/>
    <p:sldId id="288" r:id="rId24"/>
    <p:sldId id="296" r:id="rId25"/>
    <p:sldId id="286" r:id="rId26"/>
    <p:sldId id="390" r:id="rId27"/>
    <p:sldId id="353" r:id="rId2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FEEBDC"/>
    <a:srgbClr val="FEF0DF"/>
    <a:srgbClr val="E6E6E6"/>
    <a:srgbClr val="F3E0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4" d="100"/>
          <a:sy n="104" d="100"/>
        </p:scale>
        <p:origin x="87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CD86408-8D1E-41DB-9799-7260D390970C}"/>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E97188BD-077B-4BC2-BD0A-503A342209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B8D2644-9C92-4513-A419-657F0F3AC27B}"/>
              </a:ext>
            </a:extLst>
          </p:cNvPr>
          <p:cNvSpPr>
            <a:spLocks noGrp="1"/>
          </p:cNvSpPr>
          <p:nvPr>
            <p:ph type="dt" sz="half" idx="10"/>
          </p:nvPr>
        </p:nvSpPr>
        <p:spPr/>
        <p:txBody>
          <a:bodyPr/>
          <a:lstStyle/>
          <a:p>
            <a:fld id="{475CE646-6211-4256-9C78-FE3364E90CF1}" type="datetimeFigureOut">
              <a:rPr lang="tr-TR" smtClean="0"/>
              <a:t>3.10.2020</a:t>
            </a:fld>
            <a:endParaRPr lang="tr-TR"/>
          </a:p>
        </p:txBody>
      </p:sp>
      <p:sp>
        <p:nvSpPr>
          <p:cNvPr id="5" name="Alt Bilgi Yer Tutucusu 4">
            <a:extLst>
              <a:ext uri="{FF2B5EF4-FFF2-40B4-BE49-F238E27FC236}">
                <a16:creationId xmlns:a16="http://schemas.microsoft.com/office/drawing/2014/main" id="{70ABE697-F76C-416C-B5C5-DF6D524A204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34BF09A-08C0-4140-93FF-4A87BBC0A6D3}"/>
              </a:ext>
            </a:extLst>
          </p:cNvPr>
          <p:cNvSpPr>
            <a:spLocks noGrp="1"/>
          </p:cNvSpPr>
          <p:nvPr>
            <p:ph type="sldNum" sz="quarter" idx="12"/>
          </p:nvPr>
        </p:nvSpPr>
        <p:spPr/>
        <p:txBody>
          <a:bodyPr/>
          <a:lstStyle/>
          <a:p>
            <a:fld id="{1C8B3222-50D4-4E1E-B28B-94C54C252EC6}" type="slidenum">
              <a:rPr lang="tr-TR" smtClean="0"/>
              <a:t>‹#›</a:t>
            </a:fld>
            <a:endParaRPr lang="tr-TR"/>
          </a:p>
        </p:txBody>
      </p:sp>
    </p:spTree>
    <p:extLst>
      <p:ext uri="{BB962C8B-B14F-4D97-AF65-F5344CB8AC3E}">
        <p14:creationId xmlns:p14="http://schemas.microsoft.com/office/powerpoint/2010/main" val="1807384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CC8FB28-7508-4F84-97E7-0FE290F672AC}"/>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C12C1BF4-236F-4252-99A1-4FB702F17734}"/>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35F7702-B8E0-4F9B-9C06-29516CFC3E42}"/>
              </a:ext>
            </a:extLst>
          </p:cNvPr>
          <p:cNvSpPr>
            <a:spLocks noGrp="1"/>
          </p:cNvSpPr>
          <p:nvPr>
            <p:ph type="dt" sz="half" idx="10"/>
          </p:nvPr>
        </p:nvSpPr>
        <p:spPr/>
        <p:txBody>
          <a:bodyPr/>
          <a:lstStyle/>
          <a:p>
            <a:fld id="{475CE646-6211-4256-9C78-FE3364E90CF1}" type="datetimeFigureOut">
              <a:rPr lang="tr-TR" smtClean="0"/>
              <a:t>3.10.2020</a:t>
            </a:fld>
            <a:endParaRPr lang="tr-TR"/>
          </a:p>
        </p:txBody>
      </p:sp>
      <p:sp>
        <p:nvSpPr>
          <p:cNvPr id="5" name="Alt Bilgi Yer Tutucusu 4">
            <a:extLst>
              <a:ext uri="{FF2B5EF4-FFF2-40B4-BE49-F238E27FC236}">
                <a16:creationId xmlns:a16="http://schemas.microsoft.com/office/drawing/2014/main" id="{30D64A7E-E9CC-4497-BE21-B4D21896624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16AB720-5C22-4932-AFDF-2527C45F73A7}"/>
              </a:ext>
            </a:extLst>
          </p:cNvPr>
          <p:cNvSpPr>
            <a:spLocks noGrp="1"/>
          </p:cNvSpPr>
          <p:nvPr>
            <p:ph type="sldNum" sz="quarter" idx="12"/>
          </p:nvPr>
        </p:nvSpPr>
        <p:spPr/>
        <p:txBody>
          <a:bodyPr/>
          <a:lstStyle/>
          <a:p>
            <a:fld id="{1C8B3222-50D4-4E1E-B28B-94C54C252EC6}" type="slidenum">
              <a:rPr lang="tr-TR" smtClean="0"/>
              <a:t>‹#›</a:t>
            </a:fld>
            <a:endParaRPr lang="tr-TR"/>
          </a:p>
        </p:txBody>
      </p:sp>
    </p:spTree>
    <p:extLst>
      <p:ext uri="{BB962C8B-B14F-4D97-AF65-F5344CB8AC3E}">
        <p14:creationId xmlns:p14="http://schemas.microsoft.com/office/powerpoint/2010/main" val="420908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A64C9338-CC76-42F2-8153-5991DB320C4C}"/>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A4D2AC5D-7603-4E37-BF09-ED6F90E421CF}"/>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7C5F7B8-BAED-4A98-B30F-A43903374720}"/>
              </a:ext>
            </a:extLst>
          </p:cNvPr>
          <p:cNvSpPr>
            <a:spLocks noGrp="1"/>
          </p:cNvSpPr>
          <p:nvPr>
            <p:ph type="dt" sz="half" idx="10"/>
          </p:nvPr>
        </p:nvSpPr>
        <p:spPr/>
        <p:txBody>
          <a:bodyPr/>
          <a:lstStyle/>
          <a:p>
            <a:fld id="{475CE646-6211-4256-9C78-FE3364E90CF1}" type="datetimeFigureOut">
              <a:rPr lang="tr-TR" smtClean="0"/>
              <a:t>3.10.2020</a:t>
            </a:fld>
            <a:endParaRPr lang="tr-TR"/>
          </a:p>
        </p:txBody>
      </p:sp>
      <p:sp>
        <p:nvSpPr>
          <p:cNvPr id="5" name="Alt Bilgi Yer Tutucusu 4">
            <a:extLst>
              <a:ext uri="{FF2B5EF4-FFF2-40B4-BE49-F238E27FC236}">
                <a16:creationId xmlns:a16="http://schemas.microsoft.com/office/drawing/2014/main" id="{5BCCFCC4-C87A-4520-B0FB-49AD9807A4A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223965B-16BF-489B-AAFD-94FD4D82383D}"/>
              </a:ext>
            </a:extLst>
          </p:cNvPr>
          <p:cNvSpPr>
            <a:spLocks noGrp="1"/>
          </p:cNvSpPr>
          <p:nvPr>
            <p:ph type="sldNum" sz="quarter" idx="12"/>
          </p:nvPr>
        </p:nvSpPr>
        <p:spPr/>
        <p:txBody>
          <a:bodyPr/>
          <a:lstStyle/>
          <a:p>
            <a:fld id="{1C8B3222-50D4-4E1E-B28B-94C54C252EC6}" type="slidenum">
              <a:rPr lang="tr-TR" smtClean="0"/>
              <a:t>‹#›</a:t>
            </a:fld>
            <a:endParaRPr lang="tr-TR"/>
          </a:p>
        </p:txBody>
      </p:sp>
    </p:spTree>
    <p:extLst>
      <p:ext uri="{BB962C8B-B14F-4D97-AF65-F5344CB8AC3E}">
        <p14:creationId xmlns:p14="http://schemas.microsoft.com/office/powerpoint/2010/main" val="1194840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AE563BF-18CC-4B9F-93A4-8040A7058B87}"/>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FB54973D-65FA-4D98-B665-91D710D9F375}"/>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C3C0ECA-0F06-47BC-9A7D-A75D4D2BFE60}"/>
              </a:ext>
            </a:extLst>
          </p:cNvPr>
          <p:cNvSpPr>
            <a:spLocks noGrp="1"/>
          </p:cNvSpPr>
          <p:nvPr>
            <p:ph type="dt" sz="half" idx="10"/>
          </p:nvPr>
        </p:nvSpPr>
        <p:spPr/>
        <p:txBody>
          <a:bodyPr/>
          <a:lstStyle/>
          <a:p>
            <a:fld id="{475CE646-6211-4256-9C78-FE3364E90CF1}" type="datetimeFigureOut">
              <a:rPr lang="tr-TR" smtClean="0"/>
              <a:t>3.10.2020</a:t>
            </a:fld>
            <a:endParaRPr lang="tr-TR"/>
          </a:p>
        </p:txBody>
      </p:sp>
      <p:sp>
        <p:nvSpPr>
          <p:cNvPr id="5" name="Alt Bilgi Yer Tutucusu 4">
            <a:extLst>
              <a:ext uri="{FF2B5EF4-FFF2-40B4-BE49-F238E27FC236}">
                <a16:creationId xmlns:a16="http://schemas.microsoft.com/office/drawing/2014/main" id="{4A070656-AA73-40FB-90DF-F229A9459A0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4E7625D-4D79-4510-931D-F4090372F038}"/>
              </a:ext>
            </a:extLst>
          </p:cNvPr>
          <p:cNvSpPr>
            <a:spLocks noGrp="1"/>
          </p:cNvSpPr>
          <p:nvPr>
            <p:ph type="sldNum" sz="quarter" idx="12"/>
          </p:nvPr>
        </p:nvSpPr>
        <p:spPr/>
        <p:txBody>
          <a:bodyPr/>
          <a:lstStyle/>
          <a:p>
            <a:fld id="{1C8B3222-50D4-4E1E-B28B-94C54C252EC6}" type="slidenum">
              <a:rPr lang="tr-TR" smtClean="0"/>
              <a:t>‹#›</a:t>
            </a:fld>
            <a:endParaRPr lang="tr-TR"/>
          </a:p>
        </p:txBody>
      </p:sp>
    </p:spTree>
    <p:extLst>
      <p:ext uri="{BB962C8B-B14F-4D97-AF65-F5344CB8AC3E}">
        <p14:creationId xmlns:p14="http://schemas.microsoft.com/office/powerpoint/2010/main" val="1095497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09779C5-A8E7-4493-BD15-B87AE280EEF3}"/>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EDD69E98-212C-4771-A9BC-06421C3AFC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56115D2A-CA10-412F-A8CC-E7EEBDF3C82B}"/>
              </a:ext>
            </a:extLst>
          </p:cNvPr>
          <p:cNvSpPr>
            <a:spLocks noGrp="1"/>
          </p:cNvSpPr>
          <p:nvPr>
            <p:ph type="dt" sz="half" idx="10"/>
          </p:nvPr>
        </p:nvSpPr>
        <p:spPr/>
        <p:txBody>
          <a:bodyPr/>
          <a:lstStyle/>
          <a:p>
            <a:fld id="{475CE646-6211-4256-9C78-FE3364E90CF1}" type="datetimeFigureOut">
              <a:rPr lang="tr-TR" smtClean="0"/>
              <a:t>3.10.2020</a:t>
            </a:fld>
            <a:endParaRPr lang="tr-TR"/>
          </a:p>
        </p:txBody>
      </p:sp>
      <p:sp>
        <p:nvSpPr>
          <p:cNvPr id="5" name="Alt Bilgi Yer Tutucusu 4">
            <a:extLst>
              <a:ext uri="{FF2B5EF4-FFF2-40B4-BE49-F238E27FC236}">
                <a16:creationId xmlns:a16="http://schemas.microsoft.com/office/drawing/2014/main" id="{5FAE13B7-8AB9-4B26-B9F9-7DB355D5440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822EABB-3F72-467A-BB6D-9744C231F640}"/>
              </a:ext>
            </a:extLst>
          </p:cNvPr>
          <p:cNvSpPr>
            <a:spLocks noGrp="1"/>
          </p:cNvSpPr>
          <p:nvPr>
            <p:ph type="sldNum" sz="quarter" idx="12"/>
          </p:nvPr>
        </p:nvSpPr>
        <p:spPr/>
        <p:txBody>
          <a:bodyPr/>
          <a:lstStyle/>
          <a:p>
            <a:fld id="{1C8B3222-50D4-4E1E-B28B-94C54C252EC6}" type="slidenum">
              <a:rPr lang="tr-TR" smtClean="0"/>
              <a:t>‹#›</a:t>
            </a:fld>
            <a:endParaRPr lang="tr-TR"/>
          </a:p>
        </p:txBody>
      </p:sp>
    </p:spTree>
    <p:extLst>
      <p:ext uri="{BB962C8B-B14F-4D97-AF65-F5344CB8AC3E}">
        <p14:creationId xmlns:p14="http://schemas.microsoft.com/office/powerpoint/2010/main" val="3486649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3AC8E6E-C6EB-46BA-BF99-ABD01BA57CC8}"/>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6D84B527-0CFE-487A-B7E9-B0520AEE50FD}"/>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FE4D815D-2CA9-4E6B-9901-B071B8BE6245}"/>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ABFF86F0-F1E5-403A-8A93-3F672332F23D}"/>
              </a:ext>
            </a:extLst>
          </p:cNvPr>
          <p:cNvSpPr>
            <a:spLocks noGrp="1"/>
          </p:cNvSpPr>
          <p:nvPr>
            <p:ph type="dt" sz="half" idx="10"/>
          </p:nvPr>
        </p:nvSpPr>
        <p:spPr/>
        <p:txBody>
          <a:bodyPr/>
          <a:lstStyle/>
          <a:p>
            <a:fld id="{475CE646-6211-4256-9C78-FE3364E90CF1}" type="datetimeFigureOut">
              <a:rPr lang="tr-TR" smtClean="0"/>
              <a:t>3.10.2020</a:t>
            </a:fld>
            <a:endParaRPr lang="tr-TR"/>
          </a:p>
        </p:txBody>
      </p:sp>
      <p:sp>
        <p:nvSpPr>
          <p:cNvPr id="6" name="Alt Bilgi Yer Tutucusu 5">
            <a:extLst>
              <a:ext uri="{FF2B5EF4-FFF2-40B4-BE49-F238E27FC236}">
                <a16:creationId xmlns:a16="http://schemas.microsoft.com/office/drawing/2014/main" id="{0F985A7E-ADE5-48AF-82D0-5C14304A4B89}"/>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B100D113-71FA-4660-AC57-178DDB55E8E5}"/>
              </a:ext>
            </a:extLst>
          </p:cNvPr>
          <p:cNvSpPr>
            <a:spLocks noGrp="1"/>
          </p:cNvSpPr>
          <p:nvPr>
            <p:ph type="sldNum" sz="quarter" idx="12"/>
          </p:nvPr>
        </p:nvSpPr>
        <p:spPr/>
        <p:txBody>
          <a:bodyPr/>
          <a:lstStyle/>
          <a:p>
            <a:fld id="{1C8B3222-50D4-4E1E-B28B-94C54C252EC6}" type="slidenum">
              <a:rPr lang="tr-TR" smtClean="0"/>
              <a:t>‹#›</a:t>
            </a:fld>
            <a:endParaRPr lang="tr-TR"/>
          </a:p>
        </p:txBody>
      </p:sp>
    </p:spTree>
    <p:extLst>
      <p:ext uri="{BB962C8B-B14F-4D97-AF65-F5344CB8AC3E}">
        <p14:creationId xmlns:p14="http://schemas.microsoft.com/office/powerpoint/2010/main" val="3235526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BCC26BA-25F3-4C64-AD76-FC9B070C29A4}"/>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04D32E5A-EF35-4E29-8405-273710F041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6E420005-36CB-4863-A5FA-D64C3E5E10FE}"/>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A34C0947-897A-4B43-A299-2EAEBD158F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FB933EE2-2D8C-4822-893B-EDCEB9C5D740}"/>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6A94F88B-B36B-46BA-B14D-9FC12E6276A8}"/>
              </a:ext>
            </a:extLst>
          </p:cNvPr>
          <p:cNvSpPr>
            <a:spLocks noGrp="1"/>
          </p:cNvSpPr>
          <p:nvPr>
            <p:ph type="dt" sz="half" idx="10"/>
          </p:nvPr>
        </p:nvSpPr>
        <p:spPr/>
        <p:txBody>
          <a:bodyPr/>
          <a:lstStyle/>
          <a:p>
            <a:fld id="{475CE646-6211-4256-9C78-FE3364E90CF1}" type="datetimeFigureOut">
              <a:rPr lang="tr-TR" smtClean="0"/>
              <a:t>3.10.2020</a:t>
            </a:fld>
            <a:endParaRPr lang="tr-TR"/>
          </a:p>
        </p:txBody>
      </p:sp>
      <p:sp>
        <p:nvSpPr>
          <p:cNvPr id="8" name="Alt Bilgi Yer Tutucusu 7">
            <a:extLst>
              <a:ext uri="{FF2B5EF4-FFF2-40B4-BE49-F238E27FC236}">
                <a16:creationId xmlns:a16="http://schemas.microsoft.com/office/drawing/2014/main" id="{C669AE2F-00D9-4295-95A6-80483A94DDE0}"/>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147746E9-53DC-429E-AA3E-80F5D201707B}"/>
              </a:ext>
            </a:extLst>
          </p:cNvPr>
          <p:cNvSpPr>
            <a:spLocks noGrp="1"/>
          </p:cNvSpPr>
          <p:nvPr>
            <p:ph type="sldNum" sz="quarter" idx="12"/>
          </p:nvPr>
        </p:nvSpPr>
        <p:spPr/>
        <p:txBody>
          <a:bodyPr/>
          <a:lstStyle/>
          <a:p>
            <a:fld id="{1C8B3222-50D4-4E1E-B28B-94C54C252EC6}" type="slidenum">
              <a:rPr lang="tr-TR" smtClean="0"/>
              <a:t>‹#›</a:t>
            </a:fld>
            <a:endParaRPr lang="tr-TR"/>
          </a:p>
        </p:txBody>
      </p:sp>
    </p:spTree>
    <p:extLst>
      <p:ext uri="{BB962C8B-B14F-4D97-AF65-F5344CB8AC3E}">
        <p14:creationId xmlns:p14="http://schemas.microsoft.com/office/powerpoint/2010/main" val="4288443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519CD38-4F26-4537-855B-7E34684C594F}"/>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A692CE29-6CA1-4653-A61E-C3AAE1FD67EC}"/>
              </a:ext>
            </a:extLst>
          </p:cNvPr>
          <p:cNvSpPr>
            <a:spLocks noGrp="1"/>
          </p:cNvSpPr>
          <p:nvPr>
            <p:ph type="dt" sz="half" idx="10"/>
          </p:nvPr>
        </p:nvSpPr>
        <p:spPr/>
        <p:txBody>
          <a:bodyPr/>
          <a:lstStyle/>
          <a:p>
            <a:fld id="{475CE646-6211-4256-9C78-FE3364E90CF1}" type="datetimeFigureOut">
              <a:rPr lang="tr-TR" smtClean="0"/>
              <a:t>3.10.2020</a:t>
            </a:fld>
            <a:endParaRPr lang="tr-TR"/>
          </a:p>
        </p:txBody>
      </p:sp>
      <p:sp>
        <p:nvSpPr>
          <p:cNvPr id="4" name="Alt Bilgi Yer Tutucusu 3">
            <a:extLst>
              <a:ext uri="{FF2B5EF4-FFF2-40B4-BE49-F238E27FC236}">
                <a16:creationId xmlns:a16="http://schemas.microsoft.com/office/drawing/2014/main" id="{3B7DB2CC-84DA-4C00-A5B5-E83F20F7C937}"/>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6D2102F1-67DB-4D33-A6C5-B60C4312579E}"/>
              </a:ext>
            </a:extLst>
          </p:cNvPr>
          <p:cNvSpPr>
            <a:spLocks noGrp="1"/>
          </p:cNvSpPr>
          <p:nvPr>
            <p:ph type="sldNum" sz="quarter" idx="12"/>
          </p:nvPr>
        </p:nvSpPr>
        <p:spPr/>
        <p:txBody>
          <a:bodyPr/>
          <a:lstStyle/>
          <a:p>
            <a:fld id="{1C8B3222-50D4-4E1E-B28B-94C54C252EC6}" type="slidenum">
              <a:rPr lang="tr-TR" smtClean="0"/>
              <a:t>‹#›</a:t>
            </a:fld>
            <a:endParaRPr lang="tr-TR"/>
          </a:p>
        </p:txBody>
      </p:sp>
    </p:spTree>
    <p:extLst>
      <p:ext uri="{BB962C8B-B14F-4D97-AF65-F5344CB8AC3E}">
        <p14:creationId xmlns:p14="http://schemas.microsoft.com/office/powerpoint/2010/main" val="3201481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E391EF27-0DB9-4A6C-AE2A-DA508EC8F563}"/>
              </a:ext>
            </a:extLst>
          </p:cNvPr>
          <p:cNvSpPr>
            <a:spLocks noGrp="1"/>
          </p:cNvSpPr>
          <p:nvPr>
            <p:ph type="dt" sz="half" idx="10"/>
          </p:nvPr>
        </p:nvSpPr>
        <p:spPr/>
        <p:txBody>
          <a:bodyPr/>
          <a:lstStyle/>
          <a:p>
            <a:fld id="{475CE646-6211-4256-9C78-FE3364E90CF1}" type="datetimeFigureOut">
              <a:rPr lang="tr-TR" smtClean="0"/>
              <a:t>3.10.2020</a:t>
            </a:fld>
            <a:endParaRPr lang="tr-TR"/>
          </a:p>
        </p:txBody>
      </p:sp>
      <p:sp>
        <p:nvSpPr>
          <p:cNvPr id="3" name="Alt Bilgi Yer Tutucusu 2">
            <a:extLst>
              <a:ext uri="{FF2B5EF4-FFF2-40B4-BE49-F238E27FC236}">
                <a16:creationId xmlns:a16="http://schemas.microsoft.com/office/drawing/2014/main" id="{3F2391BD-CCA5-4D7C-AB65-ADA8F3C02FE7}"/>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83646102-E51E-4756-A83D-39DE8F1BC74B}"/>
              </a:ext>
            </a:extLst>
          </p:cNvPr>
          <p:cNvSpPr>
            <a:spLocks noGrp="1"/>
          </p:cNvSpPr>
          <p:nvPr>
            <p:ph type="sldNum" sz="quarter" idx="12"/>
          </p:nvPr>
        </p:nvSpPr>
        <p:spPr/>
        <p:txBody>
          <a:bodyPr/>
          <a:lstStyle/>
          <a:p>
            <a:fld id="{1C8B3222-50D4-4E1E-B28B-94C54C252EC6}" type="slidenum">
              <a:rPr lang="tr-TR" smtClean="0"/>
              <a:t>‹#›</a:t>
            </a:fld>
            <a:endParaRPr lang="tr-TR"/>
          </a:p>
        </p:txBody>
      </p:sp>
    </p:spTree>
    <p:extLst>
      <p:ext uri="{BB962C8B-B14F-4D97-AF65-F5344CB8AC3E}">
        <p14:creationId xmlns:p14="http://schemas.microsoft.com/office/powerpoint/2010/main" val="2856009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2A12527-7C68-48B0-909A-8F97A2C949EC}"/>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25B1EB12-940F-47C1-BF38-5B1B26AA50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3DA9CFBF-570B-4DD5-9606-89506887AE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559CB330-CB7B-4EB6-B426-F14B4D607A6B}"/>
              </a:ext>
            </a:extLst>
          </p:cNvPr>
          <p:cNvSpPr>
            <a:spLocks noGrp="1"/>
          </p:cNvSpPr>
          <p:nvPr>
            <p:ph type="dt" sz="half" idx="10"/>
          </p:nvPr>
        </p:nvSpPr>
        <p:spPr/>
        <p:txBody>
          <a:bodyPr/>
          <a:lstStyle/>
          <a:p>
            <a:fld id="{475CE646-6211-4256-9C78-FE3364E90CF1}" type="datetimeFigureOut">
              <a:rPr lang="tr-TR" smtClean="0"/>
              <a:t>3.10.2020</a:t>
            </a:fld>
            <a:endParaRPr lang="tr-TR"/>
          </a:p>
        </p:txBody>
      </p:sp>
      <p:sp>
        <p:nvSpPr>
          <p:cNvPr id="6" name="Alt Bilgi Yer Tutucusu 5">
            <a:extLst>
              <a:ext uri="{FF2B5EF4-FFF2-40B4-BE49-F238E27FC236}">
                <a16:creationId xmlns:a16="http://schemas.microsoft.com/office/drawing/2014/main" id="{E1A6387E-8726-484B-90E8-D179A99BD241}"/>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CD7F3A9-9A4F-4E34-B055-CFF5BAC529F9}"/>
              </a:ext>
            </a:extLst>
          </p:cNvPr>
          <p:cNvSpPr>
            <a:spLocks noGrp="1"/>
          </p:cNvSpPr>
          <p:nvPr>
            <p:ph type="sldNum" sz="quarter" idx="12"/>
          </p:nvPr>
        </p:nvSpPr>
        <p:spPr/>
        <p:txBody>
          <a:bodyPr/>
          <a:lstStyle/>
          <a:p>
            <a:fld id="{1C8B3222-50D4-4E1E-B28B-94C54C252EC6}" type="slidenum">
              <a:rPr lang="tr-TR" smtClean="0"/>
              <a:t>‹#›</a:t>
            </a:fld>
            <a:endParaRPr lang="tr-TR"/>
          </a:p>
        </p:txBody>
      </p:sp>
    </p:spTree>
    <p:extLst>
      <p:ext uri="{BB962C8B-B14F-4D97-AF65-F5344CB8AC3E}">
        <p14:creationId xmlns:p14="http://schemas.microsoft.com/office/powerpoint/2010/main" val="1019555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7B7D089-420E-4357-95B2-F5B90F975859}"/>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E13C2C9B-DA6F-4317-89AA-AF41BCF56C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7D5D8D67-D75E-482E-B384-F89257B317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7413D20B-4213-4086-AE61-4F4EBCB9D9B6}"/>
              </a:ext>
            </a:extLst>
          </p:cNvPr>
          <p:cNvSpPr>
            <a:spLocks noGrp="1"/>
          </p:cNvSpPr>
          <p:nvPr>
            <p:ph type="dt" sz="half" idx="10"/>
          </p:nvPr>
        </p:nvSpPr>
        <p:spPr/>
        <p:txBody>
          <a:bodyPr/>
          <a:lstStyle/>
          <a:p>
            <a:fld id="{475CE646-6211-4256-9C78-FE3364E90CF1}" type="datetimeFigureOut">
              <a:rPr lang="tr-TR" smtClean="0"/>
              <a:t>3.10.2020</a:t>
            </a:fld>
            <a:endParaRPr lang="tr-TR"/>
          </a:p>
        </p:txBody>
      </p:sp>
      <p:sp>
        <p:nvSpPr>
          <p:cNvPr id="6" name="Alt Bilgi Yer Tutucusu 5">
            <a:extLst>
              <a:ext uri="{FF2B5EF4-FFF2-40B4-BE49-F238E27FC236}">
                <a16:creationId xmlns:a16="http://schemas.microsoft.com/office/drawing/2014/main" id="{6A0F063F-1E20-4873-B133-155127E592E9}"/>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C59A9DD5-C568-4021-8234-D3B8F76C4402}"/>
              </a:ext>
            </a:extLst>
          </p:cNvPr>
          <p:cNvSpPr>
            <a:spLocks noGrp="1"/>
          </p:cNvSpPr>
          <p:nvPr>
            <p:ph type="sldNum" sz="quarter" idx="12"/>
          </p:nvPr>
        </p:nvSpPr>
        <p:spPr/>
        <p:txBody>
          <a:bodyPr/>
          <a:lstStyle/>
          <a:p>
            <a:fld id="{1C8B3222-50D4-4E1E-B28B-94C54C252EC6}" type="slidenum">
              <a:rPr lang="tr-TR" smtClean="0"/>
              <a:t>‹#›</a:t>
            </a:fld>
            <a:endParaRPr lang="tr-TR"/>
          </a:p>
        </p:txBody>
      </p:sp>
    </p:spTree>
    <p:extLst>
      <p:ext uri="{BB962C8B-B14F-4D97-AF65-F5344CB8AC3E}">
        <p14:creationId xmlns:p14="http://schemas.microsoft.com/office/powerpoint/2010/main" val="2785378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EE6EC99C-6BD8-4E5A-89DA-ECB36FF69F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4802C8D-5407-40D5-94E1-E0AF1F1F12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995C737-8235-40BF-8C36-F2D2E6F058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5CE646-6211-4256-9C78-FE3364E90CF1}" type="datetimeFigureOut">
              <a:rPr lang="tr-TR" smtClean="0"/>
              <a:t>3.10.2020</a:t>
            </a:fld>
            <a:endParaRPr lang="tr-TR"/>
          </a:p>
        </p:txBody>
      </p:sp>
      <p:sp>
        <p:nvSpPr>
          <p:cNvPr id="5" name="Alt Bilgi Yer Tutucusu 4">
            <a:extLst>
              <a:ext uri="{FF2B5EF4-FFF2-40B4-BE49-F238E27FC236}">
                <a16:creationId xmlns:a16="http://schemas.microsoft.com/office/drawing/2014/main" id="{3A3B3AF4-69EB-4F18-A82B-B432F1C5F0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4F5AAA11-A8E5-4362-8911-5054713BC4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8B3222-50D4-4E1E-B28B-94C54C252EC6}" type="slidenum">
              <a:rPr lang="tr-TR" smtClean="0"/>
              <a:t>‹#›</a:t>
            </a:fld>
            <a:endParaRPr lang="tr-TR"/>
          </a:p>
        </p:txBody>
      </p:sp>
    </p:spTree>
    <p:extLst>
      <p:ext uri="{BB962C8B-B14F-4D97-AF65-F5344CB8AC3E}">
        <p14:creationId xmlns:p14="http://schemas.microsoft.com/office/powerpoint/2010/main" val="1347565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6.xml"/><Relationship Id="rId5" Type="http://schemas.openxmlformats.org/officeDocument/2006/relationships/image" Target="../media/image3.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3.png"/><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19.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21.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2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23.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24.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25.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www.etkinlikburada.com&#8217;day&#305;z/"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EBDC"/>
        </a:solidFill>
        <a:effectLst/>
      </p:bgPr>
    </p:bg>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CFD8EA03-1085-4DCE-8C91-A07EDE4568F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89907" y="4152900"/>
            <a:ext cx="7835440" cy="2809109"/>
          </a:xfrm>
          <a:prstGeom prst="rect">
            <a:avLst/>
          </a:prstGeom>
        </p:spPr>
      </p:pic>
      <p:sp>
        <p:nvSpPr>
          <p:cNvPr id="3" name="Dikdörtgen 2">
            <a:extLst>
              <a:ext uri="{FF2B5EF4-FFF2-40B4-BE49-F238E27FC236}">
                <a16:creationId xmlns:a16="http://schemas.microsoft.com/office/drawing/2014/main" id="{6CD103AD-01C6-48A0-AB50-37661739BFE0}"/>
              </a:ext>
            </a:extLst>
          </p:cNvPr>
          <p:cNvSpPr/>
          <p:nvPr/>
        </p:nvSpPr>
        <p:spPr>
          <a:xfrm>
            <a:off x="2307817" y="1345062"/>
            <a:ext cx="7744428" cy="3046988"/>
          </a:xfrm>
          <a:prstGeom prst="rect">
            <a:avLst/>
          </a:prstGeom>
          <a:noFill/>
        </p:spPr>
        <p:txBody>
          <a:bodyPr wrap="none" lIns="91440" tIns="45720" rIns="91440" bIns="45720">
            <a:spAutoFit/>
          </a:bodyPr>
          <a:lstStyle/>
          <a:p>
            <a:pPr algn="ctr"/>
            <a:r>
              <a:rPr lang="tr-TR" sz="9600" b="1" cap="none" spc="0" dirty="0">
                <a:ln w="57150">
                  <a:solidFill>
                    <a:schemeClr val="tx1"/>
                  </a:solidFill>
                </a:ln>
                <a:solidFill>
                  <a:srgbClr val="FF5050"/>
                </a:solidFill>
                <a:effectLst>
                  <a:glow rad="228600">
                    <a:schemeClr val="tx1">
                      <a:alpha val="40000"/>
                    </a:schemeClr>
                  </a:glow>
                  <a:outerShdw blurRad="50800" dist="38100" dir="10800000" algn="r" rotWithShape="0">
                    <a:prstClr val="black">
                      <a:alpha val="40000"/>
                    </a:prstClr>
                  </a:outerShdw>
                </a:effectLst>
                <a:latin typeface="Luckiest Guy" panose="02000506000000020004" pitchFamily="2" charset="0"/>
              </a:rPr>
              <a:t>FEN BİLİMLERİ</a:t>
            </a:r>
          </a:p>
          <a:p>
            <a:pPr algn="ctr"/>
            <a:r>
              <a:rPr lang="tr-TR" sz="9600" b="1" dirty="0">
                <a:ln w="57150">
                  <a:solidFill>
                    <a:schemeClr val="tx1"/>
                  </a:solidFill>
                </a:ln>
                <a:solidFill>
                  <a:schemeClr val="bg1">
                    <a:lumMod val="95000"/>
                  </a:schemeClr>
                </a:solidFill>
                <a:effectLst>
                  <a:glow rad="228600">
                    <a:schemeClr val="accent4">
                      <a:satMod val="175000"/>
                      <a:alpha val="40000"/>
                    </a:schemeClr>
                  </a:glow>
                  <a:outerShdw blurRad="50800" dist="38100" dir="10800000" algn="r" rotWithShape="0">
                    <a:prstClr val="black">
                      <a:alpha val="40000"/>
                    </a:prstClr>
                  </a:outerShdw>
                </a:effectLst>
                <a:latin typeface="Luckiest Guy" panose="02000506000000020004" pitchFamily="2" charset="0"/>
              </a:rPr>
              <a:t>MADENLER</a:t>
            </a:r>
            <a:endParaRPr lang="tr-TR" sz="9600" b="1" cap="none" spc="0" dirty="0">
              <a:ln w="57150">
                <a:solidFill>
                  <a:schemeClr val="tx1"/>
                </a:solidFill>
              </a:ln>
              <a:solidFill>
                <a:schemeClr val="bg1">
                  <a:lumMod val="95000"/>
                </a:schemeClr>
              </a:solidFill>
              <a:effectLst>
                <a:glow rad="228600">
                  <a:schemeClr val="accent4">
                    <a:satMod val="175000"/>
                    <a:alpha val="40000"/>
                  </a:schemeClr>
                </a:glow>
                <a:outerShdw blurRad="50800" dist="38100" dir="10800000" algn="r" rotWithShape="0">
                  <a:prstClr val="black">
                    <a:alpha val="40000"/>
                  </a:prstClr>
                </a:outerShdw>
              </a:effectLst>
              <a:latin typeface="Luckiest Guy" panose="02000506000000020004" pitchFamily="2" charset="0"/>
            </a:endParaRPr>
          </a:p>
        </p:txBody>
      </p:sp>
      <p:pic>
        <p:nvPicPr>
          <p:cNvPr id="4" name="Resim 3">
            <a:extLst>
              <a:ext uri="{FF2B5EF4-FFF2-40B4-BE49-F238E27FC236}">
                <a16:creationId xmlns:a16="http://schemas.microsoft.com/office/drawing/2014/main" id="{2408D87D-BFAA-48E2-84C5-B6CFD3265A45}"/>
              </a:ext>
            </a:extLst>
          </p:cNvPr>
          <p:cNvPicPr>
            <a:picLocks noChangeAspect="1"/>
          </p:cNvPicPr>
          <p:nvPr/>
        </p:nvPicPr>
        <p:blipFill>
          <a:blip r:embed="rId4"/>
          <a:stretch>
            <a:fillRect/>
          </a:stretch>
        </p:blipFill>
        <p:spPr>
          <a:xfrm>
            <a:off x="4235238" y="0"/>
            <a:ext cx="3889587" cy="1482905"/>
          </a:xfrm>
          <a:prstGeom prst="rect">
            <a:avLst/>
          </a:prstGeom>
        </p:spPr>
      </p:pic>
      <p:pic>
        <p:nvPicPr>
          <p:cNvPr id="6" name="Resim 5">
            <a:extLst>
              <a:ext uri="{FF2B5EF4-FFF2-40B4-BE49-F238E27FC236}">
                <a16:creationId xmlns:a16="http://schemas.microsoft.com/office/drawing/2014/main" id="{EC53DBE6-CAFF-4AA4-87F8-47F781ABFD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129" y="-130745"/>
            <a:ext cx="1867181" cy="1867181"/>
          </a:xfrm>
          <a:prstGeom prst="rect">
            <a:avLst/>
          </a:prstGeom>
        </p:spPr>
      </p:pic>
    </p:spTree>
    <p:custDataLst>
      <p:tags r:id="rId1"/>
    </p:custDataLst>
    <p:extLst>
      <p:ext uri="{BB962C8B-B14F-4D97-AF65-F5344CB8AC3E}">
        <p14:creationId xmlns:p14="http://schemas.microsoft.com/office/powerpoint/2010/main" val="1685853947"/>
      </p:ext>
    </p:extLst>
  </p:cSld>
  <p:clrMapOvr>
    <a:masterClrMapping/>
  </p:clrMapOvr>
  <mc:AlternateContent xmlns:mc="http://schemas.openxmlformats.org/markup-compatibility/2006" xmlns:p14="http://schemas.microsoft.com/office/powerpoint/2010/main">
    <mc:Choice Requires="p14">
      <p:transition spd="slow" p14:dur="2000" advTm="36537"/>
    </mc:Choice>
    <mc:Fallback xmlns="">
      <p:transition spd="slow" advTm="365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EBDC"/>
        </a:solidFill>
        <a:effectLst/>
      </p:bgPr>
    </p:bg>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37237F75-D7B1-4B3F-8B13-6D67DDF62D91}"/>
              </a:ext>
            </a:extLst>
          </p:cNvPr>
          <p:cNvSpPr/>
          <p:nvPr/>
        </p:nvSpPr>
        <p:spPr>
          <a:xfrm>
            <a:off x="3580728" y="0"/>
            <a:ext cx="5030544" cy="1323439"/>
          </a:xfrm>
          <a:prstGeom prst="rect">
            <a:avLst/>
          </a:prstGeom>
          <a:noFill/>
        </p:spPr>
        <p:txBody>
          <a:bodyPr wrap="none" lIns="91440" tIns="45720" rIns="91440" bIns="45720">
            <a:spAutoFit/>
          </a:bodyPr>
          <a:lstStyle/>
          <a:p>
            <a:pPr algn="ctr"/>
            <a:r>
              <a:rPr lang="tr-TR" sz="8000" b="1" cap="none" spc="0" dirty="0">
                <a:ln w="57150">
                  <a:solidFill>
                    <a:schemeClr val="tx1"/>
                  </a:solidFill>
                </a:ln>
                <a:solidFill>
                  <a:srgbClr val="FF5050"/>
                </a:solidFill>
                <a:effectLst>
                  <a:glow rad="228600">
                    <a:schemeClr val="tx1">
                      <a:alpha val="40000"/>
                    </a:schemeClr>
                  </a:glow>
                  <a:outerShdw blurRad="50800" dist="38100" dir="10800000" algn="r" rotWithShape="0">
                    <a:prstClr val="black">
                      <a:alpha val="40000"/>
                    </a:prstClr>
                  </a:outerShdw>
                </a:effectLst>
                <a:latin typeface="Luckiest Guy" panose="02000506000000020004" pitchFamily="2" charset="0"/>
              </a:rPr>
              <a:t>MADENLER</a:t>
            </a:r>
            <a:endParaRPr lang="tr-TR" sz="8000" b="1" cap="none" spc="0" dirty="0">
              <a:ln w="57150">
                <a:solidFill>
                  <a:schemeClr val="tx1"/>
                </a:solidFill>
              </a:ln>
              <a:solidFill>
                <a:schemeClr val="bg1">
                  <a:lumMod val="95000"/>
                </a:schemeClr>
              </a:solidFill>
              <a:effectLst>
                <a:glow rad="228600">
                  <a:schemeClr val="accent4">
                    <a:satMod val="175000"/>
                    <a:alpha val="40000"/>
                  </a:schemeClr>
                </a:glow>
                <a:outerShdw blurRad="50800" dist="38100" dir="10800000" algn="r" rotWithShape="0">
                  <a:prstClr val="black">
                    <a:alpha val="40000"/>
                  </a:prstClr>
                </a:outerShdw>
              </a:effectLst>
              <a:latin typeface="Luckiest Guy" panose="02000506000000020004" pitchFamily="2" charset="0"/>
            </a:endParaRPr>
          </a:p>
        </p:txBody>
      </p:sp>
      <p:sp>
        <p:nvSpPr>
          <p:cNvPr id="2" name="Metin kutusu 1">
            <a:extLst>
              <a:ext uri="{FF2B5EF4-FFF2-40B4-BE49-F238E27FC236}">
                <a16:creationId xmlns:a16="http://schemas.microsoft.com/office/drawing/2014/main" id="{33F828AA-9B6C-4948-88FF-6E44036E4DB8}"/>
              </a:ext>
            </a:extLst>
          </p:cNvPr>
          <p:cNvSpPr txBox="1"/>
          <p:nvPr/>
        </p:nvSpPr>
        <p:spPr>
          <a:xfrm>
            <a:off x="874032" y="1366897"/>
            <a:ext cx="9925050" cy="2062103"/>
          </a:xfrm>
          <a:prstGeom prst="rect">
            <a:avLst/>
          </a:prstGeom>
          <a:noFill/>
        </p:spPr>
        <p:txBody>
          <a:bodyPr wrap="square">
            <a:spAutoFit/>
          </a:bodyPr>
          <a:lstStyle/>
          <a:p>
            <a:pPr algn="ctr"/>
            <a:r>
              <a:rPr lang="tr-TR" sz="3200" dirty="0">
                <a:latin typeface="Kayra Aydin" panose="020F0503040000020004" pitchFamily="34" charset="0"/>
              </a:rPr>
              <a:t>  Ülkemiz maden kaynakları bakımından kendine yeten ülkeler arasındadır. Bakır, krom, altın, gümüş, bor, mermer, linyit, demir, kurşun ve çinko Türkiye’de</a:t>
            </a:r>
          </a:p>
          <a:p>
            <a:pPr algn="ctr"/>
            <a:r>
              <a:rPr lang="tr-TR" sz="3200" dirty="0">
                <a:latin typeface="Kayra Aydin" panose="020F0503040000020004" pitchFamily="34" charset="0"/>
              </a:rPr>
              <a:t>çıkarılan önemli madenler arasındadır. </a:t>
            </a:r>
          </a:p>
        </p:txBody>
      </p:sp>
      <p:pic>
        <p:nvPicPr>
          <p:cNvPr id="7" name="Resim 6">
            <a:extLst>
              <a:ext uri="{FF2B5EF4-FFF2-40B4-BE49-F238E27FC236}">
                <a16:creationId xmlns:a16="http://schemas.microsoft.com/office/drawing/2014/main" id="{1C781CD2-7F51-49B3-AF4C-92AAB26B06CB}"/>
              </a:ext>
            </a:extLst>
          </p:cNvPr>
          <p:cNvPicPr>
            <a:picLocks noChangeAspect="1"/>
          </p:cNvPicPr>
          <p:nvPr/>
        </p:nvPicPr>
        <p:blipFill rotWithShape="1">
          <a:blip r:embed="rId3">
            <a:extLst>
              <a:ext uri="{28A0092B-C50C-407E-A947-70E740481C1C}">
                <a14:useLocalDpi xmlns:a14="http://schemas.microsoft.com/office/drawing/2010/main" val="0"/>
              </a:ext>
            </a:extLst>
          </a:blip>
          <a:srcRect l="-198" t="33345" r="198" b="33428"/>
          <a:stretch/>
        </p:blipFill>
        <p:spPr>
          <a:xfrm>
            <a:off x="1502682" y="3472458"/>
            <a:ext cx="9700521" cy="3223242"/>
          </a:xfrm>
          <a:prstGeom prst="rect">
            <a:avLst/>
          </a:prstGeom>
        </p:spPr>
      </p:pic>
      <p:pic>
        <p:nvPicPr>
          <p:cNvPr id="3" name="Resim 2">
            <a:extLst>
              <a:ext uri="{FF2B5EF4-FFF2-40B4-BE49-F238E27FC236}">
                <a16:creationId xmlns:a16="http://schemas.microsoft.com/office/drawing/2014/main" id="{12BE0FD3-E2A3-4F81-821F-0531790481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129" y="-130745"/>
            <a:ext cx="1584927" cy="1584927"/>
          </a:xfrm>
          <a:prstGeom prst="rect">
            <a:avLst/>
          </a:prstGeom>
        </p:spPr>
      </p:pic>
    </p:spTree>
    <p:custDataLst>
      <p:tags r:id="rId1"/>
    </p:custDataLst>
    <p:extLst>
      <p:ext uri="{BB962C8B-B14F-4D97-AF65-F5344CB8AC3E}">
        <p14:creationId xmlns:p14="http://schemas.microsoft.com/office/powerpoint/2010/main" val="3327722036"/>
      </p:ext>
    </p:extLst>
  </p:cSld>
  <p:clrMapOvr>
    <a:masterClrMapping/>
  </p:clrMapOvr>
  <mc:AlternateContent xmlns:mc="http://schemas.openxmlformats.org/markup-compatibility/2006" xmlns:p14="http://schemas.microsoft.com/office/powerpoint/2010/main">
    <mc:Choice Requires="p14">
      <p:transition spd="slow" p14:dur="2000" advTm="23514"/>
    </mc:Choice>
    <mc:Fallback xmlns="">
      <p:transition spd="slow" advTm="235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EBDC"/>
        </a:solidFill>
        <a:effectLst/>
      </p:bgPr>
    </p:bg>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37237F75-D7B1-4B3F-8B13-6D67DDF62D91}"/>
              </a:ext>
            </a:extLst>
          </p:cNvPr>
          <p:cNvSpPr/>
          <p:nvPr/>
        </p:nvSpPr>
        <p:spPr>
          <a:xfrm>
            <a:off x="3580728" y="0"/>
            <a:ext cx="5030544"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0" normalizeH="0" baseline="0" noProof="0" dirty="0">
                <a:ln w="57150">
                  <a:solidFill>
                    <a:prstClr val="black"/>
                  </a:solidFill>
                </a:ln>
                <a:solidFill>
                  <a:srgbClr val="FF5050"/>
                </a:solidFill>
                <a:effectLst>
                  <a:glow rad="228600">
                    <a:prstClr val="black">
                      <a:alpha val="40000"/>
                    </a:prstClr>
                  </a:glow>
                  <a:outerShdw blurRad="50800" dist="38100" dir="10800000" algn="r" rotWithShape="0">
                    <a:prstClr val="black">
                      <a:alpha val="40000"/>
                    </a:prstClr>
                  </a:outerShdw>
                </a:effectLst>
                <a:uLnTx/>
                <a:uFillTx/>
                <a:latin typeface="Luckiest Guy" panose="02000506000000020004" pitchFamily="2" charset="0"/>
                <a:ea typeface="+mn-ea"/>
                <a:cs typeface="+mn-cs"/>
              </a:rPr>
              <a:t>MADENLER</a:t>
            </a:r>
            <a:endParaRPr kumimoji="0" lang="tr-TR" sz="8000" b="1" i="0" u="none" strike="noStrike" kern="1200" cap="none" spc="0" normalizeH="0" baseline="0" noProof="0" dirty="0">
              <a:ln w="57150">
                <a:solidFill>
                  <a:prstClr val="black"/>
                </a:solidFill>
              </a:ln>
              <a:solidFill>
                <a:prstClr val="white">
                  <a:lumMod val="95000"/>
                </a:prstClr>
              </a:solidFill>
              <a:effectLst>
                <a:glow rad="228600">
                  <a:srgbClr val="FFC000">
                    <a:satMod val="175000"/>
                    <a:alpha val="40000"/>
                  </a:srgbClr>
                </a:glow>
                <a:outerShdw blurRad="50800" dist="38100" dir="10800000" algn="r" rotWithShape="0">
                  <a:prstClr val="black">
                    <a:alpha val="40000"/>
                  </a:prstClr>
                </a:outerShdw>
              </a:effectLst>
              <a:uLnTx/>
              <a:uFillTx/>
              <a:latin typeface="Luckiest Guy" panose="02000506000000020004" pitchFamily="2" charset="0"/>
              <a:ea typeface="+mn-ea"/>
              <a:cs typeface="+mn-cs"/>
            </a:endParaRPr>
          </a:p>
        </p:txBody>
      </p:sp>
      <p:sp>
        <p:nvSpPr>
          <p:cNvPr id="2" name="Metin kutusu 1">
            <a:extLst>
              <a:ext uri="{FF2B5EF4-FFF2-40B4-BE49-F238E27FC236}">
                <a16:creationId xmlns:a16="http://schemas.microsoft.com/office/drawing/2014/main" id="{33F828AA-9B6C-4948-88FF-6E44036E4DB8}"/>
              </a:ext>
            </a:extLst>
          </p:cNvPr>
          <p:cNvSpPr txBox="1"/>
          <p:nvPr/>
        </p:nvSpPr>
        <p:spPr>
          <a:xfrm>
            <a:off x="1133475" y="1177139"/>
            <a:ext cx="992505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Kayra Aydin" panose="020F0503040000020004" pitchFamily="34" charset="0"/>
                <a:ea typeface="+mn-ea"/>
                <a:cs typeface="+mn-cs"/>
              </a:rPr>
              <a:t>  Ayrıca doğal soda, kaya tuzu, alçı taşı ve zımpara taşı gibi ham maddeler ülkemizde yeteri kadar bulunmaktadır. </a:t>
            </a:r>
          </a:p>
        </p:txBody>
      </p:sp>
      <p:pic>
        <p:nvPicPr>
          <p:cNvPr id="3" name="Resim 2">
            <a:extLst>
              <a:ext uri="{FF2B5EF4-FFF2-40B4-BE49-F238E27FC236}">
                <a16:creationId xmlns:a16="http://schemas.microsoft.com/office/drawing/2014/main" id="{AF864357-A2C8-4511-BB8F-D1058BA8D8FF}"/>
              </a:ext>
            </a:extLst>
          </p:cNvPr>
          <p:cNvPicPr>
            <a:picLocks noChangeAspect="1"/>
          </p:cNvPicPr>
          <p:nvPr/>
        </p:nvPicPr>
        <p:blipFill rotWithShape="1">
          <a:blip r:embed="rId3">
            <a:extLst>
              <a:ext uri="{28A0092B-C50C-407E-A947-70E740481C1C}">
                <a14:useLocalDpi xmlns:a14="http://schemas.microsoft.com/office/drawing/2010/main" val="0"/>
              </a:ext>
            </a:extLst>
          </a:blip>
          <a:srcRect l="198" t="66772" r="-198"/>
          <a:stretch/>
        </p:blipFill>
        <p:spPr>
          <a:xfrm>
            <a:off x="795566" y="3140773"/>
            <a:ext cx="10841718" cy="3602434"/>
          </a:xfrm>
          <a:prstGeom prst="rect">
            <a:avLst/>
          </a:prstGeom>
        </p:spPr>
      </p:pic>
      <p:pic>
        <p:nvPicPr>
          <p:cNvPr id="6" name="Resim 5">
            <a:extLst>
              <a:ext uri="{FF2B5EF4-FFF2-40B4-BE49-F238E27FC236}">
                <a16:creationId xmlns:a16="http://schemas.microsoft.com/office/drawing/2014/main" id="{36152776-DED5-4962-B939-161F60A0A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129" y="-130745"/>
            <a:ext cx="1584927" cy="1584927"/>
          </a:xfrm>
          <a:prstGeom prst="rect">
            <a:avLst/>
          </a:prstGeom>
        </p:spPr>
      </p:pic>
    </p:spTree>
    <p:custDataLst>
      <p:tags r:id="rId1"/>
    </p:custDataLst>
    <p:extLst>
      <p:ext uri="{BB962C8B-B14F-4D97-AF65-F5344CB8AC3E}">
        <p14:creationId xmlns:p14="http://schemas.microsoft.com/office/powerpoint/2010/main" val="4248780043"/>
      </p:ext>
    </p:extLst>
  </p:cSld>
  <p:clrMapOvr>
    <a:masterClrMapping/>
  </p:clrMapOvr>
  <mc:AlternateContent xmlns:mc="http://schemas.openxmlformats.org/markup-compatibility/2006" xmlns:p14="http://schemas.microsoft.com/office/powerpoint/2010/main">
    <mc:Choice Requires="p14">
      <p:transition spd="slow" p14:dur="2000" advTm="11303"/>
    </mc:Choice>
    <mc:Fallback xmlns="">
      <p:transition spd="slow" advTm="113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EBDC"/>
        </a:solidFill>
        <a:effectLst/>
      </p:bgPr>
    </p:bg>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37237F75-D7B1-4B3F-8B13-6D67DDF62D91}"/>
              </a:ext>
            </a:extLst>
          </p:cNvPr>
          <p:cNvSpPr/>
          <p:nvPr/>
        </p:nvSpPr>
        <p:spPr>
          <a:xfrm>
            <a:off x="3580728" y="0"/>
            <a:ext cx="5030544"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0" normalizeH="0" baseline="0" noProof="0" dirty="0">
                <a:ln w="57150">
                  <a:solidFill>
                    <a:prstClr val="black"/>
                  </a:solidFill>
                </a:ln>
                <a:solidFill>
                  <a:srgbClr val="FF5050"/>
                </a:solidFill>
                <a:effectLst>
                  <a:glow rad="228600">
                    <a:prstClr val="black">
                      <a:alpha val="40000"/>
                    </a:prstClr>
                  </a:glow>
                  <a:outerShdw blurRad="50800" dist="38100" dir="10800000" algn="r" rotWithShape="0">
                    <a:prstClr val="black">
                      <a:alpha val="40000"/>
                    </a:prstClr>
                  </a:outerShdw>
                </a:effectLst>
                <a:uLnTx/>
                <a:uFillTx/>
                <a:latin typeface="Luckiest Guy" panose="02000506000000020004" pitchFamily="2" charset="0"/>
                <a:ea typeface="+mn-ea"/>
                <a:cs typeface="+mn-cs"/>
              </a:rPr>
              <a:t>MADENLER</a:t>
            </a:r>
            <a:endParaRPr kumimoji="0" lang="tr-TR" sz="8000" b="1" i="0" u="none" strike="noStrike" kern="1200" cap="none" spc="0" normalizeH="0" baseline="0" noProof="0" dirty="0">
              <a:ln w="57150">
                <a:solidFill>
                  <a:prstClr val="black"/>
                </a:solidFill>
              </a:ln>
              <a:solidFill>
                <a:prstClr val="white">
                  <a:lumMod val="95000"/>
                </a:prstClr>
              </a:solidFill>
              <a:effectLst>
                <a:glow rad="228600">
                  <a:srgbClr val="FFC000">
                    <a:satMod val="175000"/>
                    <a:alpha val="40000"/>
                  </a:srgbClr>
                </a:glow>
                <a:outerShdw blurRad="50800" dist="38100" dir="10800000" algn="r" rotWithShape="0">
                  <a:prstClr val="black">
                    <a:alpha val="40000"/>
                  </a:prstClr>
                </a:outerShdw>
              </a:effectLst>
              <a:uLnTx/>
              <a:uFillTx/>
              <a:latin typeface="Luckiest Guy" panose="02000506000000020004" pitchFamily="2" charset="0"/>
              <a:ea typeface="+mn-ea"/>
              <a:cs typeface="+mn-cs"/>
            </a:endParaRPr>
          </a:p>
        </p:txBody>
      </p:sp>
      <p:sp>
        <p:nvSpPr>
          <p:cNvPr id="2" name="Metin kutusu 1">
            <a:extLst>
              <a:ext uri="{FF2B5EF4-FFF2-40B4-BE49-F238E27FC236}">
                <a16:creationId xmlns:a16="http://schemas.microsoft.com/office/drawing/2014/main" id="{33F828AA-9B6C-4948-88FF-6E44036E4DB8}"/>
              </a:ext>
            </a:extLst>
          </p:cNvPr>
          <p:cNvSpPr txBox="1"/>
          <p:nvPr/>
        </p:nvSpPr>
        <p:spPr>
          <a:xfrm>
            <a:off x="874032" y="1480124"/>
            <a:ext cx="992505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Kayra Aydin" panose="020F0503040000020004" pitchFamily="34" charset="0"/>
                <a:ea typeface="+mn-ea"/>
                <a:cs typeface="+mn-cs"/>
              </a:rPr>
              <a:t>  Türkiye, dünyadaki bor minerali rezervlerinin yaklaşık % 70’ine sahiptir.</a:t>
            </a:r>
          </a:p>
        </p:txBody>
      </p:sp>
      <p:pic>
        <p:nvPicPr>
          <p:cNvPr id="5" name="Resim 4">
            <a:extLst>
              <a:ext uri="{FF2B5EF4-FFF2-40B4-BE49-F238E27FC236}">
                <a16:creationId xmlns:a16="http://schemas.microsoft.com/office/drawing/2014/main" id="{068FFBEF-2956-4A93-BF07-AB8ACAB0C9A4}"/>
              </a:ext>
            </a:extLst>
          </p:cNvPr>
          <p:cNvPicPr>
            <a:picLocks noChangeAspect="1"/>
          </p:cNvPicPr>
          <p:nvPr/>
        </p:nvPicPr>
        <p:blipFill rotWithShape="1">
          <a:blip r:embed="rId3">
            <a:extLst>
              <a:ext uri="{28A0092B-C50C-407E-A947-70E740481C1C}">
                <a14:useLocalDpi xmlns:a14="http://schemas.microsoft.com/office/drawing/2010/main" val="0"/>
              </a:ext>
            </a:extLst>
          </a:blip>
          <a:srcRect b="66773"/>
          <a:stretch/>
        </p:blipFill>
        <p:spPr>
          <a:xfrm>
            <a:off x="545425" y="2997914"/>
            <a:ext cx="11101150" cy="3688636"/>
          </a:xfrm>
          <a:prstGeom prst="rect">
            <a:avLst/>
          </a:prstGeom>
        </p:spPr>
      </p:pic>
      <p:pic>
        <p:nvPicPr>
          <p:cNvPr id="3" name="Resim 2">
            <a:extLst>
              <a:ext uri="{FF2B5EF4-FFF2-40B4-BE49-F238E27FC236}">
                <a16:creationId xmlns:a16="http://schemas.microsoft.com/office/drawing/2014/main" id="{118D029B-F263-4D90-9F8C-0B851C720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129" y="-130745"/>
            <a:ext cx="1584927" cy="1584927"/>
          </a:xfrm>
          <a:prstGeom prst="rect">
            <a:avLst/>
          </a:prstGeom>
        </p:spPr>
      </p:pic>
    </p:spTree>
    <p:custDataLst>
      <p:tags r:id="rId1"/>
    </p:custDataLst>
    <p:extLst>
      <p:ext uri="{BB962C8B-B14F-4D97-AF65-F5344CB8AC3E}">
        <p14:creationId xmlns:p14="http://schemas.microsoft.com/office/powerpoint/2010/main" val="57683731"/>
      </p:ext>
    </p:extLst>
  </p:cSld>
  <p:clrMapOvr>
    <a:masterClrMapping/>
  </p:clrMapOvr>
  <mc:AlternateContent xmlns:mc="http://schemas.openxmlformats.org/markup-compatibility/2006" xmlns:p14="http://schemas.microsoft.com/office/powerpoint/2010/main">
    <mc:Choice Requires="p14">
      <p:transition spd="slow" p14:dur="2000" advTm="7104"/>
    </mc:Choice>
    <mc:Fallback xmlns="">
      <p:transition spd="slow" advTm="71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EBDC"/>
        </a:solidFill>
        <a:effectLst/>
      </p:bgPr>
    </p:bg>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1B425C7E-EB07-40B9-9AAC-4327A26418B5}"/>
              </a:ext>
            </a:extLst>
          </p:cNvPr>
          <p:cNvPicPr>
            <a:picLocks noChangeAspect="1"/>
          </p:cNvPicPr>
          <p:nvPr/>
        </p:nvPicPr>
        <p:blipFill rotWithShape="1">
          <a:blip r:embed="rId3">
            <a:extLst>
              <a:ext uri="{28A0092B-C50C-407E-A947-70E740481C1C}">
                <a14:useLocalDpi xmlns:a14="http://schemas.microsoft.com/office/drawing/2010/main" val="0"/>
              </a:ext>
            </a:extLst>
          </a:blip>
          <a:srcRect l="26966" t="25822" r="48671" b="53802"/>
          <a:stretch/>
        </p:blipFill>
        <p:spPr>
          <a:xfrm>
            <a:off x="350542" y="2382610"/>
            <a:ext cx="2207218" cy="1846036"/>
          </a:xfrm>
          <a:prstGeom prst="rect">
            <a:avLst/>
          </a:prstGeom>
        </p:spPr>
      </p:pic>
      <p:sp>
        <p:nvSpPr>
          <p:cNvPr id="4" name="Dikdörtgen 3">
            <a:extLst>
              <a:ext uri="{FF2B5EF4-FFF2-40B4-BE49-F238E27FC236}">
                <a16:creationId xmlns:a16="http://schemas.microsoft.com/office/drawing/2014/main" id="{083EA210-2601-49D1-9792-FCD309002A5B}"/>
              </a:ext>
            </a:extLst>
          </p:cNvPr>
          <p:cNvSpPr/>
          <p:nvPr/>
        </p:nvSpPr>
        <p:spPr>
          <a:xfrm>
            <a:off x="3580728" y="0"/>
            <a:ext cx="5030544" cy="1323439"/>
          </a:xfrm>
          <a:prstGeom prst="rect">
            <a:avLst/>
          </a:prstGeom>
          <a:noFill/>
        </p:spPr>
        <p:txBody>
          <a:bodyPr wrap="none" lIns="91440" tIns="45720" rIns="91440" bIns="45720">
            <a:spAutoFit/>
          </a:bodyPr>
          <a:lstStyle/>
          <a:p>
            <a:pPr algn="ctr"/>
            <a:r>
              <a:rPr lang="tr-TR" sz="8000" b="1" cap="none" spc="0" dirty="0">
                <a:ln w="57150">
                  <a:solidFill>
                    <a:schemeClr val="tx1"/>
                  </a:solidFill>
                </a:ln>
                <a:solidFill>
                  <a:srgbClr val="FF5050"/>
                </a:solidFill>
                <a:effectLst>
                  <a:glow rad="228600">
                    <a:schemeClr val="tx1">
                      <a:alpha val="40000"/>
                    </a:schemeClr>
                  </a:glow>
                  <a:outerShdw blurRad="50800" dist="38100" dir="10800000" algn="r" rotWithShape="0">
                    <a:prstClr val="black">
                      <a:alpha val="40000"/>
                    </a:prstClr>
                  </a:outerShdw>
                </a:effectLst>
                <a:latin typeface="Luckiest Guy" panose="02000506000000020004" pitchFamily="2" charset="0"/>
              </a:rPr>
              <a:t>MADENLER</a:t>
            </a:r>
            <a:endParaRPr lang="tr-TR" sz="8000" b="1" cap="none" spc="0" dirty="0">
              <a:ln w="57150">
                <a:solidFill>
                  <a:schemeClr val="tx1"/>
                </a:solidFill>
              </a:ln>
              <a:solidFill>
                <a:schemeClr val="bg1">
                  <a:lumMod val="95000"/>
                </a:schemeClr>
              </a:solidFill>
              <a:effectLst>
                <a:glow rad="228600">
                  <a:schemeClr val="accent4">
                    <a:satMod val="175000"/>
                    <a:alpha val="40000"/>
                  </a:schemeClr>
                </a:glow>
                <a:outerShdw blurRad="50800" dist="38100" dir="10800000" algn="r" rotWithShape="0">
                  <a:prstClr val="black">
                    <a:alpha val="40000"/>
                  </a:prstClr>
                </a:outerShdw>
              </a:effectLst>
              <a:latin typeface="Luckiest Guy" panose="02000506000000020004" pitchFamily="2" charset="0"/>
            </a:endParaRPr>
          </a:p>
        </p:txBody>
      </p:sp>
      <p:sp>
        <p:nvSpPr>
          <p:cNvPr id="2" name="Metin kutusu 1">
            <a:extLst>
              <a:ext uri="{FF2B5EF4-FFF2-40B4-BE49-F238E27FC236}">
                <a16:creationId xmlns:a16="http://schemas.microsoft.com/office/drawing/2014/main" id="{48438957-DEB2-40A6-87F4-2DABDDC2A60D}"/>
              </a:ext>
            </a:extLst>
          </p:cNvPr>
          <p:cNvSpPr txBox="1"/>
          <p:nvPr/>
        </p:nvSpPr>
        <p:spPr>
          <a:xfrm>
            <a:off x="2196522" y="1728888"/>
            <a:ext cx="8541327" cy="4247317"/>
          </a:xfrm>
          <a:prstGeom prst="rect">
            <a:avLst/>
          </a:prstGeom>
          <a:noFill/>
        </p:spPr>
        <p:txBody>
          <a:bodyPr wrap="square">
            <a:spAutoFit/>
          </a:bodyPr>
          <a:lstStyle/>
          <a:p>
            <a:pPr algn="ctr"/>
            <a:r>
              <a:rPr lang="tr-TR" sz="5400" dirty="0">
                <a:latin typeface="Fry Pro" pitchFamily="50" charset="-94"/>
              </a:rPr>
              <a:t>Türkiye’de çıkarılan</a:t>
            </a:r>
          </a:p>
          <a:p>
            <a:pPr algn="ctr"/>
            <a:r>
              <a:rPr lang="tr-TR" sz="5400" dirty="0">
                <a:latin typeface="Fry Pro" pitchFamily="50" charset="-94"/>
              </a:rPr>
              <a:t> bazı önemli madenler</a:t>
            </a:r>
          </a:p>
          <a:p>
            <a:pPr algn="ctr"/>
            <a:r>
              <a:rPr lang="tr-TR" sz="5400" dirty="0">
                <a:latin typeface="Fry Pro" pitchFamily="50" charset="-94"/>
              </a:rPr>
              <a:t>ve bu madenlerin kullanım alanlarına göz atalım.</a:t>
            </a:r>
          </a:p>
        </p:txBody>
      </p:sp>
      <p:pic>
        <p:nvPicPr>
          <p:cNvPr id="6" name="Resim 5">
            <a:extLst>
              <a:ext uri="{FF2B5EF4-FFF2-40B4-BE49-F238E27FC236}">
                <a16:creationId xmlns:a16="http://schemas.microsoft.com/office/drawing/2014/main" id="{CB801A27-FBD6-4B76-BA5E-3C3C1CFBA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129" y="-130745"/>
            <a:ext cx="1584927" cy="1584927"/>
          </a:xfrm>
          <a:prstGeom prst="rect">
            <a:avLst/>
          </a:prstGeom>
        </p:spPr>
      </p:pic>
    </p:spTree>
    <p:custDataLst>
      <p:tags r:id="rId1"/>
    </p:custDataLst>
    <p:extLst>
      <p:ext uri="{BB962C8B-B14F-4D97-AF65-F5344CB8AC3E}">
        <p14:creationId xmlns:p14="http://schemas.microsoft.com/office/powerpoint/2010/main" val="1339649512"/>
      </p:ext>
    </p:extLst>
  </p:cSld>
  <p:clrMapOvr>
    <a:masterClrMapping/>
  </p:clrMapOvr>
  <mc:AlternateContent xmlns:mc="http://schemas.openxmlformats.org/markup-compatibility/2006" xmlns:p14="http://schemas.microsoft.com/office/powerpoint/2010/main">
    <mc:Choice Requires="p14">
      <p:transition spd="slow" p14:dur="2000" advTm="20553"/>
    </mc:Choice>
    <mc:Fallback xmlns="">
      <p:transition spd="slow" advTm="205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EBDC"/>
        </a:solidFill>
        <a:effectLst/>
      </p:bgPr>
    </p:bg>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D43E1906-BA45-4520-8CDE-3C01E7B7A532}"/>
              </a:ext>
            </a:extLst>
          </p:cNvPr>
          <p:cNvSpPr/>
          <p:nvPr/>
        </p:nvSpPr>
        <p:spPr>
          <a:xfrm>
            <a:off x="3580728" y="0"/>
            <a:ext cx="5030544" cy="1323439"/>
          </a:xfrm>
          <a:prstGeom prst="rect">
            <a:avLst/>
          </a:prstGeom>
          <a:noFill/>
        </p:spPr>
        <p:txBody>
          <a:bodyPr wrap="none" lIns="91440" tIns="45720" rIns="91440" bIns="45720">
            <a:spAutoFit/>
          </a:bodyPr>
          <a:lstStyle/>
          <a:p>
            <a:pPr algn="ctr"/>
            <a:r>
              <a:rPr lang="tr-TR" sz="8000" b="1" cap="none" spc="0" dirty="0">
                <a:ln w="57150">
                  <a:solidFill>
                    <a:schemeClr val="tx1"/>
                  </a:solidFill>
                </a:ln>
                <a:solidFill>
                  <a:srgbClr val="FF5050"/>
                </a:solidFill>
                <a:effectLst>
                  <a:glow rad="228600">
                    <a:schemeClr val="tx1">
                      <a:alpha val="40000"/>
                    </a:schemeClr>
                  </a:glow>
                  <a:outerShdw blurRad="50800" dist="38100" dir="10800000" algn="r" rotWithShape="0">
                    <a:prstClr val="black">
                      <a:alpha val="40000"/>
                    </a:prstClr>
                  </a:outerShdw>
                </a:effectLst>
                <a:latin typeface="Luckiest Guy" panose="02000506000000020004" pitchFamily="2" charset="0"/>
              </a:rPr>
              <a:t>MADENLER</a:t>
            </a:r>
            <a:endParaRPr lang="tr-TR" sz="8000" b="1" cap="none" spc="0" dirty="0">
              <a:ln w="57150">
                <a:solidFill>
                  <a:schemeClr val="tx1"/>
                </a:solidFill>
              </a:ln>
              <a:solidFill>
                <a:schemeClr val="bg1">
                  <a:lumMod val="95000"/>
                </a:schemeClr>
              </a:solidFill>
              <a:effectLst>
                <a:glow rad="228600">
                  <a:schemeClr val="accent4">
                    <a:satMod val="175000"/>
                    <a:alpha val="40000"/>
                  </a:schemeClr>
                </a:glow>
                <a:outerShdw blurRad="50800" dist="38100" dir="10800000" algn="r" rotWithShape="0">
                  <a:prstClr val="black">
                    <a:alpha val="40000"/>
                  </a:prstClr>
                </a:outerShdw>
              </a:effectLst>
              <a:latin typeface="Luckiest Guy" panose="02000506000000020004" pitchFamily="2" charset="0"/>
            </a:endParaRPr>
          </a:p>
        </p:txBody>
      </p:sp>
      <p:sp>
        <p:nvSpPr>
          <p:cNvPr id="2" name="Metin kutusu 1">
            <a:extLst>
              <a:ext uri="{FF2B5EF4-FFF2-40B4-BE49-F238E27FC236}">
                <a16:creationId xmlns:a16="http://schemas.microsoft.com/office/drawing/2014/main" id="{2DBC03C2-03E5-4211-9E2D-83ECC6684BF2}"/>
              </a:ext>
            </a:extLst>
          </p:cNvPr>
          <p:cNvSpPr txBox="1"/>
          <p:nvPr/>
        </p:nvSpPr>
        <p:spPr>
          <a:xfrm>
            <a:off x="2558761" y="2012424"/>
            <a:ext cx="9633239" cy="3785652"/>
          </a:xfrm>
          <a:prstGeom prst="rect">
            <a:avLst/>
          </a:prstGeom>
          <a:noFill/>
        </p:spPr>
        <p:txBody>
          <a:bodyPr wrap="square">
            <a:spAutoFit/>
          </a:bodyPr>
          <a:lstStyle/>
          <a:p>
            <a:r>
              <a:rPr lang="tr-TR" sz="2800" dirty="0">
                <a:latin typeface="Kayra Aydin" panose="020F0503040000020004" pitchFamily="34" charset="0"/>
              </a:rPr>
              <a:t>  Altın, tarih boyunca insanoğlu için değerli bir</a:t>
            </a:r>
          </a:p>
          <a:p>
            <a:r>
              <a:rPr lang="tr-TR" sz="2800" dirty="0">
                <a:latin typeface="Kayra Aydin" panose="020F0503040000020004" pitchFamily="34" charset="0"/>
              </a:rPr>
              <a:t>maden olmuştur. İnsanlar, altın madenini işleyerek</a:t>
            </a:r>
          </a:p>
          <a:p>
            <a:r>
              <a:rPr lang="tr-TR" sz="2800" dirty="0">
                <a:latin typeface="Kayra Aydin" panose="020F0503040000020004" pitchFamily="34" charset="0"/>
              </a:rPr>
              <a:t>çeşitli mücevherler yapmışlardır. Günümüzde bilgisayarların bazı parçalarında altın madeni kullanılır.</a:t>
            </a:r>
          </a:p>
          <a:p>
            <a:r>
              <a:rPr lang="tr-TR" sz="2800" dirty="0" err="1">
                <a:latin typeface="Kayra Aydin" panose="020F0503040000020004" pitchFamily="34" charset="0"/>
              </a:rPr>
              <a:t>Türksat</a:t>
            </a:r>
            <a:r>
              <a:rPr lang="tr-TR" sz="2800" dirty="0">
                <a:latin typeface="Kayra Aydin" panose="020F0503040000020004" pitchFamily="34" charset="0"/>
              </a:rPr>
              <a:t> uydusunun yapımında da altın, krom gibi</a:t>
            </a:r>
          </a:p>
          <a:p>
            <a:r>
              <a:rPr lang="tr-TR" sz="2800" dirty="0">
                <a:latin typeface="Kayra Aydin" panose="020F0503040000020004" pitchFamily="34" charset="0"/>
              </a:rPr>
              <a:t>madenler kullanılmıştır. </a:t>
            </a:r>
          </a:p>
          <a:p>
            <a:endParaRPr lang="tr-TR" sz="1600" dirty="0">
              <a:latin typeface="Kayra Aydin" panose="020F0503040000020004" pitchFamily="34" charset="0"/>
            </a:endParaRPr>
          </a:p>
          <a:p>
            <a:r>
              <a:rPr lang="tr-TR" sz="2800" dirty="0">
                <a:latin typeface="Kayra Aydin" panose="020F0503040000020004" pitchFamily="34" charset="0"/>
              </a:rPr>
              <a:t>  Kuyumculukta, elektrik-elektronikte, diş hekimliğinde, süslemede, madalya yapımında, resmi paralarda kullanılır.</a:t>
            </a:r>
          </a:p>
        </p:txBody>
      </p:sp>
      <p:sp>
        <p:nvSpPr>
          <p:cNvPr id="6" name="Dikdörtgen 5">
            <a:extLst>
              <a:ext uri="{FF2B5EF4-FFF2-40B4-BE49-F238E27FC236}">
                <a16:creationId xmlns:a16="http://schemas.microsoft.com/office/drawing/2014/main" id="{249C965A-BF12-40BD-8937-EDE9594F6300}"/>
              </a:ext>
            </a:extLst>
          </p:cNvPr>
          <p:cNvSpPr/>
          <p:nvPr/>
        </p:nvSpPr>
        <p:spPr>
          <a:xfrm>
            <a:off x="4836681" y="1162050"/>
            <a:ext cx="1947136" cy="923330"/>
          </a:xfrm>
          <a:prstGeom prst="rect">
            <a:avLst/>
          </a:prstGeom>
          <a:noFill/>
        </p:spPr>
        <p:txBody>
          <a:bodyPr wrap="none" lIns="91440" tIns="45720" rIns="91440" bIns="45720">
            <a:spAutoFit/>
          </a:bodyPr>
          <a:lstStyle/>
          <a:p>
            <a:pPr algn="ctr"/>
            <a:r>
              <a:rPr lang="tr-TR" sz="5400" b="1" cap="none" spc="0" dirty="0">
                <a:ln w="57150">
                  <a:solidFill>
                    <a:schemeClr val="tx1"/>
                  </a:solidFill>
                </a:ln>
                <a:solidFill>
                  <a:schemeClr val="accent4"/>
                </a:solidFill>
                <a:effectLst>
                  <a:glow rad="228600">
                    <a:schemeClr val="tx1">
                      <a:alpha val="40000"/>
                    </a:schemeClr>
                  </a:glow>
                  <a:outerShdw blurRad="50800" dist="38100" dir="10800000" algn="r" rotWithShape="0">
                    <a:prstClr val="black">
                      <a:alpha val="40000"/>
                    </a:prstClr>
                  </a:outerShdw>
                </a:effectLst>
                <a:latin typeface="Luckiest Guy" panose="02000506000000020004" pitchFamily="2" charset="0"/>
              </a:rPr>
              <a:t>altıN</a:t>
            </a:r>
            <a:endParaRPr lang="tr-TR" sz="5400" b="1" cap="none" spc="0" dirty="0">
              <a:ln w="57150">
                <a:solidFill>
                  <a:schemeClr val="tx1"/>
                </a:solidFill>
              </a:ln>
              <a:solidFill>
                <a:schemeClr val="accent4"/>
              </a:solidFill>
              <a:effectLst>
                <a:glow rad="228600">
                  <a:schemeClr val="accent4">
                    <a:satMod val="175000"/>
                    <a:alpha val="40000"/>
                  </a:schemeClr>
                </a:glow>
                <a:outerShdw blurRad="50800" dist="38100" dir="10800000" algn="r" rotWithShape="0">
                  <a:prstClr val="black">
                    <a:alpha val="40000"/>
                  </a:prstClr>
                </a:outerShdw>
              </a:effectLst>
              <a:latin typeface="Luckiest Guy" panose="02000506000000020004" pitchFamily="2" charset="0"/>
            </a:endParaRPr>
          </a:p>
        </p:txBody>
      </p:sp>
      <p:pic>
        <p:nvPicPr>
          <p:cNvPr id="8" name="Resim 7">
            <a:extLst>
              <a:ext uri="{FF2B5EF4-FFF2-40B4-BE49-F238E27FC236}">
                <a16:creationId xmlns:a16="http://schemas.microsoft.com/office/drawing/2014/main" id="{DE67DB0E-A95F-419C-B17C-B03389C1F030}"/>
              </a:ext>
            </a:extLst>
          </p:cNvPr>
          <p:cNvPicPr>
            <a:picLocks noChangeAspect="1"/>
          </p:cNvPicPr>
          <p:nvPr/>
        </p:nvPicPr>
        <p:blipFill rotWithShape="1">
          <a:blip r:embed="rId3">
            <a:extLst>
              <a:ext uri="{28A0092B-C50C-407E-A947-70E740481C1C}">
                <a14:useLocalDpi xmlns:a14="http://schemas.microsoft.com/office/drawing/2010/main" val="0"/>
              </a:ext>
            </a:extLst>
          </a:blip>
          <a:srcRect r="71998" b="58625"/>
          <a:stretch/>
        </p:blipFill>
        <p:spPr>
          <a:xfrm>
            <a:off x="0" y="1930923"/>
            <a:ext cx="2740017" cy="3009518"/>
          </a:xfrm>
          <a:prstGeom prst="rect">
            <a:avLst/>
          </a:prstGeom>
        </p:spPr>
      </p:pic>
      <p:pic>
        <p:nvPicPr>
          <p:cNvPr id="3" name="Resim 2">
            <a:extLst>
              <a:ext uri="{FF2B5EF4-FFF2-40B4-BE49-F238E27FC236}">
                <a16:creationId xmlns:a16="http://schemas.microsoft.com/office/drawing/2014/main" id="{A7D17F4F-05C4-418C-8EC4-546C3695BA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129" y="-130745"/>
            <a:ext cx="1584927" cy="1584927"/>
          </a:xfrm>
          <a:prstGeom prst="rect">
            <a:avLst/>
          </a:prstGeom>
        </p:spPr>
      </p:pic>
    </p:spTree>
    <p:custDataLst>
      <p:tags r:id="rId1"/>
    </p:custDataLst>
    <p:extLst>
      <p:ext uri="{BB962C8B-B14F-4D97-AF65-F5344CB8AC3E}">
        <p14:creationId xmlns:p14="http://schemas.microsoft.com/office/powerpoint/2010/main" val="2102988794"/>
      </p:ext>
    </p:extLst>
  </p:cSld>
  <p:clrMapOvr>
    <a:masterClrMapping/>
  </p:clrMapOvr>
  <mc:AlternateContent xmlns:mc="http://schemas.openxmlformats.org/markup-compatibility/2006" xmlns:p14="http://schemas.microsoft.com/office/powerpoint/2010/main">
    <mc:Choice Requires="p14">
      <p:transition spd="slow" p14:dur="2000" advTm="37991"/>
    </mc:Choice>
    <mc:Fallback xmlns="">
      <p:transition spd="slow" advTm="379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EBDC"/>
        </a:solidFill>
        <a:effectLst/>
      </p:bgPr>
    </p:bg>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CAA735F4-8ECC-4827-A2FA-FC31F59B8ED0}"/>
              </a:ext>
            </a:extLst>
          </p:cNvPr>
          <p:cNvSpPr/>
          <p:nvPr/>
        </p:nvSpPr>
        <p:spPr>
          <a:xfrm>
            <a:off x="3580728" y="0"/>
            <a:ext cx="5030544" cy="1323439"/>
          </a:xfrm>
          <a:prstGeom prst="rect">
            <a:avLst/>
          </a:prstGeom>
          <a:noFill/>
        </p:spPr>
        <p:txBody>
          <a:bodyPr wrap="none" lIns="91440" tIns="45720" rIns="91440" bIns="45720">
            <a:spAutoFit/>
          </a:bodyPr>
          <a:lstStyle/>
          <a:p>
            <a:pPr algn="ctr"/>
            <a:r>
              <a:rPr lang="tr-TR" sz="8000" b="1" cap="none" spc="0" dirty="0">
                <a:ln w="57150">
                  <a:solidFill>
                    <a:schemeClr val="tx1"/>
                  </a:solidFill>
                </a:ln>
                <a:solidFill>
                  <a:srgbClr val="FF5050"/>
                </a:solidFill>
                <a:effectLst>
                  <a:glow rad="228600">
                    <a:schemeClr val="tx1">
                      <a:alpha val="40000"/>
                    </a:schemeClr>
                  </a:glow>
                  <a:outerShdw blurRad="50800" dist="38100" dir="10800000" algn="r" rotWithShape="0">
                    <a:prstClr val="black">
                      <a:alpha val="40000"/>
                    </a:prstClr>
                  </a:outerShdw>
                </a:effectLst>
                <a:latin typeface="Luckiest Guy" panose="02000506000000020004" pitchFamily="2" charset="0"/>
              </a:rPr>
              <a:t>MADENLER</a:t>
            </a:r>
            <a:endParaRPr lang="tr-TR" sz="8000" b="1" cap="none" spc="0" dirty="0">
              <a:ln w="57150">
                <a:solidFill>
                  <a:schemeClr val="tx1"/>
                </a:solidFill>
              </a:ln>
              <a:solidFill>
                <a:schemeClr val="bg1">
                  <a:lumMod val="95000"/>
                </a:schemeClr>
              </a:solidFill>
              <a:effectLst>
                <a:glow rad="228600">
                  <a:schemeClr val="accent4">
                    <a:satMod val="175000"/>
                    <a:alpha val="40000"/>
                  </a:schemeClr>
                </a:glow>
                <a:outerShdw blurRad="50800" dist="38100" dir="10800000" algn="r" rotWithShape="0">
                  <a:prstClr val="black">
                    <a:alpha val="40000"/>
                  </a:prstClr>
                </a:outerShdw>
              </a:effectLst>
              <a:latin typeface="Luckiest Guy" panose="02000506000000020004" pitchFamily="2" charset="0"/>
            </a:endParaRPr>
          </a:p>
        </p:txBody>
      </p:sp>
      <p:sp>
        <p:nvSpPr>
          <p:cNvPr id="2" name="Metin kutusu 1">
            <a:extLst>
              <a:ext uri="{FF2B5EF4-FFF2-40B4-BE49-F238E27FC236}">
                <a16:creationId xmlns:a16="http://schemas.microsoft.com/office/drawing/2014/main" id="{1212F526-2FE1-4A35-AEC9-8341A044633C}"/>
              </a:ext>
            </a:extLst>
          </p:cNvPr>
          <p:cNvSpPr txBox="1"/>
          <p:nvPr/>
        </p:nvSpPr>
        <p:spPr>
          <a:xfrm>
            <a:off x="2406072" y="2085380"/>
            <a:ext cx="8541327" cy="2308324"/>
          </a:xfrm>
          <a:prstGeom prst="rect">
            <a:avLst/>
          </a:prstGeom>
          <a:noFill/>
        </p:spPr>
        <p:txBody>
          <a:bodyPr wrap="square">
            <a:spAutoFit/>
          </a:bodyPr>
          <a:lstStyle/>
          <a:p>
            <a:r>
              <a:rPr lang="tr-TR" sz="3600" dirty="0">
                <a:latin typeface="Kayra Aydin" panose="020F0503040000020004" pitchFamily="34" charset="0"/>
              </a:rPr>
              <a:t>  Otomobil yapımında, inşaatlarda,</a:t>
            </a:r>
          </a:p>
          <a:p>
            <a:r>
              <a:rPr lang="tr-TR" sz="3600" dirty="0">
                <a:latin typeface="Kayra Aydin" panose="020F0503040000020004" pitchFamily="34" charset="0"/>
              </a:rPr>
              <a:t>bilgisayarların önemli bir parçası</a:t>
            </a:r>
          </a:p>
          <a:p>
            <a:r>
              <a:rPr lang="tr-TR" sz="3600" dirty="0">
                <a:latin typeface="Kayra Aydin" panose="020F0503040000020004" pitchFamily="34" charset="0"/>
              </a:rPr>
              <a:t>olan manyetik depolama alanlarının</a:t>
            </a:r>
          </a:p>
          <a:p>
            <a:r>
              <a:rPr lang="tr-TR" sz="3600" dirty="0">
                <a:latin typeface="Kayra Aydin" panose="020F0503040000020004" pitchFamily="34" charset="0"/>
              </a:rPr>
              <a:t>yapımında kullanılır.</a:t>
            </a:r>
          </a:p>
        </p:txBody>
      </p:sp>
      <p:sp>
        <p:nvSpPr>
          <p:cNvPr id="6" name="Dikdörtgen 5">
            <a:extLst>
              <a:ext uri="{FF2B5EF4-FFF2-40B4-BE49-F238E27FC236}">
                <a16:creationId xmlns:a16="http://schemas.microsoft.com/office/drawing/2014/main" id="{946E3046-832F-47CD-87C5-5D65F4F07DEA}"/>
              </a:ext>
            </a:extLst>
          </p:cNvPr>
          <p:cNvSpPr/>
          <p:nvPr/>
        </p:nvSpPr>
        <p:spPr>
          <a:xfrm>
            <a:off x="4762527" y="1162050"/>
            <a:ext cx="2095445" cy="923330"/>
          </a:xfrm>
          <a:prstGeom prst="rect">
            <a:avLst/>
          </a:prstGeom>
          <a:noFill/>
        </p:spPr>
        <p:txBody>
          <a:bodyPr wrap="none" lIns="91440" tIns="45720" rIns="91440" bIns="45720">
            <a:spAutoFit/>
          </a:bodyPr>
          <a:lstStyle/>
          <a:p>
            <a:pPr algn="ctr"/>
            <a:r>
              <a:rPr lang="tr-TR" sz="5400" b="1" cap="none" spc="0" dirty="0">
                <a:ln w="57150">
                  <a:solidFill>
                    <a:schemeClr val="tx1"/>
                  </a:solidFill>
                </a:ln>
                <a:solidFill>
                  <a:schemeClr val="accent4"/>
                </a:solidFill>
                <a:effectLst>
                  <a:glow rad="228600">
                    <a:schemeClr val="tx1">
                      <a:alpha val="40000"/>
                    </a:schemeClr>
                  </a:glow>
                  <a:outerShdw blurRad="50800" dist="38100" dir="10800000" algn="r" rotWithShape="0">
                    <a:prstClr val="black">
                      <a:alpha val="40000"/>
                    </a:prstClr>
                  </a:outerShdw>
                </a:effectLst>
                <a:latin typeface="Luckiest Guy" panose="02000506000000020004" pitchFamily="2" charset="0"/>
              </a:rPr>
              <a:t>DEMİR</a:t>
            </a:r>
            <a:endParaRPr lang="tr-TR" sz="5400" b="1" cap="none" spc="0" dirty="0">
              <a:ln w="57150">
                <a:solidFill>
                  <a:schemeClr val="tx1"/>
                </a:solidFill>
              </a:ln>
              <a:solidFill>
                <a:schemeClr val="accent4"/>
              </a:solidFill>
              <a:effectLst>
                <a:glow rad="228600">
                  <a:schemeClr val="accent4">
                    <a:satMod val="175000"/>
                    <a:alpha val="40000"/>
                  </a:schemeClr>
                </a:glow>
                <a:outerShdw blurRad="50800" dist="38100" dir="10800000" algn="r" rotWithShape="0">
                  <a:prstClr val="black">
                    <a:alpha val="40000"/>
                  </a:prstClr>
                </a:outerShdw>
              </a:effectLst>
              <a:latin typeface="Luckiest Guy" panose="02000506000000020004" pitchFamily="2" charset="0"/>
            </a:endParaRPr>
          </a:p>
        </p:txBody>
      </p:sp>
      <p:pic>
        <p:nvPicPr>
          <p:cNvPr id="12" name="Resim 11">
            <a:extLst>
              <a:ext uri="{FF2B5EF4-FFF2-40B4-BE49-F238E27FC236}">
                <a16:creationId xmlns:a16="http://schemas.microsoft.com/office/drawing/2014/main" id="{BFD2C263-AC9A-4147-A4F0-CCB4BE09133A}"/>
              </a:ext>
            </a:extLst>
          </p:cNvPr>
          <p:cNvPicPr>
            <a:picLocks noChangeAspect="1"/>
          </p:cNvPicPr>
          <p:nvPr/>
        </p:nvPicPr>
        <p:blipFill rotWithShape="1">
          <a:blip r:embed="rId3">
            <a:extLst>
              <a:ext uri="{28A0092B-C50C-407E-A947-70E740481C1C}">
                <a14:useLocalDpi xmlns:a14="http://schemas.microsoft.com/office/drawing/2010/main" val="0"/>
              </a:ext>
            </a:extLst>
          </a:blip>
          <a:srcRect l="70419" t="6355" r="2457" b="55793"/>
          <a:stretch/>
        </p:blipFill>
        <p:spPr>
          <a:xfrm>
            <a:off x="63897" y="2208085"/>
            <a:ext cx="2361407" cy="2062914"/>
          </a:xfrm>
          <a:prstGeom prst="rect">
            <a:avLst/>
          </a:prstGeom>
        </p:spPr>
      </p:pic>
      <p:pic>
        <p:nvPicPr>
          <p:cNvPr id="3" name="Resim 2">
            <a:extLst>
              <a:ext uri="{FF2B5EF4-FFF2-40B4-BE49-F238E27FC236}">
                <a16:creationId xmlns:a16="http://schemas.microsoft.com/office/drawing/2014/main" id="{99904F50-1513-459D-BC71-58702120B1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129" y="-130745"/>
            <a:ext cx="1584927" cy="1584927"/>
          </a:xfrm>
          <a:prstGeom prst="rect">
            <a:avLst/>
          </a:prstGeom>
        </p:spPr>
      </p:pic>
    </p:spTree>
    <p:custDataLst>
      <p:tags r:id="rId1"/>
    </p:custDataLst>
    <p:extLst>
      <p:ext uri="{BB962C8B-B14F-4D97-AF65-F5344CB8AC3E}">
        <p14:creationId xmlns:p14="http://schemas.microsoft.com/office/powerpoint/2010/main" val="1907294093"/>
      </p:ext>
    </p:extLst>
  </p:cSld>
  <p:clrMapOvr>
    <a:masterClrMapping/>
  </p:clrMapOvr>
  <mc:AlternateContent xmlns:mc="http://schemas.openxmlformats.org/markup-compatibility/2006" xmlns:p14="http://schemas.microsoft.com/office/powerpoint/2010/main">
    <mc:Choice Requires="p14">
      <p:transition spd="slow" p14:dur="2000" advTm="14693"/>
    </mc:Choice>
    <mc:Fallback xmlns="">
      <p:transition spd="slow" advTm="146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EBDC"/>
        </a:solidFill>
        <a:effectLst/>
      </p:bgPr>
    </p:bg>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417E32E5-D0B9-4D9E-94FE-03CC4C7FEA50}"/>
              </a:ext>
            </a:extLst>
          </p:cNvPr>
          <p:cNvPicPr>
            <a:picLocks noChangeAspect="1"/>
          </p:cNvPicPr>
          <p:nvPr/>
        </p:nvPicPr>
        <p:blipFill rotWithShape="1">
          <a:blip r:embed="rId3">
            <a:extLst>
              <a:ext uri="{28A0092B-C50C-407E-A947-70E740481C1C}">
                <a14:useLocalDpi xmlns:a14="http://schemas.microsoft.com/office/drawing/2010/main" val="0"/>
              </a:ext>
            </a:extLst>
          </a:blip>
          <a:srcRect l="4522" t="28811" r="75840" b="54688"/>
          <a:stretch/>
        </p:blipFill>
        <p:spPr>
          <a:xfrm>
            <a:off x="4710606" y="4189440"/>
            <a:ext cx="2918919" cy="2452551"/>
          </a:xfrm>
          <a:prstGeom prst="rect">
            <a:avLst/>
          </a:prstGeom>
        </p:spPr>
      </p:pic>
      <p:sp>
        <p:nvSpPr>
          <p:cNvPr id="4" name="Dikdörtgen 3">
            <a:extLst>
              <a:ext uri="{FF2B5EF4-FFF2-40B4-BE49-F238E27FC236}">
                <a16:creationId xmlns:a16="http://schemas.microsoft.com/office/drawing/2014/main" id="{3BA82A4D-1392-41F2-BD5F-F305DEBEC55E}"/>
              </a:ext>
            </a:extLst>
          </p:cNvPr>
          <p:cNvSpPr/>
          <p:nvPr/>
        </p:nvSpPr>
        <p:spPr>
          <a:xfrm>
            <a:off x="3580728" y="0"/>
            <a:ext cx="5030544" cy="1323439"/>
          </a:xfrm>
          <a:prstGeom prst="rect">
            <a:avLst/>
          </a:prstGeom>
          <a:noFill/>
        </p:spPr>
        <p:txBody>
          <a:bodyPr wrap="none" lIns="91440" tIns="45720" rIns="91440" bIns="45720">
            <a:spAutoFit/>
          </a:bodyPr>
          <a:lstStyle/>
          <a:p>
            <a:pPr algn="ctr"/>
            <a:r>
              <a:rPr lang="tr-TR" sz="8000" b="1" cap="none" spc="0" dirty="0">
                <a:ln w="57150">
                  <a:solidFill>
                    <a:schemeClr val="tx1"/>
                  </a:solidFill>
                </a:ln>
                <a:solidFill>
                  <a:srgbClr val="FF5050"/>
                </a:solidFill>
                <a:effectLst>
                  <a:glow rad="228600">
                    <a:schemeClr val="tx1">
                      <a:alpha val="40000"/>
                    </a:schemeClr>
                  </a:glow>
                  <a:outerShdw blurRad="50800" dist="38100" dir="10800000" algn="r" rotWithShape="0">
                    <a:prstClr val="black">
                      <a:alpha val="40000"/>
                    </a:prstClr>
                  </a:outerShdw>
                </a:effectLst>
                <a:latin typeface="Luckiest Guy" panose="02000506000000020004" pitchFamily="2" charset="0"/>
              </a:rPr>
              <a:t>MADENLER</a:t>
            </a:r>
            <a:endParaRPr lang="tr-TR" sz="8000" b="1" cap="none" spc="0" dirty="0">
              <a:ln w="57150">
                <a:solidFill>
                  <a:schemeClr val="tx1"/>
                </a:solidFill>
              </a:ln>
              <a:solidFill>
                <a:schemeClr val="bg1">
                  <a:lumMod val="95000"/>
                </a:schemeClr>
              </a:solidFill>
              <a:effectLst>
                <a:glow rad="228600">
                  <a:schemeClr val="accent4">
                    <a:satMod val="175000"/>
                    <a:alpha val="40000"/>
                  </a:schemeClr>
                </a:glow>
                <a:outerShdw blurRad="50800" dist="38100" dir="10800000" algn="r" rotWithShape="0">
                  <a:prstClr val="black">
                    <a:alpha val="40000"/>
                  </a:prstClr>
                </a:outerShdw>
              </a:effectLst>
              <a:latin typeface="Luckiest Guy" panose="02000506000000020004" pitchFamily="2" charset="0"/>
            </a:endParaRPr>
          </a:p>
        </p:txBody>
      </p:sp>
      <p:sp>
        <p:nvSpPr>
          <p:cNvPr id="2" name="Metin kutusu 1">
            <a:extLst>
              <a:ext uri="{FF2B5EF4-FFF2-40B4-BE49-F238E27FC236}">
                <a16:creationId xmlns:a16="http://schemas.microsoft.com/office/drawing/2014/main" id="{C2C419E6-5B74-4750-9C26-212809548A01}"/>
              </a:ext>
            </a:extLst>
          </p:cNvPr>
          <p:cNvSpPr txBox="1"/>
          <p:nvPr/>
        </p:nvSpPr>
        <p:spPr>
          <a:xfrm>
            <a:off x="2844222" y="2106358"/>
            <a:ext cx="8541327" cy="2062103"/>
          </a:xfrm>
          <a:prstGeom prst="rect">
            <a:avLst/>
          </a:prstGeom>
          <a:noFill/>
        </p:spPr>
        <p:txBody>
          <a:bodyPr wrap="square">
            <a:spAutoFit/>
          </a:bodyPr>
          <a:lstStyle/>
          <a:p>
            <a:r>
              <a:rPr lang="tr-TR" sz="3200" dirty="0">
                <a:latin typeface="Kayra Aydin" panose="020F0503040000020004" pitchFamily="34" charset="0"/>
              </a:rPr>
              <a:t>  Cam, seramik, deterjan ve ilaç</a:t>
            </a:r>
          </a:p>
          <a:p>
            <a:r>
              <a:rPr lang="tr-TR" sz="3200" dirty="0">
                <a:latin typeface="Kayra Aydin" panose="020F0503040000020004" pitchFamily="34" charset="0"/>
              </a:rPr>
              <a:t>yapımında kullanılır. Otomobillerin</a:t>
            </a:r>
          </a:p>
          <a:p>
            <a:r>
              <a:rPr lang="tr-TR" sz="3200" dirty="0">
                <a:latin typeface="Kayra Aydin" panose="020F0503040000020004" pitchFamily="34" charset="0"/>
              </a:rPr>
              <a:t>hava yastıkları ve hidrolik frenlerinin</a:t>
            </a:r>
          </a:p>
          <a:p>
            <a:r>
              <a:rPr lang="tr-TR" sz="3200" dirty="0">
                <a:latin typeface="Kayra Aydin" panose="020F0503040000020004" pitchFamily="34" charset="0"/>
              </a:rPr>
              <a:t>yapımında kullanılır.</a:t>
            </a:r>
          </a:p>
        </p:txBody>
      </p:sp>
      <p:sp>
        <p:nvSpPr>
          <p:cNvPr id="6" name="Dikdörtgen 5">
            <a:extLst>
              <a:ext uri="{FF2B5EF4-FFF2-40B4-BE49-F238E27FC236}">
                <a16:creationId xmlns:a16="http://schemas.microsoft.com/office/drawing/2014/main" id="{20F7FD05-A29C-49FF-BB1A-3EA64550C87B}"/>
              </a:ext>
            </a:extLst>
          </p:cNvPr>
          <p:cNvSpPr/>
          <p:nvPr/>
        </p:nvSpPr>
        <p:spPr>
          <a:xfrm>
            <a:off x="5080722" y="1162050"/>
            <a:ext cx="1459054" cy="923330"/>
          </a:xfrm>
          <a:prstGeom prst="rect">
            <a:avLst/>
          </a:prstGeom>
          <a:noFill/>
        </p:spPr>
        <p:txBody>
          <a:bodyPr wrap="none" lIns="91440" tIns="45720" rIns="91440" bIns="45720">
            <a:spAutoFit/>
          </a:bodyPr>
          <a:lstStyle/>
          <a:p>
            <a:pPr algn="ctr"/>
            <a:r>
              <a:rPr lang="tr-TR" sz="5400" b="1" cap="none" spc="0" dirty="0">
                <a:ln w="57150">
                  <a:solidFill>
                    <a:schemeClr val="tx1"/>
                  </a:solidFill>
                </a:ln>
                <a:solidFill>
                  <a:schemeClr val="accent4"/>
                </a:solidFill>
                <a:effectLst>
                  <a:glow rad="228600">
                    <a:schemeClr val="tx1">
                      <a:alpha val="40000"/>
                    </a:schemeClr>
                  </a:glow>
                  <a:outerShdw blurRad="50800" dist="38100" dir="10800000" algn="r" rotWithShape="0">
                    <a:prstClr val="black">
                      <a:alpha val="40000"/>
                    </a:prstClr>
                  </a:outerShdw>
                </a:effectLst>
                <a:latin typeface="Luckiest Guy" panose="02000506000000020004" pitchFamily="2" charset="0"/>
              </a:rPr>
              <a:t>BOR</a:t>
            </a:r>
            <a:endParaRPr lang="tr-TR" sz="5400" b="1" cap="none" spc="0" dirty="0">
              <a:ln w="57150">
                <a:solidFill>
                  <a:schemeClr val="tx1"/>
                </a:solidFill>
              </a:ln>
              <a:solidFill>
                <a:schemeClr val="accent4"/>
              </a:solidFill>
              <a:effectLst>
                <a:glow rad="228600">
                  <a:schemeClr val="accent4">
                    <a:satMod val="175000"/>
                    <a:alpha val="40000"/>
                  </a:schemeClr>
                </a:glow>
                <a:outerShdw blurRad="50800" dist="38100" dir="10800000" algn="r" rotWithShape="0">
                  <a:prstClr val="black">
                    <a:alpha val="40000"/>
                  </a:prstClr>
                </a:outerShdw>
              </a:effectLst>
              <a:latin typeface="Luckiest Guy" panose="02000506000000020004" pitchFamily="2" charset="0"/>
            </a:endParaRPr>
          </a:p>
        </p:txBody>
      </p:sp>
      <p:pic>
        <p:nvPicPr>
          <p:cNvPr id="8" name="Resim 7">
            <a:extLst>
              <a:ext uri="{FF2B5EF4-FFF2-40B4-BE49-F238E27FC236}">
                <a16:creationId xmlns:a16="http://schemas.microsoft.com/office/drawing/2014/main" id="{889C67BE-B9CA-4D02-81CF-CB682CE0C5AA}"/>
              </a:ext>
            </a:extLst>
          </p:cNvPr>
          <p:cNvPicPr>
            <a:picLocks noChangeAspect="1"/>
          </p:cNvPicPr>
          <p:nvPr/>
        </p:nvPicPr>
        <p:blipFill rotWithShape="1">
          <a:blip r:embed="rId4">
            <a:extLst>
              <a:ext uri="{28A0092B-C50C-407E-A947-70E740481C1C}">
                <a14:useLocalDpi xmlns:a14="http://schemas.microsoft.com/office/drawing/2010/main" val="0"/>
              </a:ext>
            </a:extLst>
          </a:blip>
          <a:srcRect r="51437" b="65848"/>
          <a:stretch/>
        </p:blipFill>
        <p:spPr>
          <a:xfrm>
            <a:off x="123378" y="1323439"/>
            <a:ext cx="2557780" cy="2608943"/>
          </a:xfrm>
          <a:prstGeom prst="rect">
            <a:avLst/>
          </a:prstGeom>
        </p:spPr>
      </p:pic>
      <p:pic>
        <p:nvPicPr>
          <p:cNvPr id="5" name="Resim 4">
            <a:extLst>
              <a:ext uri="{FF2B5EF4-FFF2-40B4-BE49-F238E27FC236}">
                <a16:creationId xmlns:a16="http://schemas.microsoft.com/office/drawing/2014/main" id="{0348B492-5AFA-4227-B2F7-9B89A88966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129" y="-130745"/>
            <a:ext cx="1584927" cy="1584927"/>
          </a:xfrm>
          <a:prstGeom prst="rect">
            <a:avLst/>
          </a:prstGeom>
        </p:spPr>
      </p:pic>
    </p:spTree>
    <p:custDataLst>
      <p:tags r:id="rId1"/>
    </p:custDataLst>
    <p:extLst>
      <p:ext uri="{BB962C8B-B14F-4D97-AF65-F5344CB8AC3E}">
        <p14:creationId xmlns:p14="http://schemas.microsoft.com/office/powerpoint/2010/main" val="2551691250"/>
      </p:ext>
    </p:extLst>
  </p:cSld>
  <p:clrMapOvr>
    <a:masterClrMapping/>
  </p:clrMapOvr>
  <mc:AlternateContent xmlns:mc="http://schemas.openxmlformats.org/markup-compatibility/2006" xmlns:p14="http://schemas.microsoft.com/office/powerpoint/2010/main">
    <mc:Choice Requires="p14">
      <p:transition spd="slow" p14:dur="2000" advTm="17678"/>
    </mc:Choice>
    <mc:Fallback xmlns="">
      <p:transition spd="slow" advTm="176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EBDC"/>
        </a:solidFill>
        <a:effectLst/>
      </p:bgPr>
    </p:bg>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0DCAEA01-1ADF-4DFF-8C61-5AE31CC4E740}"/>
              </a:ext>
            </a:extLst>
          </p:cNvPr>
          <p:cNvPicPr>
            <a:picLocks noChangeAspect="1"/>
          </p:cNvPicPr>
          <p:nvPr/>
        </p:nvPicPr>
        <p:blipFill rotWithShape="1">
          <a:blip r:embed="rId3">
            <a:extLst>
              <a:ext uri="{28A0092B-C50C-407E-A947-70E740481C1C}">
                <a14:useLocalDpi xmlns:a14="http://schemas.microsoft.com/office/drawing/2010/main" val="0"/>
              </a:ext>
            </a:extLst>
          </a:blip>
          <a:srcRect t="-1" r="78893" b="73359"/>
          <a:stretch/>
        </p:blipFill>
        <p:spPr>
          <a:xfrm>
            <a:off x="4846058" y="4408714"/>
            <a:ext cx="2356560" cy="1983015"/>
          </a:xfrm>
          <a:prstGeom prst="rect">
            <a:avLst/>
          </a:prstGeom>
        </p:spPr>
      </p:pic>
      <p:sp>
        <p:nvSpPr>
          <p:cNvPr id="4" name="Dikdörtgen 3">
            <a:extLst>
              <a:ext uri="{FF2B5EF4-FFF2-40B4-BE49-F238E27FC236}">
                <a16:creationId xmlns:a16="http://schemas.microsoft.com/office/drawing/2014/main" id="{B5BAB0FE-7051-4F75-A0F5-99176DA38CC8}"/>
              </a:ext>
            </a:extLst>
          </p:cNvPr>
          <p:cNvSpPr/>
          <p:nvPr/>
        </p:nvSpPr>
        <p:spPr>
          <a:xfrm>
            <a:off x="3580728" y="0"/>
            <a:ext cx="5030544" cy="1323439"/>
          </a:xfrm>
          <a:prstGeom prst="rect">
            <a:avLst/>
          </a:prstGeom>
          <a:noFill/>
        </p:spPr>
        <p:txBody>
          <a:bodyPr wrap="none" lIns="91440" tIns="45720" rIns="91440" bIns="45720">
            <a:spAutoFit/>
          </a:bodyPr>
          <a:lstStyle/>
          <a:p>
            <a:pPr algn="ctr"/>
            <a:r>
              <a:rPr lang="tr-TR" sz="8000" b="1" cap="none" spc="0" dirty="0">
                <a:ln w="57150">
                  <a:solidFill>
                    <a:schemeClr val="tx1"/>
                  </a:solidFill>
                </a:ln>
                <a:solidFill>
                  <a:srgbClr val="FF5050"/>
                </a:solidFill>
                <a:effectLst>
                  <a:glow rad="228600">
                    <a:schemeClr val="tx1">
                      <a:alpha val="40000"/>
                    </a:schemeClr>
                  </a:glow>
                  <a:outerShdw blurRad="50800" dist="38100" dir="10800000" algn="r" rotWithShape="0">
                    <a:prstClr val="black">
                      <a:alpha val="40000"/>
                    </a:prstClr>
                  </a:outerShdw>
                </a:effectLst>
                <a:latin typeface="Luckiest Guy" panose="02000506000000020004" pitchFamily="2" charset="0"/>
              </a:rPr>
              <a:t>MADENLER</a:t>
            </a:r>
            <a:endParaRPr lang="tr-TR" sz="8000" b="1" cap="none" spc="0" dirty="0">
              <a:ln w="57150">
                <a:solidFill>
                  <a:schemeClr val="tx1"/>
                </a:solidFill>
              </a:ln>
              <a:solidFill>
                <a:schemeClr val="bg1">
                  <a:lumMod val="95000"/>
                </a:schemeClr>
              </a:solidFill>
              <a:effectLst>
                <a:glow rad="228600">
                  <a:schemeClr val="accent4">
                    <a:satMod val="175000"/>
                    <a:alpha val="40000"/>
                  </a:schemeClr>
                </a:glow>
                <a:outerShdw blurRad="50800" dist="38100" dir="10800000" algn="r" rotWithShape="0">
                  <a:prstClr val="black">
                    <a:alpha val="40000"/>
                  </a:prstClr>
                </a:outerShdw>
              </a:effectLst>
              <a:latin typeface="Luckiest Guy" panose="02000506000000020004" pitchFamily="2" charset="0"/>
            </a:endParaRPr>
          </a:p>
        </p:txBody>
      </p:sp>
      <p:sp>
        <p:nvSpPr>
          <p:cNvPr id="2" name="Metin kutusu 1">
            <a:extLst>
              <a:ext uri="{FF2B5EF4-FFF2-40B4-BE49-F238E27FC236}">
                <a16:creationId xmlns:a16="http://schemas.microsoft.com/office/drawing/2014/main" id="{1DA97942-C74E-4E22-9EB0-7B1D84ECF986}"/>
              </a:ext>
            </a:extLst>
          </p:cNvPr>
          <p:cNvSpPr txBox="1"/>
          <p:nvPr/>
        </p:nvSpPr>
        <p:spPr>
          <a:xfrm>
            <a:off x="3244272" y="2138463"/>
            <a:ext cx="8541327" cy="1938992"/>
          </a:xfrm>
          <a:prstGeom prst="rect">
            <a:avLst/>
          </a:prstGeom>
          <a:noFill/>
        </p:spPr>
        <p:txBody>
          <a:bodyPr wrap="square">
            <a:spAutoFit/>
          </a:bodyPr>
          <a:lstStyle/>
          <a:p>
            <a:r>
              <a:rPr lang="tr-TR" sz="4000" dirty="0">
                <a:latin typeface="Kayra Aydin" panose="020F0503040000020004" pitchFamily="34" charset="0"/>
              </a:rPr>
              <a:t>  İnşaatlarda, dekorasyonda,</a:t>
            </a:r>
          </a:p>
          <a:p>
            <a:r>
              <a:rPr lang="tr-TR" sz="4000" dirty="0">
                <a:latin typeface="Kayra Aydin" panose="020F0503040000020004" pitchFamily="34" charset="0"/>
              </a:rPr>
              <a:t>heykelcilikte ve süs eşyalarının</a:t>
            </a:r>
          </a:p>
          <a:p>
            <a:r>
              <a:rPr lang="tr-TR" sz="4000" dirty="0">
                <a:latin typeface="Kayra Aydin" panose="020F0503040000020004" pitchFamily="34" charset="0"/>
              </a:rPr>
              <a:t>yapımında kullanılır.</a:t>
            </a:r>
          </a:p>
        </p:txBody>
      </p:sp>
      <p:sp>
        <p:nvSpPr>
          <p:cNvPr id="6" name="Dikdörtgen 5">
            <a:extLst>
              <a:ext uri="{FF2B5EF4-FFF2-40B4-BE49-F238E27FC236}">
                <a16:creationId xmlns:a16="http://schemas.microsoft.com/office/drawing/2014/main" id="{B9FEDE85-1E84-4C05-ABA1-A9CC14A516DE}"/>
              </a:ext>
            </a:extLst>
          </p:cNvPr>
          <p:cNvSpPr/>
          <p:nvPr/>
        </p:nvSpPr>
        <p:spPr>
          <a:xfrm>
            <a:off x="4417881" y="1162050"/>
            <a:ext cx="2784737" cy="923330"/>
          </a:xfrm>
          <a:prstGeom prst="rect">
            <a:avLst/>
          </a:prstGeom>
          <a:noFill/>
        </p:spPr>
        <p:txBody>
          <a:bodyPr wrap="none" lIns="91440" tIns="45720" rIns="91440" bIns="45720">
            <a:spAutoFit/>
          </a:bodyPr>
          <a:lstStyle/>
          <a:p>
            <a:pPr algn="ctr"/>
            <a:r>
              <a:rPr lang="tr-TR" sz="5400" b="1" cap="none" spc="0" dirty="0">
                <a:ln w="57150">
                  <a:solidFill>
                    <a:schemeClr val="tx1"/>
                  </a:solidFill>
                </a:ln>
                <a:solidFill>
                  <a:schemeClr val="accent4"/>
                </a:solidFill>
                <a:effectLst>
                  <a:glow rad="228600">
                    <a:schemeClr val="tx1">
                      <a:alpha val="40000"/>
                    </a:schemeClr>
                  </a:glow>
                  <a:outerShdw blurRad="50800" dist="38100" dir="10800000" algn="r" rotWithShape="0">
                    <a:prstClr val="black">
                      <a:alpha val="40000"/>
                    </a:prstClr>
                  </a:outerShdw>
                </a:effectLst>
                <a:latin typeface="Luckiest Guy" panose="02000506000000020004" pitchFamily="2" charset="0"/>
              </a:rPr>
              <a:t>MERMER</a:t>
            </a:r>
            <a:endParaRPr lang="tr-TR" sz="5400" b="1" cap="none" spc="0" dirty="0">
              <a:ln w="57150">
                <a:solidFill>
                  <a:schemeClr val="tx1"/>
                </a:solidFill>
              </a:ln>
              <a:solidFill>
                <a:schemeClr val="accent4"/>
              </a:solidFill>
              <a:effectLst>
                <a:glow rad="228600">
                  <a:schemeClr val="accent4">
                    <a:satMod val="175000"/>
                    <a:alpha val="40000"/>
                  </a:schemeClr>
                </a:glow>
                <a:outerShdw blurRad="50800" dist="38100" dir="10800000" algn="r" rotWithShape="0">
                  <a:prstClr val="black">
                    <a:alpha val="40000"/>
                  </a:prstClr>
                </a:outerShdw>
              </a:effectLst>
              <a:latin typeface="Luckiest Guy" panose="02000506000000020004" pitchFamily="2" charset="0"/>
            </a:endParaRPr>
          </a:p>
        </p:txBody>
      </p:sp>
      <p:pic>
        <p:nvPicPr>
          <p:cNvPr id="8" name="Resim 7">
            <a:extLst>
              <a:ext uri="{FF2B5EF4-FFF2-40B4-BE49-F238E27FC236}">
                <a16:creationId xmlns:a16="http://schemas.microsoft.com/office/drawing/2014/main" id="{57BB1F55-9486-4F50-94A3-794F0E192FCA}"/>
              </a:ext>
            </a:extLst>
          </p:cNvPr>
          <p:cNvPicPr>
            <a:picLocks noChangeAspect="1"/>
          </p:cNvPicPr>
          <p:nvPr/>
        </p:nvPicPr>
        <p:blipFill rotWithShape="1">
          <a:blip r:embed="rId4">
            <a:extLst>
              <a:ext uri="{28A0092B-C50C-407E-A947-70E740481C1C}">
                <a14:useLocalDpi xmlns:a14="http://schemas.microsoft.com/office/drawing/2010/main" val="0"/>
              </a:ext>
            </a:extLst>
          </a:blip>
          <a:srcRect l="6007" t="59290" r="77847" b="18131"/>
          <a:stretch/>
        </p:blipFill>
        <p:spPr>
          <a:xfrm>
            <a:off x="679449" y="2393950"/>
            <a:ext cx="1980045" cy="1555750"/>
          </a:xfrm>
          <a:prstGeom prst="rect">
            <a:avLst/>
          </a:prstGeom>
        </p:spPr>
      </p:pic>
      <p:pic>
        <p:nvPicPr>
          <p:cNvPr id="5" name="Resim 4">
            <a:extLst>
              <a:ext uri="{FF2B5EF4-FFF2-40B4-BE49-F238E27FC236}">
                <a16:creationId xmlns:a16="http://schemas.microsoft.com/office/drawing/2014/main" id="{AF20D85B-F805-4AC4-8A44-6F7CF84941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129" y="-130745"/>
            <a:ext cx="1584927" cy="1584927"/>
          </a:xfrm>
          <a:prstGeom prst="rect">
            <a:avLst/>
          </a:prstGeom>
        </p:spPr>
      </p:pic>
    </p:spTree>
    <p:custDataLst>
      <p:tags r:id="rId1"/>
    </p:custDataLst>
    <p:extLst>
      <p:ext uri="{BB962C8B-B14F-4D97-AF65-F5344CB8AC3E}">
        <p14:creationId xmlns:p14="http://schemas.microsoft.com/office/powerpoint/2010/main" val="3706218909"/>
      </p:ext>
    </p:extLst>
  </p:cSld>
  <p:clrMapOvr>
    <a:masterClrMapping/>
  </p:clrMapOvr>
  <mc:AlternateContent xmlns:mc="http://schemas.openxmlformats.org/markup-compatibility/2006" xmlns:p14="http://schemas.microsoft.com/office/powerpoint/2010/main">
    <mc:Choice Requires="p14">
      <p:transition spd="slow" p14:dur="2000" advTm="11068"/>
    </mc:Choice>
    <mc:Fallback xmlns="">
      <p:transition spd="slow" advTm="110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EBDC"/>
        </a:solidFill>
        <a:effectLst/>
      </p:bgPr>
    </p:bg>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41E60F2D-A4EE-49EB-950C-777E146BB28B}"/>
              </a:ext>
            </a:extLst>
          </p:cNvPr>
          <p:cNvSpPr/>
          <p:nvPr/>
        </p:nvSpPr>
        <p:spPr>
          <a:xfrm>
            <a:off x="3580728" y="0"/>
            <a:ext cx="5030544" cy="1323439"/>
          </a:xfrm>
          <a:prstGeom prst="rect">
            <a:avLst/>
          </a:prstGeom>
          <a:noFill/>
        </p:spPr>
        <p:txBody>
          <a:bodyPr wrap="none" lIns="91440" tIns="45720" rIns="91440" bIns="45720">
            <a:spAutoFit/>
          </a:bodyPr>
          <a:lstStyle/>
          <a:p>
            <a:pPr algn="ctr"/>
            <a:r>
              <a:rPr lang="tr-TR" sz="8000" b="1" cap="none" spc="0" dirty="0">
                <a:ln w="57150">
                  <a:solidFill>
                    <a:schemeClr val="tx1"/>
                  </a:solidFill>
                </a:ln>
                <a:solidFill>
                  <a:srgbClr val="FF5050"/>
                </a:solidFill>
                <a:effectLst>
                  <a:glow rad="228600">
                    <a:schemeClr val="tx1">
                      <a:alpha val="40000"/>
                    </a:schemeClr>
                  </a:glow>
                  <a:outerShdw blurRad="50800" dist="38100" dir="10800000" algn="r" rotWithShape="0">
                    <a:prstClr val="black">
                      <a:alpha val="40000"/>
                    </a:prstClr>
                  </a:outerShdw>
                </a:effectLst>
                <a:latin typeface="Luckiest Guy" panose="02000506000000020004" pitchFamily="2" charset="0"/>
              </a:rPr>
              <a:t>MADENLER</a:t>
            </a:r>
            <a:endParaRPr lang="tr-TR" sz="8000" b="1" cap="none" spc="0" dirty="0">
              <a:ln w="57150">
                <a:solidFill>
                  <a:schemeClr val="tx1"/>
                </a:solidFill>
              </a:ln>
              <a:solidFill>
                <a:schemeClr val="bg1">
                  <a:lumMod val="95000"/>
                </a:schemeClr>
              </a:solidFill>
              <a:effectLst>
                <a:glow rad="228600">
                  <a:schemeClr val="accent4">
                    <a:satMod val="175000"/>
                    <a:alpha val="40000"/>
                  </a:schemeClr>
                </a:glow>
                <a:outerShdw blurRad="50800" dist="38100" dir="10800000" algn="r" rotWithShape="0">
                  <a:prstClr val="black">
                    <a:alpha val="40000"/>
                  </a:prstClr>
                </a:outerShdw>
              </a:effectLst>
              <a:latin typeface="Luckiest Guy" panose="02000506000000020004" pitchFamily="2" charset="0"/>
            </a:endParaRPr>
          </a:p>
        </p:txBody>
      </p:sp>
      <p:sp>
        <p:nvSpPr>
          <p:cNvPr id="2" name="Metin kutusu 1">
            <a:extLst>
              <a:ext uri="{FF2B5EF4-FFF2-40B4-BE49-F238E27FC236}">
                <a16:creationId xmlns:a16="http://schemas.microsoft.com/office/drawing/2014/main" id="{A0ACB396-025C-4A7A-9D77-A6B2945A5DEC}"/>
              </a:ext>
            </a:extLst>
          </p:cNvPr>
          <p:cNvSpPr txBox="1"/>
          <p:nvPr/>
        </p:nvSpPr>
        <p:spPr>
          <a:xfrm>
            <a:off x="3244272" y="2138463"/>
            <a:ext cx="8541327" cy="2308324"/>
          </a:xfrm>
          <a:prstGeom prst="rect">
            <a:avLst/>
          </a:prstGeom>
          <a:noFill/>
        </p:spPr>
        <p:txBody>
          <a:bodyPr wrap="square">
            <a:spAutoFit/>
          </a:bodyPr>
          <a:lstStyle/>
          <a:p>
            <a:r>
              <a:rPr lang="tr-TR" sz="3600" dirty="0">
                <a:latin typeface="Kayra Aydin" panose="020F0503040000020004" pitchFamily="34" charset="0"/>
              </a:rPr>
              <a:t>  Elektrik-elektronikte, inşaatlarda,</a:t>
            </a:r>
          </a:p>
          <a:p>
            <a:r>
              <a:rPr lang="tr-TR" sz="3600" dirty="0">
                <a:latin typeface="Kayra Aydin" panose="020F0503040000020004" pitchFamily="34" charset="0"/>
              </a:rPr>
              <a:t>ulaşımda, kuyumculukta, boya</a:t>
            </a:r>
          </a:p>
          <a:p>
            <a:r>
              <a:rPr lang="tr-TR" sz="3600" dirty="0">
                <a:latin typeface="Kayra Aydin" panose="020F0503040000020004" pitchFamily="34" charset="0"/>
              </a:rPr>
              <a:t>üretiminde, turistik eşya yapımında</a:t>
            </a:r>
          </a:p>
          <a:p>
            <a:r>
              <a:rPr lang="tr-TR" sz="3600" dirty="0">
                <a:latin typeface="Kayra Aydin" panose="020F0503040000020004" pitchFamily="34" charset="0"/>
              </a:rPr>
              <a:t>kullanılır.</a:t>
            </a:r>
          </a:p>
        </p:txBody>
      </p:sp>
      <p:sp>
        <p:nvSpPr>
          <p:cNvPr id="6" name="Dikdörtgen 5">
            <a:extLst>
              <a:ext uri="{FF2B5EF4-FFF2-40B4-BE49-F238E27FC236}">
                <a16:creationId xmlns:a16="http://schemas.microsoft.com/office/drawing/2014/main" id="{1AD1B71F-8573-4E98-AD4C-A1EF921D2899}"/>
              </a:ext>
            </a:extLst>
          </p:cNvPr>
          <p:cNvSpPr/>
          <p:nvPr/>
        </p:nvSpPr>
        <p:spPr>
          <a:xfrm>
            <a:off x="4768137" y="1162050"/>
            <a:ext cx="2084225" cy="923330"/>
          </a:xfrm>
          <a:prstGeom prst="rect">
            <a:avLst/>
          </a:prstGeom>
          <a:noFill/>
        </p:spPr>
        <p:txBody>
          <a:bodyPr wrap="none" lIns="91440" tIns="45720" rIns="91440" bIns="45720">
            <a:spAutoFit/>
          </a:bodyPr>
          <a:lstStyle/>
          <a:p>
            <a:pPr algn="ctr"/>
            <a:r>
              <a:rPr lang="tr-TR" sz="5400" b="1" cap="none" spc="0" dirty="0">
                <a:ln w="57150">
                  <a:solidFill>
                    <a:schemeClr val="tx1"/>
                  </a:solidFill>
                </a:ln>
                <a:solidFill>
                  <a:schemeClr val="accent4"/>
                </a:solidFill>
                <a:effectLst>
                  <a:glow rad="228600">
                    <a:schemeClr val="tx1">
                      <a:alpha val="40000"/>
                    </a:schemeClr>
                  </a:glow>
                  <a:outerShdw blurRad="50800" dist="38100" dir="10800000" algn="r" rotWithShape="0">
                    <a:prstClr val="black">
                      <a:alpha val="40000"/>
                    </a:prstClr>
                  </a:outerShdw>
                </a:effectLst>
                <a:latin typeface="Luckiest Guy" panose="02000506000000020004" pitchFamily="2" charset="0"/>
              </a:rPr>
              <a:t>BAKIR</a:t>
            </a:r>
            <a:endParaRPr lang="tr-TR" sz="5400" b="1" cap="none" spc="0" dirty="0">
              <a:ln w="57150">
                <a:solidFill>
                  <a:schemeClr val="tx1"/>
                </a:solidFill>
              </a:ln>
              <a:solidFill>
                <a:schemeClr val="accent4"/>
              </a:solidFill>
              <a:effectLst>
                <a:glow rad="228600">
                  <a:schemeClr val="accent4">
                    <a:satMod val="175000"/>
                    <a:alpha val="40000"/>
                  </a:schemeClr>
                </a:glow>
                <a:outerShdw blurRad="50800" dist="38100" dir="10800000" algn="r" rotWithShape="0">
                  <a:prstClr val="black">
                    <a:alpha val="40000"/>
                  </a:prstClr>
                </a:outerShdw>
              </a:effectLst>
              <a:latin typeface="Luckiest Guy" panose="02000506000000020004" pitchFamily="2" charset="0"/>
            </a:endParaRPr>
          </a:p>
        </p:txBody>
      </p:sp>
      <p:pic>
        <p:nvPicPr>
          <p:cNvPr id="8" name="Resim 7">
            <a:extLst>
              <a:ext uri="{FF2B5EF4-FFF2-40B4-BE49-F238E27FC236}">
                <a16:creationId xmlns:a16="http://schemas.microsoft.com/office/drawing/2014/main" id="{14258ECF-A370-42F2-904A-36DD0B2C31F6}"/>
              </a:ext>
            </a:extLst>
          </p:cNvPr>
          <p:cNvPicPr>
            <a:picLocks noChangeAspect="1"/>
          </p:cNvPicPr>
          <p:nvPr/>
        </p:nvPicPr>
        <p:blipFill rotWithShape="1">
          <a:blip r:embed="rId3">
            <a:extLst>
              <a:ext uri="{28A0092B-C50C-407E-A947-70E740481C1C}">
                <a14:useLocalDpi xmlns:a14="http://schemas.microsoft.com/office/drawing/2010/main" val="0"/>
              </a:ext>
            </a:extLst>
          </a:blip>
          <a:srcRect l="66583" t="31845" b="36807"/>
          <a:stretch/>
        </p:blipFill>
        <p:spPr>
          <a:xfrm>
            <a:off x="166428" y="1501545"/>
            <a:ext cx="3414300" cy="3022600"/>
          </a:xfrm>
          <a:prstGeom prst="rect">
            <a:avLst/>
          </a:prstGeom>
        </p:spPr>
      </p:pic>
      <p:pic>
        <p:nvPicPr>
          <p:cNvPr id="3" name="Resim 2">
            <a:extLst>
              <a:ext uri="{FF2B5EF4-FFF2-40B4-BE49-F238E27FC236}">
                <a16:creationId xmlns:a16="http://schemas.microsoft.com/office/drawing/2014/main" id="{185DED01-783C-4271-A934-EDCB0F25CE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129" y="-130745"/>
            <a:ext cx="1584927" cy="1584927"/>
          </a:xfrm>
          <a:prstGeom prst="rect">
            <a:avLst/>
          </a:prstGeom>
        </p:spPr>
      </p:pic>
    </p:spTree>
    <p:custDataLst>
      <p:tags r:id="rId1"/>
    </p:custDataLst>
    <p:extLst>
      <p:ext uri="{BB962C8B-B14F-4D97-AF65-F5344CB8AC3E}">
        <p14:creationId xmlns:p14="http://schemas.microsoft.com/office/powerpoint/2010/main" val="1181555526"/>
      </p:ext>
    </p:extLst>
  </p:cSld>
  <p:clrMapOvr>
    <a:masterClrMapping/>
  </p:clrMapOvr>
  <mc:AlternateContent xmlns:mc="http://schemas.openxmlformats.org/markup-compatibility/2006" xmlns:p14="http://schemas.microsoft.com/office/powerpoint/2010/main">
    <mc:Choice Requires="p14">
      <p:transition spd="slow" p14:dur="2000" advTm="15817"/>
    </mc:Choice>
    <mc:Fallback xmlns="">
      <p:transition spd="slow" advTm="158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EBDC"/>
        </a:solidFill>
        <a:effectLst/>
      </p:bgPr>
    </p:bg>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41E60F2D-A4EE-49EB-950C-777E146BB28B}"/>
              </a:ext>
            </a:extLst>
          </p:cNvPr>
          <p:cNvSpPr/>
          <p:nvPr/>
        </p:nvSpPr>
        <p:spPr>
          <a:xfrm>
            <a:off x="3580728" y="0"/>
            <a:ext cx="5030544"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0" normalizeH="0" baseline="0" noProof="0" dirty="0">
                <a:ln w="57150">
                  <a:solidFill>
                    <a:prstClr val="black"/>
                  </a:solidFill>
                </a:ln>
                <a:solidFill>
                  <a:srgbClr val="FF5050"/>
                </a:solidFill>
                <a:effectLst>
                  <a:glow rad="228600">
                    <a:prstClr val="black">
                      <a:alpha val="40000"/>
                    </a:prstClr>
                  </a:glow>
                  <a:outerShdw blurRad="50800" dist="38100" dir="10800000" algn="r" rotWithShape="0">
                    <a:prstClr val="black">
                      <a:alpha val="40000"/>
                    </a:prstClr>
                  </a:outerShdw>
                </a:effectLst>
                <a:uLnTx/>
                <a:uFillTx/>
                <a:latin typeface="Luckiest Guy" panose="02000506000000020004" pitchFamily="2" charset="0"/>
                <a:ea typeface="+mn-ea"/>
                <a:cs typeface="+mn-cs"/>
              </a:rPr>
              <a:t>MADENLER</a:t>
            </a:r>
            <a:endParaRPr kumimoji="0" lang="tr-TR" sz="8000" b="1" i="0" u="none" strike="noStrike" kern="1200" cap="none" spc="0" normalizeH="0" baseline="0" noProof="0" dirty="0">
              <a:ln w="57150">
                <a:solidFill>
                  <a:prstClr val="black"/>
                </a:solidFill>
              </a:ln>
              <a:solidFill>
                <a:prstClr val="white">
                  <a:lumMod val="95000"/>
                </a:prstClr>
              </a:solidFill>
              <a:effectLst>
                <a:glow rad="228600">
                  <a:srgbClr val="FFC000">
                    <a:satMod val="175000"/>
                    <a:alpha val="40000"/>
                  </a:srgbClr>
                </a:glow>
                <a:outerShdw blurRad="50800" dist="38100" dir="10800000" algn="r" rotWithShape="0">
                  <a:prstClr val="black">
                    <a:alpha val="40000"/>
                  </a:prstClr>
                </a:outerShdw>
              </a:effectLst>
              <a:uLnTx/>
              <a:uFillTx/>
              <a:latin typeface="Luckiest Guy" panose="02000506000000020004" pitchFamily="2" charset="0"/>
              <a:ea typeface="+mn-ea"/>
              <a:cs typeface="+mn-cs"/>
            </a:endParaRPr>
          </a:p>
        </p:txBody>
      </p:sp>
      <p:sp>
        <p:nvSpPr>
          <p:cNvPr id="2" name="Metin kutusu 1">
            <a:extLst>
              <a:ext uri="{FF2B5EF4-FFF2-40B4-BE49-F238E27FC236}">
                <a16:creationId xmlns:a16="http://schemas.microsoft.com/office/drawing/2014/main" id="{A0ACB396-025C-4A7A-9D77-A6B2945A5DEC}"/>
              </a:ext>
            </a:extLst>
          </p:cNvPr>
          <p:cNvSpPr txBox="1"/>
          <p:nvPr/>
        </p:nvSpPr>
        <p:spPr>
          <a:xfrm>
            <a:off x="3244272" y="2138463"/>
            <a:ext cx="8541327"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Kayra Aydin" panose="020F0503040000020004" pitchFamily="34" charset="0"/>
                <a:ea typeface="+mn-ea"/>
                <a:cs typeface="+mn-cs"/>
              </a:rPr>
              <a:t> Otomobil parçalarında, pillerin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Kayra Aydin" panose="020F0503040000020004" pitchFamily="34" charset="0"/>
                <a:ea typeface="+mn-ea"/>
                <a:cs typeface="+mn-cs"/>
              </a:rPr>
              <a:t>yapımında, televizyon ekranı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Kayra Aydin" panose="020F0503040000020004" pitchFamily="34" charset="0"/>
                <a:ea typeface="+mn-ea"/>
                <a:cs typeface="+mn-cs"/>
              </a:rPr>
              <a:t>üretiminde, floresan lambalarda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Kayra Aydin" panose="020F0503040000020004" pitchFamily="34" charset="0"/>
                <a:ea typeface="+mn-ea"/>
                <a:cs typeface="+mn-cs"/>
              </a:rPr>
              <a:t>kullanılır.</a:t>
            </a:r>
          </a:p>
        </p:txBody>
      </p:sp>
      <p:sp>
        <p:nvSpPr>
          <p:cNvPr id="6" name="Dikdörtgen 5">
            <a:extLst>
              <a:ext uri="{FF2B5EF4-FFF2-40B4-BE49-F238E27FC236}">
                <a16:creationId xmlns:a16="http://schemas.microsoft.com/office/drawing/2014/main" id="{1AD1B71F-8573-4E98-AD4C-A1EF921D2899}"/>
              </a:ext>
            </a:extLst>
          </p:cNvPr>
          <p:cNvSpPr/>
          <p:nvPr/>
        </p:nvSpPr>
        <p:spPr>
          <a:xfrm>
            <a:off x="4583793" y="1162050"/>
            <a:ext cx="245291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w="57150">
                  <a:solidFill>
                    <a:prstClr val="black"/>
                  </a:solidFill>
                </a:ln>
                <a:solidFill>
                  <a:srgbClr val="FFC000"/>
                </a:solidFill>
                <a:effectLst>
                  <a:glow rad="228600">
                    <a:prstClr val="black">
                      <a:alpha val="40000"/>
                    </a:prstClr>
                  </a:glow>
                  <a:outerShdw blurRad="50800" dist="38100" dir="10800000" algn="r" rotWithShape="0">
                    <a:prstClr val="black">
                      <a:alpha val="40000"/>
                    </a:prstClr>
                  </a:outerShdw>
                </a:effectLst>
                <a:uLnTx/>
                <a:uFillTx/>
                <a:latin typeface="Luckiest Guy" panose="02000506000000020004" pitchFamily="2" charset="0"/>
                <a:ea typeface="+mn-ea"/>
                <a:cs typeface="+mn-cs"/>
              </a:rPr>
              <a:t>KÖMÜR</a:t>
            </a:r>
            <a:endParaRPr kumimoji="0" lang="tr-TR" sz="5400" b="1" i="0" u="none" strike="noStrike" kern="1200" cap="none" spc="0" normalizeH="0" baseline="0" noProof="0" dirty="0">
              <a:ln w="57150">
                <a:solidFill>
                  <a:prstClr val="black"/>
                </a:solidFill>
              </a:ln>
              <a:solidFill>
                <a:srgbClr val="FFC000"/>
              </a:solidFill>
              <a:effectLst>
                <a:glow rad="228600">
                  <a:srgbClr val="FFC000">
                    <a:satMod val="175000"/>
                    <a:alpha val="40000"/>
                  </a:srgbClr>
                </a:glow>
                <a:outerShdw blurRad="50800" dist="38100" dir="10800000" algn="r" rotWithShape="0">
                  <a:prstClr val="black">
                    <a:alpha val="40000"/>
                  </a:prstClr>
                </a:outerShdw>
              </a:effectLst>
              <a:uLnTx/>
              <a:uFillTx/>
              <a:latin typeface="Luckiest Guy" panose="02000506000000020004" pitchFamily="2" charset="0"/>
              <a:ea typeface="+mn-ea"/>
              <a:cs typeface="+mn-cs"/>
            </a:endParaRPr>
          </a:p>
        </p:txBody>
      </p:sp>
      <p:pic>
        <p:nvPicPr>
          <p:cNvPr id="7" name="Resim 6">
            <a:extLst>
              <a:ext uri="{FF2B5EF4-FFF2-40B4-BE49-F238E27FC236}">
                <a16:creationId xmlns:a16="http://schemas.microsoft.com/office/drawing/2014/main" id="{9AF27570-6B4C-43AC-9A39-1428EB040E56}"/>
              </a:ext>
            </a:extLst>
          </p:cNvPr>
          <p:cNvPicPr>
            <a:picLocks noChangeAspect="1"/>
          </p:cNvPicPr>
          <p:nvPr/>
        </p:nvPicPr>
        <p:blipFill rotWithShape="1">
          <a:blip r:embed="rId3">
            <a:extLst>
              <a:ext uri="{28A0092B-C50C-407E-A947-70E740481C1C}">
                <a14:useLocalDpi xmlns:a14="http://schemas.microsoft.com/office/drawing/2010/main" val="0"/>
              </a:ext>
            </a:extLst>
          </a:blip>
          <a:srcRect l="36050" b="38696"/>
          <a:stretch/>
        </p:blipFill>
        <p:spPr>
          <a:xfrm>
            <a:off x="0" y="1623715"/>
            <a:ext cx="3526009" cy="3380085"/>
          </a:xfrm>
          <a:prstGeom prst="rect">
            <a:avLst/>
          </a:prstGeom>
        </p:spPr>
      </p:pic>
      <p:pic>
        <p:nvPicPr>
          <p:cNvPr id="9" name="Resim 8">
            <a:extLst>
              <a:ext uri="{FF2B5EF4-FFF2-40B4-BE49-F238E27FC236}">
                <a16:creationId xmlns:a16="http://schemas.microsoft.com/office/drawing/2014/main" id="{9A0A0B1D-C8E0-4CFA-AA69-9B14BD7B05D3}"/>
              </a:ext>
            </a:extLst>
          </p:cNvPr>
          <p:cNvPicPr>
            <a:picLocks noChangeAspect="1"/>
          </p:cNvPicPr>
          <p:nvPr/>
        </p:nvPicPr>
        <p:blipFill rotWithShape="1">
          <a:blip r:embed="rId3">
            <a:extLst>
              <a:ext uri="{28A0092B-C50C-407E-A947-70E740481C1C}">
                <a14:useLocalDpi xmlns:a14="http://schemas.microsoft.com/office/drawing/2010/main" val="0"/>
              </a:ext>
            </a:extLst>
          </a:blip>
          <a:srcRect t="61075"/>
          <a:stretch/>
        </p:blipFill>
        <p:spPr>
          <a:xfrm rot="5400000">
            <a:off x="8699500" y="2345951"/>
            <a:ext cx="4864099" cy="1893350"/>
          </a:xfrm>
          <a:prstGeom prst="rect">
            <a:avLst/>
          </a:prstGeom>
        </p:spPr>
      </p:pic>
      <p:pic>
        <p:nvPicPr>
          <p:cNvPr id="3" name="Resim 2">
            <a:extLst>
              <a:ext uri="{FF2B5EF4-FFF2-40B4-BE49-F238E27FC236}">
                <a16:creationId xmlns:a16="http://schemas.microsoft.com/office/drawing/2014/main" id="{7195F8FB-A8DF-4802-B894-1DA9B9A9B9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129" y="-130745"/>
            <a:ext cx="1584927" cy="1584927"/>
          </a:xfrm>
          <a:prstGeom prst="rect">
            <a:avLst/>
          </a:prstGeom>
        </p:spPr>
      </p:pic>
    </p:spTree>
    <p:custDataLst>
      <p:tags r:id="rId1"/>
    </p:custDataLst>
    <p:extLst>
      <p:ext uri="{BB962C8B-B14F-4D97-AF65-F5344CB8AC3E}">
        <p14:creationId xmlns:p14="http://schemas.microsoft.com/office/powerpoint/2010/main" val="3538811714"/>
      </p:ext>
    </p:extLst>
  </p:cSld>
  <p:clrMapOvr>
    <a:masterClrMapping/>
  </p:clrMapOvr>
  <mc:AlternateContent xmlns:mc="http://schemas.openxmlformats.org/markup-compatibility/2006" xmlns:p14="http://schemas.microsoft.com/office/powerpoint/2010/main">
    <mc:Choice Requires="p14">
      <p:transition spd="slow" p14:dur="2000" advTm="13016"/>
    </mc:Choice>
    <mc:Fallback xmlns="">
      <p:transition spd="slow" advTm="130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EBDC"/>
        </a:solidFill>
        <a:effectLst/>
      </p:bgPr>
    </p:bg>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4B6C58D1-073B-40B1-9757-1894E894F727}"/>
              </a:ext>
            </a:extLst>
          </p:cNvPr>
          <p:cNvSpPr/>
          <p:nvPr/>
        </p:nvSpPr>
        <p:spPr>
          <a:xfrm>
            <a:off x="3580728" y="0"/>
            <a:ext cx="5030544"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0" normalizeH="0" baseline="0" noProof="0" dirty="0">
                <a:ln w="57150">
                  <a:solidFill>
                    <a:prstClr val="black"/>
                  </a:solidFill>
                </a:ln>
                <a:solidFill>
                  <a:srgbClr val="FF5050"/>
                </a:solidFill>
                <a:effectLst>
                  <a:glow rad="228600">
                    <a:prstClr val="black">
                      <a:alpha val="40000"/>
                    </a:prstClr>
                  </a:glow>
                  <a:outerShdw blurRad="50800" dist="38100" dir="10800000" algn="r" rotWithShape="0">
                    <a:prstClr val="black">
                      <a:alpha val="40000"/>
                    </a:prstClr>
                  </a:outerShdw>
                </a:effectLst>
                <a:uLnTx/>
                <a:uFillTx/>
                <a:latin typeface="Luckiest Guy" panose="02000506000000020004" pitchFamily="2" charset="0"/>
                <a:ea typeface="+mn-ea"/>
                <a:cs typeface="+mn-cs"/>
              </a:rPr>
              <a:t>MADENLER</a:t>
            </a:r>
            <a:endParaRPr kumimoji="0" lang="tr-TR" sz="8000" b="1" i="0" u="none" strike="noStrike" kern="1200" cap="none" spc="0" normalizeH="0" baseline="0" noProof="0" dirty="0">
              <a:ln w="57150">
                <a:solidFill>
                  <a:prstClr val="black"/>
                </a:solidFill>
              </a:ln>
              <a:solidFill>
                <a:prstClr val="white">
                  <a:lumMod val="95000"/>
                </a:prstClr>
              </a:solidFill>
              <a:effectLst>
                <a:glow rad="228600">
                  <a:srgbClr val="FFC000">
                    <a:satMod val="175000"/>
                    <a:alpha val="40000"/>
                  </a:srgbClr>
                </a:glow>
                <a:outerShdw blurRad="50800" dist="38100" dir="10800000" algn="r" rotWithShape="0">
                  <a:prstClr val="black">
                    <a:alpha val="40000"/>
                  </a:prstClr>
                </a:outerShdw>
              </a:effectLst>
              <a:uLnTx/>
              <a:uFillTx/>
              <a:latin typeface="Luckiest Guy" panose="02000506000000020004" pitchFamily="2" charset="0"/>
              <a:ea typeface="+mn-ea"/>
              <a:cs typeface="+mn-cs"/>
            </a:endParaRPr>
          </a:p>
        </p:txBody>
      </p:sp>
      <p:pic>
        <p:nvPicPr>
          <p:cNvPr id="3" name="Resim 2">
            <a:extLst>
              <a:ext uri="{FF2B5EF4-FFF2-40B4-BE49-F238E27FC236}">
                <a16:creationId xmlns:a16="http://schemas.microsoft.com/office/drawing/2014/main" id="{F84F8C31-6460-4A9E-ABC5-56F2547DD8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3037" y="4048124"/>
            <a:ext cx="8296275" cy="2724150"/>
          </a:xfrm>
          <a:prstGeom prst="rect">
            <a:avLst/>
          </a:prstGeom>
        </p:spPr>
      </p:pic>
      <p:sp>
        <p:nvSpPr>
          <p:cNvPr id="2" name="Metin kutusu 1">
            <a:extLst>
              <a:ext uri="{FF2B5EF4-FFF2-40B4-BE49-F238E27FC236}">
                <a16:creationId xmlns:a16="http://schemas.microsoft.com/office/drawing/2014/main" id="{E45A0F23-43D9-4B77-B4F1-D8886D864563}"/>
              </a:ext>
            </a:extLst>
          </p:cNvPr>
          <p:cNvSpPr txBox="1"/>
          <p:nvPr/>
        </p:nvSpPr>
        <p:spPr>
          <a:xfrm>
            <a:off x="1935595" y="1408509"/>
            <a:ext cx="8541327" cy="2554545"/>
          </a:xfrm>
          <a:prstGeom prst="rect">
            <a:avLst/>
          </a:prstGeom>
          <a:noFill/>
        </p:spPr>
        <p:txBody>
          <a:bodyPr wrap="square">
            <a:spAutoFit/>
          </a:bodyPr>
          <a:lstStyle/>
          <a:p>
            <a:r>
              <a:rPr lang="tr-TR" sz="2800" dirty="0">
                <a:latin typeface="Kayra Aydin" panose="020F0503040000020004" pitchFamily="34" charset="0"/>
              </a:rPr>
              <a:t>  Kayaçların bazıları çok değerlidir. Altın,</a:t>
            </a:r>
          </a:p>
          <a:p>
            <a:r>
              <a:rPr lang="tr-TR" sz="2800" dirty="0">
                <a:latin typeface="Kayra Aydin" panose="020F0503040000020004" pitchFamily="34" charset="0"/>
              </a:rPr>
              <a:t>gümüş, bakır, bor, demir, kurşun, </a:t>
            </a:r>
            <a:r>
              <a:rPr lang="tr-TR" sz="2800" dirty="0" err="1">
                <a:latin typeface="Kayra Aydin" panose="020F0503040000020004" pitchFamily="34" charset="0"/>
              </a:rPr>
              <a:t>civa</a:t>
            </a:r>
            <a:r>
              <a:rPr lang="tr-TR" sz="2800" dirty="0">
                <a:latin typeface="Kayra Aydin" panose="020F0503040000020004" pitchFamily="34" charset="0"/>
              </a:rPr>
              <a:t>, linyit ve</a:t>
            </a:r>
          </a:p>
          <a:p>
            <a:r>
              <a:rPr lang="tr-TR" sz="2800" dirty="0">
                <a:latin typeface="Kayra Aydin" panose="020F0503040000020004" pitchFamily="34" charset="0"/>
              </a:rPr>
              <a:t>mermer değerli kayaçlara örnek olarak verilebilir.</a:t>
            </a:r>
          </a:p>
          <a:p>
            <a:endParaRPr lang="tr-TR" sz="1600" dirty="0">
              <a:latin typeface="Kayra Aydin" panose="020F0503040000020004" pitchFamily="34" charset="0"/>
            </a:endParaRPr>
          </a:p>
          <a:p>
            <a:r>
              <a:rPr lang="tr-TR" sz="2800" dirty="0">
                <a:latin typeface="Kayra Aydin" panose="020F0503040000020004" pitchFamily="34" charset="0"/>
              </a:rPr>
              <a:t>  Yer kabuğunun farklı derinliklerinden çıkarılan ve</a:t>
            </a:r>
          </a:p>
          <a:p>
            <a:r>
              <a:rPr lang="tr-TR" sz="2800" dirty="0">
                <a:latin typeface="Kayra Aydin" panose="020F0503040000020004" pitchFamily="34" charset="0"/>
              </a:rPr>
              <a:t>ekonomik değeri olan kayaçlara </a:t>
            </a:r>
            <a:r>
              <a:rPr lang="tr-TR" sz="2800" dirty="0">
                <a:solidFill>
                  <a:srgbClr val="FF0000"/>
                </a:solidFill>
                <a:latin typeface="Kayra Aydin" panose="020F0503040000020004" pitchFamily="34" charset="0"/>
              </a:rPr>
              <a:t>maden</a:t>
            </a:r>
            <a:r>
              <a:rPr lang="tr-TR" sz="2800" dirty="0">
                <a:latin typeface="Kayra Aydin" panose="020F0503040000020004" pitchFamily="34" charset="0"/>
              </a:rPr>
              <a:t> denir.</a:t>
            </a:r>
          </a:p>
        </p:txBody>
      </p:sp>
      <p:pic>
        <p:nvPicPr>
          <p:cNvPr id="6" name="Resim 5">
            <a:extLst>
              <a:ext uri="{FF2B5EF4-FFF2-40B4-BE49-F238E27FC236}">
                <a16:creationId xmlns:a16="http://schemas.microsoft.com/office/drawing/2014/main" id="{90E386AB-859D-4B39-8024-B76848A6FC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129" y="-130745"/>
            <a:ext cx="1584927" cy="1584927"/>
          </a:xfrm>
          <a:prstGeom prst="rect">
            <a:avLst/>
          </a:prstGeom>
        </p:spPr>
      </p:pic>
    </p:spTree>
    <p:custDataLst>
      <p:tags r:id="rId1"/>
    </p:custDataLst>
    <p:extLst>
      <p:ext uri="{BB962C8B-B14F-4D97-AF65-F5344CB8AC3E}">
        <p14:creationId xmlns:p14="http://schemas.microsoft.com/office/powerpoint/2010/main" val="2805898445"/>
      </p:ext>
    </p:extLst>
  </p:cSld>
  <p:clrMapOvr>
    <a:masterClrMapping/>
  </p:clrMapOvr>
  <mc:AlternateContent xmlns:mc="http://schemas.openxmlformats.org/markup-compatibility/2006" xmlns:p14="http://schemas.microsoft.com/office/powerpoint/2010/main">
    <mc:Choice Requires="p14">
      <p:transition spd="slow" p14:dur="2000" advTm="37974"/>
    </mc:Choice>
    <mc:Fallback xmlns="">
      <p:transition spd="slow" advTm="379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EBDC"/>
        </a:solidFill>
        <a:effectLst/>
      </p:bgPr>
    </p:bg>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41E60F2D-A4EE-49EB-950C-777E146BB28B}"/>
              </a:ext>
            </a:extLst>
          </p:cNvPr>
          <p:cNvSpPr/>
          <p:nvPr/>
        </p:nvSpPr>
        <p:spPr>
          <a:xfrm>
            <a:off x="3580728" y="0"/>
            <a:ext cx="5030544"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0" normalizeH="0" baseline="0" noProof="0" dirty="0">
                <a:ln w="57150">
                  <a:solidFill>
                    <a:prstClr val="black"/>
                  </a:solidFill>
                </a:ln>
                <a:solidFill>
                  <a:srgbClr val="FF5050"/>
                </a:solidFill>
                <a:effectLst>
                  <a:glow rad="228600">
                    <a:prstClr val="black">
                      <a:alpha val="40000"/>
                    </a:prstClr>
                  </a:glow>
                  <a:outerShdw blurRad="50800" dist="38100" dir="10800000" algn="r" rotWithShape="0">
                    <a:prstClr val="black">
                      <a:alpha val="40000"/>
                    </a:prstClr>
                  </a:outerShdw>
                </a:effectLst>
                <a:uLnTx/>
                <a:uFillTx/>
                <a:latin typeface="Luckiest Guy" panose="02000506000000020004" pitchFamily="2" charset="0"/>
                <a:ea typeface="+mn-ea"/>
                <a:cs typeface="+mn-cs"/>
              </a:rPr>
              <a:t>MADENLER</a:t>
            </a:r>
            <a:endParaRPr kumimoji="0" lang="tr-TR" sz="8000" b="1" i="0" u="none" strike="noStrike" kern="1200" cap="none" spc="0" normalizeH="0" baseline="0" noProof="0" dirty="0">
              <a:ln w="57150">
                <a:solidFill>
                  <a:prstClr val="black"/>
                </a:solidFill>
              </a:ln>
              <a:solidFill>
                <a:prstClr val="white">
                  <a:lumMod val="95000"/>
                </a:prstClr>
              </a:solidFill>
              <a:effectLst>
                <a:glow rad="228600">
                  <a:srgbClr val="FFC000">
                    <a:satMod val="175000"/>
                    <a:alpha val="40000"/>
                  </a:srgbClr>
                </a:glow>
                <a:outerShdw blurRad="50800" dist="38100" dir="10800000" algn="r" rotWithShape="0">
                  <a:prstClr val="black">
                    <a:alpha val="40000"/>
                  </a:prstClr>
                </a:outerShdw>
              </a:effectLst>
              <a:uLnTx/>
              <a:uFillTx/>
              <a:latin typeface="Luckiest Guy" panose="02000506000000020004" pitchFamily="2" charset="0"/>
              <a:ea typeface="+mn-ea"/>
              <a:cs typeface="+mn-cs"/>
            </a:endParaRPr>
          </a:p>
        </p:txBody>
      </p:sp>
      <p:sp>
        <p:nvSpPr>
          <p:cNvPr id="2" name="Metin kutusu 1">
            <a:extLst>
              <a:ext uri="{FF2B5EF4-FFF2-40B4-BE49-F238E27FC236}">
                <a16:creationId xmlns:a16="http://schemas.microsoft.com/office/drawing/2014/main" id="{A0ACB396-025C-4A7A-9D77-A6B2945A5DEC}"/>
              </a:ext>
            </a:extLst>
          </p:cNvPr>
          <p:cNvSpPr txBox="1"/>
          <p:nvPr/>
        </p:nvSpPr>
        <p:spPr>
          <a:xfrm>
            <a:off x="3244272" y="2138463"/>
            <a:ext cx="8541327"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Kayra Aydin" panose="020F0503040000020004" pitchFamily="34" charset="0"/>
                <a:ea typeface="+mn-ea"/>
                <a:cs typeface="+mn-cs"/>
              </a:rPr>
              <a:t>  Paslanmazlık özelliği nedeniyle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Kayra Aydin" panose="020F0503040000020004" pitchFamily="34" charset="0"/>
                <a:ea typeface="+mn-ea"/>
                <a:cs typeface="+mn-cs"/>
              </a:rPr>
              <a:t>uçak ve gemi yapımında, boya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Kayra Aydin" panose="020F0503040000020004" pitchFamily="34" charset="0"/>
                <a:ea typeface="+mn-ea"/>
                <a:cs typeface="+mn-cs"/>
              </a:rPr>
              <a:t>maddelerinde, seramiklerde,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Kayra Aydin" panose="020F0503040000020004" pitchFamily="34" charset="0"/>
                <a:ea typeface="+mn-ea"/>
                <a:cs typeface="+mn-cs"/>
              </a:rPr>
              <a:t>paslanmaz çelik üretiminde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Kayra Aydin" panose="020F0503040000020004" pitchFamily="34" charset="0"/>
                <a:ea typeface="+mn-ea"/>
                <a:cs typeface="+mn-cs"/>
              </a:rPr>
              <a:t>kullanılır.</a:t>
            </a:r>
          </a:p>
        </p:txBody>
      </p:sp>
      <p:sp>
        <p:nvSpPr>
          <p:cNvPr id="6" name="Dikdörtgen 5">
            <a:extLst>
              <a:ext uri="{FF2B5EF4-FFF2-40B4-BE49-F238E27FC236}">
                <a16:creationId xmlns:a16="http://schemas.microsoft.com/office/drawing/2014/main" id="{1AD1B71F-8573-4E98-AD4C-A1EF921D2899}"/>
              </a:ext>
            </a:extLst>
          </p:cNvPr>
          <p:cNvSpPr/>
          <p:nvPr/>
        </p:nvSpPr>
        <p:spPr>
          <a:xfrm>
            <a:off x="4799397" y="1162050"/>
            <a:ext cx="202170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w="57150">
                  <a:solidFill>
                    <a:prstClr val="black"/>
                  </a:solidFill>
                </a:ln>
                <a:solidFill>
                  <a:srgbClr val="FFC000"/>
                </a:solidFill>
                <a:effectLst>
                  <a:glow rad="228600">
                    <a:prstClr val="black">
                      <a:alpha val="40000"/>
                    </a:prstClr>
                  </a:glow>
                  <a:outerShdw blurRad="50800" dist="38100" dir="10800000" algn="r" rotWithShape="0">
                    <a:prstClr val="black">
                      <a:alpha val="40000"/>
                    </a:prstClr>
                  </a:outerShdw>
                </a:effectLst>
                <a:uLnTx/>
                <a:uFillTx/>
                <a:latin typeface="Luckiest Guy" panose="02000506000000020004" pitchFamily="2" charset="0"/>
                <a:ea typeface="+mn-ea"/>
                <a:cs typeface="+mn-cs"/>
              </a:rPr>
              <a:t>KROM</a:t>
            </a:r>
            <a:endParaRPr kumimoji="0" lang="tr-TR" sz="5400" b="1" i="0" u="none" strike="noStrike" kern="1200" cap="none" spc="0" normalizeH="0" baseline="0" noProof="0" dirty="0">
              <a:ln w="57150">
                <a:solidFill>
                  <a:prstClr val="black"/>
                </a:solidFill>
              </a:ln>
              <a:solidFill>
                <a:srgbClr val="FFC000"/>
              </a:solidFill>
              <a:effectLst>
                <a:glow rad="228600">
                  <a:srgbClr val="FFC000">
                    <a:satMod val="175000"/>
                    <a:alpha val="40000"/>
                  </a:srgbClr>
                </a:glow>
                <a:outerShdw blurRad="50800" dist="38100" dir="10800000" algn="r" rotWithShape="0">
                  <a:prstClr val="black">
                    <a:alpha val="40000"/>
                  </a:prstClr>
                </a:outerShdw>
              </a:effectLst>
              <a:uLnTx/>
              <a:uFillTx/>
              <a:latin typeface="Luckiest Guy" panose="02000506000000020004" pitchFamily="2" charset="0"/>
              <a:ea typeface="+mn-ea"/>
              <a:cs typeface="+mn-cs"/>
            </a:endParaRPr>
          </a:p>
        </p:txBody>
      </p:sp>
      <p:pic>
        <p:nvPicPr>
          <p:cNvPr id="9" name="Resim 8">
            <a:extLst>
              <a:ext uri="{FF2B5EF4-FFF2-40B4-BE49-F238E27FC236}">
                <a16:creationId xmlns:a16="http://schemas.microsoft.com/office/drawing/2014/main" id="{8618B054-D61E-404B-A8C4-F162484119D4}"/>
              </a:ext>
            </a:extLst>
          </p:cNvPr>
          <p:cNvPicPr>
            <a:picLocks noChangeAspect="1"/>
          </p:cNvPicPr>
          <p:nvPr/>
        </p:nvPicPr>
        <p:blipFill rotWithShape="1">
          <a:blip r:embed="rId3">
            <a:extLst>
              <a:ext uri="{28A0092B-C50C-407E-A947-70E740481C1C}">
                <a14:useLocalDpi xmlns:a14="http://schemas.microsoft.com/office/drawing/2010/main" val="0"/>
              </a:ext>
            </a:extLst>
          </a:blip>
          <a:srcRect l="2343" t="33748" r="49094" b="32100"/>
          <a:stretch/>
        </p:blipFill>
        <p:spPr>
          <a:xfrm>
            <a:off x="98526" y="1323439"/>
            <a:ext cx="3384070" cy="3451761"/>
          </a:xfrm>
          <a:prstGeom prst="rect">
            <a:avLst/>
          </a:prstGeom>
        </p:spPr>
      </p:pic>
      <p:pic>
        <p:nvPicPr>
          <p:cNvPr id="3" name="Resim 2">
            <a:extLst>
              <a:ext uri="{FF2B5EF4-FFF2-40B4-BE49-F238E27FC236}">
                <a16:creationId xmlns:a16="http://schemas.microsoft.com/office/drawing/2014/main" id="{E888AE35-1563-4047-870B-798FFB033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129" y="-130745"/>
            <a:ext cx="1584927" cy="1584927"/>
          </a:xfrm>
          <a:prstGeom prst="rect">
            <a:avLst/>
          </a:prstGeom>
        </p:spPr>
      </p:pic>
    </p:spTree>
    <p:custDataLst>
      <p:tags r:id="rId1"/>
    </p:custDataLst>
    <p:extLst>
      <p:ext uri="{BB962C8B-B14F-4D97-AF65-F5344CB8AC3E}">
        <p14:creationId xmlns:p14="http://schemas.microsoft.com/office/powerpoint/2010/main" val="2458507188"/>
      </p:ext>
    </p:extLst>
  </p:cSld>
  <p:clrMapOvr>
    <a:masterClrMapping/>
  </p:clrMapOvr>
  <mc:AlternateContent xmlns:mc="http://schemas.openxmlformats.org/markup-compatibility/2006" xmlns:p14="http://schemas.microsoft.com/office/powerpoint/2010/main">
    <mc:Choice Requires="p14">
      <p:transition spd="slow" p14:dur="2000" advTm="15085"/>
    </mc:Choice>
    <mc:Fallback xmlns="">
      <p:transition spd="slow" advTm="150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EBDC"/>
        </a:solidFill>
        <a:effectLst/>
      </p:bgPr>
    </p:bg>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41E60F2D-A4EE-49EB-950C-777E146BB28B}"/>
              </a:ext>
            </a:extLst>
          </p:cNvPr>
          <p:cNvSpPr/>
          <p:nvPr/>
        </p:nvSpPr>
        <p:spPr>
          <a:xfrm>
            <a:off x="3580728" y="0"/>
            <a:ext cx="5030544"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0" normalizeH="0" baseline="0" noProof="0" dirty="0">
                <a:ln w="57150">
                  <a:solidFill>
                    <a:prstClr val="black"/>
                  </a:solidFill>
                </a:ln>
                <a:solidFill>
                  <a:srgbClr val="FF5050"/>
                </a:solidFill>
                <a:effectLst>
                  <a:glow rad="228600">
                    <a:prstClr val="black">
                      <a:alpha val="40000"/>
                    </a:prstClr>
                  </a:glow>
                  <a:outerShdw blurRad="50800" dist="38100" dir="10800000" algn="r" rotWithShape="0">
                    <a:prstClr val="black">
                      <a:alpha val="40000"/>
                    </a:prstClr>
                  </a:outerShdw>
                </a:effectLst>
                <a:uLnTx/>
                <a:uFillTx/>
                <a:latin typeface="Luckiest Guy" panose="02000506000000020004" pitchFamily="2" charset="0"/>
                <a:ea typeface="+mn-ea"/>
                <a:cs typeface="+mn-cs"/>
              </a:rPr>
              <a:t>MADENLER</a:t>
            </a:r>
            <a:endParaRPr kumimoji="0" lang="tr-TR" sz="8000" b="1" i="0" u="none" strike="noStrike" kern="1200" cap="none" spc="0" normalizeH="0" baseline="0" noProof="0" dirty="0">
              <a:ln w="57150">
                <a:solidFill>
                  <a:prstClr val="black"/>
                </a:solidFill>
              </a:ln>
              <a:solidFill>
                <a:prstClr val="white">
                  <a:lumMod val="95000"/>
                </a:prstClr>
              </a:solidFill>
              <a:effectLst>
                <a:glow rad="228600">
                  <a:srgbClr val="FFC000">
                    <a:satMod val="175000"/>
                    <a:alpha val="40000"/>
                  </a:srgbClr>
                </a:glow>
                <a:outerShdw blurRad="50800" dist="38100" dir="10800000" algn="r" rotWithShape="0">
                  <a:prstClr val="black">
                    <a:alpha val="40000"/>
                  </a:prstClr>
                </a:outerShdw>
              </a:effectLst>
              <a:uLnTx/>
              <a:uFillTx/>
              <a:latin typeface="Luckiest Guy" panose="02000506000000020004" pitchFamily="2" charset="0"/>
              <a:ea typeface="+mn-ea"/>
              <a:cs typeface="+mn-cs"/>
            </a:endParaRPr>
          </a:p>
        </p:txBody>
      </p:sp>
      <p:sp>
        <p:nvSpPr>
          <p:cNvPr id="2" name="Metin kutusu 1">
            <a:extLst>
              <a:ext uri="{FF2B5EF4-FFF2-40B4-BE49-F238E27FC236}">
                <a16:creationId xmlns:a16="http://schemas.microsoft.com/office/drawing/2014/main" id="{A0ACB396-025C-4A7A-9D77-A6B2945A5DEC}"/>
              </a:ext>
            </a:extLst>
          </p:cNvPr>
          <p:cNvSpPr txBox="1"/>
          <p:nvPr/>
        </p:nvSpPr>
        <p:spPr>
          <a:xfrm>
            <a:off x="3244272" y="2138463"/>
            <a:ext cx="8541327"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Kayra Aydin" panose="020F0503040000020004" pitchFamily="34" charset="0"/>
                <a:ea typeface="+mn-ea"/>
                <a:cs typeface="+mn-cs"/>
              </a:rPr>
              <a:t>  Çekiç, pense, çatal, bıçak gibi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Kayra Aydin" panose="020F0503040000020004" pitchFamily="34" charset="0"/>
                <a:ea typeface="+mn-ea"/>
                <a:cs typeface="+mn-cs"/>
              </a:rPr>
              <a:t>aletlerin yapımında, uçak ve gemi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Kayra Aydin" panose="020F0503040000020004" pitchFamily="34" charset="0"/>
                <a:ea typeface="+mn-ea"/>
                <a:cs typeface="+mn-cs"/>
              </a:rPr>
              <a:t>yapımında, paslanmaz çelik üretiminde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Kayra Aydin" panose="020F0503040000020004" pitchFamily="34" charset="0"/>
                <a:ea typeface="+mn-ea"/>
                <a:cs typeface="+mn-cs"/>
              </a:rPr>
              <a:t>kullanılır. Yüksek ısılarda gösterdiği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Kayra Aydin" panose="020F0503040000020004" pitchFamily="34" charset="0"/>
                <a:ea typeface="+mn-ea"/>
                <a:cs typeface="+mn-cs"/>
              </a:rPr>
              <a:t>dayanıklılık nedeniyle jet motorlarında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Kayra Aydin" panose="020F0503040000020004" pitchFamily="34" charset="0"/>
                <a:ea typeface="+mn-ea"/>
                <a:cs typeface="+mn-cs"/>
              </a:rPr>
              <a:t>kullanılır.</a:t>
            </a:r>
          </a:p>
        </p:txBody>
      </p:sp>
      <p:sp>
        <p:nvSpPr>
          <p:cNvPr id="6" name="Dikdörtgen 5">
            <a:extLst>
              <a:ext uri="{FF2B5EF4-FFF2-40B4-BE49-F238E27FC236}">
                <a16:creationId xmlns:a16="http://schemas.microsoft.com/office/drawing/2014/main" id="{1AD1B71F-8573-4E98-AD4C-A1EF921D2899}"/>
              </a:ext>
            </a:extLst>
          </p:cNvPr>
          <p:cNvSpPr/>
          <p:nvPr/>
        </p:nvSpPr>
        <p:spPr>
          <a:xfrm>
            <a:off x="4834662" y="1162050"/>
            <a:ext cx="195117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w="57150">
                  <a:solidFill>
                    <a:prstClr val="black"/>
                  </a:solidFill>
                </a:ln>
                <a:solidFill>
                  <a:srgbClr val="FFC000"/>
                </a:solidFill>
                <a:effectLst>
                  <a:glow rad="228600">
                    <a:prstClr val="black">
                      <a:alpha val="40000"/>
                    </a:prstClr>
                  </a:glow>
                  <a:outerShdw blurRad="50800" dist="38100" dir="10800000" algn="r" rotWithShape="0">
                    <a:prstClr val="black">
                      <a:alpha val="40000"/>
                    </a:prstClr>
                  </a:outerShdw>
                </a:effectLst>
                <a:uLnTx/>
                <a:uFillTx/>
                <a:latin typeface="Luckiest Guy" panose="02000506000000020004" pitchFamily="2" charset="0"/>
                <a:ea typeface="+mn-ea"/>
                <a:cs typeface="+mn-cs"/>
              </a:rPr>
              <a:t>NİKEL</a:t>
            </a:r>
            <a:endParaRPr kumimoji="0" lang="tr-TR" sz="5400" b="1" i="0" u="none" strike="noStrike" kern="1200" cap="none" spc="0" normalizeH="0" baseline="0" noProof="0" dirty="0">
              <a:ln w="57150">
                <a:solidFill>
                  <a:prstClr val="black"/>
                </a:solidFill>
              </a:ln>
              <a:solidFill>
                <a:srgbClr val="FFC000"/>
              </a:solidFill>
              <a:effectLst>
                <a:glow rad="228600">
                  <a:srgbClr val="FFC000">
                    <a:satMod val="175000"/>
                    <a:alpha val="40000"/>
                  </a:srgbClr>
                </a:glow>
                <a:outerShdw blurRad="50800" dist="38100" dir="10800000" algn="r" rotWithShape="0">
                  <a:prstClr val="black">
                    <a:alpha val="40000"/>
                  </a:prstClr>
                </a:outerShdw>
              </a:effectLst>
              <a:uLnTx/>
              <a:uFillTx/>
              <a:latin typeface="Luckiest Guy" panose="02000506000000020004" pitchFamily="2" charset="0"/>
              <a:ea typeface="+mn-ea"/>
              <a:cs typeface="+mn-cs"/>
            </a:endParaRPr>
          </a:p>
        </p:txBody>
      </p:sp>
      <p:pic>
        <p:nvPicPr>
          <p:cNvPr id="7" name="Resim 6">
            <a:extLst>
              <a:ext uri="{FF2B5EF4-FFF2-40B4-BE49-F238E27FC236}">
                <a16:creationId xmlns:a16="http://schemas.microsoft.com/office/drawing/2014/main" id="{094ACF9A-E90E-400A-984B-CAEB2A9472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050" y="1047750"/>
            <a:ext cx="4762500" cy="4762500"/>
          </a:xfrm>
          <a:prstGeom prst="rect">
            <a:avLst/>
          </a:prstGeom>
        </p:spPr>
      </p:pic>
      <p:pic>
        <p:nvPicPr>
          <p:cNvPr id="5" name="Resim 4">
            <a:extLst>
              <a:ext uri="{FF2B5EF4-FFF2-40B4-BE49-F238E27FC236}">
                <a16:creationId xmlns:a16="http://schemas.microsoft.com/office/drawing/2014/main" id="{3C424206-CE64-42AA-AA34-0D4726B4DA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129" y="-130745"/>
            <a:ext cx="1584927" cy="1584927"/>
          </a:xfrm>
          <a:prstGeom prst="rect">
            <a:avLst/>
          </a:prstGeom>
        </p:spPr>
      </p:pic>
    </p:spTree>
    <p:custDataLst>
      <p:tags r:id="rId1"/>
    </p:custDataLst>
    <p:extLst>
      <p:ext uri="{BB962C8B-B14F-4D97-AF65-F5344CB8AC3E}">
        <p14:creationId xmlns:p14="http://schemas.microsoft.com/office/powerpoint/2010/main" val="2543563404"/>
      </p:ext>
    </p:extLst>
  </p:cSld>
  <p:clrMapOvr>
    <a:masterClrMapping/>
  </p:clrMapOvr>
  <mc:AlternateContent xmlns:mc="http://schemas.openxmlformats.org/markup-compatibility/2006" xmlns:p14="http://schemas.microsoft.com/office/powerpoint/2010/main">
    <mc:Choice Requires="p14">
      <p:transition spd="slow" p14:dur="2000" advTm="21799"/>
    </mc:Choice>
    <mc:Fallback xmlns="">
      <p:transition spd="slow" advTm="217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EBDC"/>
        </a:solidFill>
        <a:effectLst/>
      </p:bgPr>
    </p:bg>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4B6C58D1-073B-40B1-9757-1894E894F727}"/>
              </a:ext>
            </a:extLst>
          </p:cNvPr>
          <p:cNvSpPr/>
          <p:nvPr/>
        </p:nvSpPr>
        <p:spPr>
          <a:xfrm>
            <a:off x="3580728" y="0"/>
            <a:ext cx="5030544"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0" normalizeH="0" baseline="0" noProof="0" dirty="0">
                <a:ln w="57150">
                  <a:solidFill>
                    <a:prstClr val="black"/>
                  </a:solidFill>
                </a:ln>
                <a:solidFill>
                  <a:srgbClr val="FF5050"/>
                </a:solidFill>
                <a:effectLst>
                  <a:glow rad="228600">
                    <a:prstClr val="black">
                      <a:alpha val="40000"/>
                    </a:prstClr>
                  </a:glow>
                  <a:outerShdw blurRad="50800" dist="38100" dir="10800000" algn="r" rotWithShape="0">
                    <a:prstClr val="black">
                      <a:alpha val="40000"/>
                    </a:prstClr>
                  </a:outerShdw>
                </a:effectLst>
                <a:uLnTx/>
                <a:uFillTx/>
                <a:latin typeface="Luckiest Guy" panose="02000506000000020004" pitchFamily="2" charset="0"/>
                <a:ea typeface="+mn-ea"/>
                <a:cs typeface="+mn-cs"/>
              </a:rPr>
              <a:t>MADENLER</a:t>
            </a:r>
            <a:endParaRPr kumimoji="0" lang="tr-TR" sz="8000" b="1" i="0" u="none" strike="noStrike" kern="1200" cap="none" spc="0" normalizeH="0" baseline="0" noProof="0" dirty="0">
              <a:ln w="57150">
                <a:solidFill>
                  <a:prstClr val="black"/>
                </a:solidFill>
              </a:ln>
              <a:solidFill>
                <a:prstClr val="white">
                  <a:lumMod val="95000"/>
                </a:prstClr>
              </a:solidFill>
              <a:effectLst>
                <a:glow rad="228600">
                  <a:srgbClr val="FFC000">
                    <a:satMod val="175000"/>
                    <a:alpha val="40000"/>
                  </a:srgbClr>
                </a:glow>
                <a:outerShdw blurRad="50800" dist="38100" dir="10800000" algn="r" rotWithShape="0">
                  <a:prstClr val="black">
                    <a:alpha val="40000"/>
                  </a:prstClr>
                </a:outerShdw>
              </a:effectLst>
              <a:uLnTx/>
              <a:uFillTx/>
              <a:latin typeface="Luckiest Guy" panose="02000506000000020004" pitchFamily="2" charset="0"/>
              <a:ea typeface="+mn-ea"/>
              <a:cs typeface="+mn-cs"/>
            </a:endParaRPr>
          </a:p>
        </p:txBody>
      </p:sp>
      <p:sp>
        <p:nvSpPr>
          <p:cNvPr id="3" name="Dikdörtgen 2">
            <a:extLst>
              <a:ext uri="{FF2B5EF4-FFF2-40B4-BE49-F238E27FC236}">
                <a16:creationId xmlns:a16="http://schemas.microsoft.com/office/drawing/2014/main" id="{6AE6F4C7-5BF1-4709-9CAD-4B226D65C124}"/>
              </a:ext>
            </a:extLst>
          </p:cNvPr>
          <p:cNvSpPr/>
          <p:nvPr/>
        </p:nvSpPr>
        <p:spPr>
          <a:xfrm>
            <a:off x="4435514" y="1162050"/>
            <a:ext cx="2749472" cy="923330"/>
          </a:xfrm>
          <a:prstGeom prst="rect">
            <a:avLst/>
          </a:prstGeom>
          <a:noFill/>
        </p:spPr>
        <p:txBody>
          <a:bodyPr wrap="none" lIns="91440" tIns="45720" rIns="91440" bIns="45720">
            <a:spAutoFit/>
          </a:bodyPr>
          <a:lstStyle/>
          <a:p>
            <a:pPr algn="ctr"/>
            <a:r>
              <a:rPr lang="tr-TR" sz="5400" b="1" cap="none" spc="0" dirty="0">
                <a:ln w="57150">
                  <a:solidFill>
                    <a:schemeClr val="tx1"/>
                  </a:solidFill>
                </a:ln>
                <a:solidFill>
                  <a:schemeClr val="accent4"/>
                </a:solidFill>
                <a:effectLst>
                  <a:glow rad="228600">
                    <a:schemeClr val="tx1">
                      <a:alpha val="40000"/>
                    </a:schemeClr>
                  </a:glow>
                  <a:outerShdw blurRad="50800" dist="38100" dir="10800000" algn="r" rotWithShape="0">
                    <a:prstClr val="black">
                      <a:alpha val="40000"/>
                    </a:prstClr>
                  </a:outerShdw>
                </a:effectLst>
                <a:latin typeface="Luckiest Guy" panose="02000506000000020004" pitchFamily="2" charset="0"/>
              </a:rPr>
              <a:t>KURŞUN</a:t>
            </a:r>
            <a:endParaRPr lang="tr-TR" sz="5400" b="1" cap="none" spc="0" dirty="0">
              <a:ln w="57150">
                <a:solidFill>
                  <a:schemeClr val="tx1"/>
                </a:solidFill>
              </a:ln>
              <a:solidFill>
                <a:schemeClr val="accent4"/>
              </a:solidFill>
              <a:effectLst>
                <a:glow rad="228600">
                  <a:schemeClr val="accent4">
                    <a:satMod val="175000"/>
                    <a:alpha val="40000"/>
                  </a:schemeClr>
                </a:glow>
                <a:outerShdw blurRad="50800" dist="38100" dir="10800000" algn="r" rotWithShape="0">
                  <a:prstClr val="black">
                    <a:alpha val="40000"/>
                  </a:prstClr>
                </a:outerShdw>
              </a:effectLst>
              <a:latin typeface="Luckiest Guy" panose="02000506000000020004" pitchFamily="2" charset="0"/>
            </a:endParaRPr>
          </a:p>
        </p:txBody>
      </p:sp>
      <p:sp>
        <p:nvSpPr>
          <p:cNvPr id="2" name="Metin kutusu 1">
            <a:extLst>
              <a:ext uri="{FF2B5EF4-FFF2-40B4-BE49-F238E27FC236}">
                <a16:creationId xmlns:a16="http://schemas.microsoft.com/office/drawing/2014/main" id="{BABF0625-7505-44EE-B5E3-18EF5DE009AB}"/>
              </a:ext>
            </a:extLst>
          </p:cNvPr>
          <p:cNvSpPr txBox="1"/>
          <p:nvPr/>
        </p:nvSpPr>
        <p:spPr>
          <a:xfrm>
            <a:off x="2777547" y="2300388"/>
            <a:ext cx="8541327"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Kayra Aydin" panose="020F0503040000020004" pitchFamily="34" charset="0"/>
                <a:ea typeface="+mn-ea"/>
                <a:cs typeface="+mn-cs"/>
              </a:rPr>
              <a:t>  Radyasyonu en az geçiren metal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Kayra Aydin" panose="020F0503040000020004" pitchFamily="34" charset="0"/>
                <a:ea typeface="+mn-ea"/>
                <a:cs typeface="+mn-cs"/>
              </a:rPr>
              <a:t>olması nedeniyle zararlı ışınlardan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Kayra Aydin" panose="020F0503040000020004" pitchFamily="34" charset="0"/>
                <a:ea typeface="+mn-ea"/>
                <a:cs typeface="+mn-cs"/>
              </a:rPr>
              <a:t>korunmada ve akü yapımında kullanılır.</a:t>
            </a:r>
          </a:p>
        </p:txBody>
      </p:sp>
      <p:pic>
        <p:nvPicPr>
          <p:cNvPr id="7" name="Resim 6">
            <a:extLst>
              <a:ext uri="{FF2B5EF4-FFF2-40B4-BE49-F238E27FC236}">
                <a16:creationId xmlns:a16="http://schemas.microsoft.com/office/drawing/2014/main" id="{BE9696E8-7D65-47D1-AC94-1E5BAD16203F}"/>
              </a:ext>
            </a:extLst>
          </p:cNvPr>
          <p:cNvPicPr>
            <a:picLocks noChangeAspect="1"/>
          </p:cNvPicPr>
          <p:nvPr/>
        </p:nvPicPr>
        <p:blipFill rotWithShape="1">
          <a:blip r:embed="rId3">
            <a:extLst>
              <a:ext uri="{28A0092B-C50C-407E-A947-70E740481C1C}">
                <a14:useLocalDpi xmlns:a14="http://schemas.microsoft.com/office/drawing/2010/main" val="0"/>
              </a:ext>
            </a:extLst>
          </a:blip>
          <a:srcRect l="34098" t="37686" r="36280" b="39253"/>
          <a:stretch/>
        </p:blipFill>
        <p:spPr>
          <a:xfrm>
            <a:off x="0" y="1971080"/>
            <a:ext cx="3177198" cy="2334220"/>
          </a:xfrm>
          <a:prstGeom prst="rect">
            <a:avLst/>
          </a:prstGeom>
        </p:spPr>
      </p:pic>
      <p:pic>
        <p:nvPicPr>
          <p:cNvPr id="5" name="Resim 4">
            <a:extLst>
              <a:ext uri="{FF2B5EF4-FFF2-40B4-BE49-F238E27FC236}">
                <a16:creationId xmlns:a16="http://schemas.microsoft.com/office/drawing/2014/main" id="{1919F32B-8AD2-4D9D-803B-AB21262654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129" y="-130745"/>
            <a:ext cx="1584927" cy="1584927"/>
          </a:xfrm>
          <a:prstGeom prst="rect">
            <a:avLst/>
          </a:prstGeom>
        </p:spPr>
      </p:pic>
    </p:spTree>
    <p:custDataLst>
      <p:tags r:id="rId1"/>
    </p:custDataLst>
    <p:extLst>
      <p:ext uri="{BB962C8B-B14F-4D97-AF65-F5344CB8AC3E}">
        <p14:creationId xmlns:p14="http://schemas.microsoft.com/office/powerpoint/2010/main" val="1764872392"/>
      </p:ext>
    </p:extLst>
  </p:cSld>
  <p:clrMapOvr>
    <a:masterClrMapping/>
  </p:clrMapOvr>
  <mc:AlternateContent xmlns:mc="http://schemas.openxmlformats.org/markup-compatibility/2006" xmlns:p14="http://schemas.microsoft.com/office/powerpoint/2010/main">
    <mc:Choice Requires="p14">
      <p:transition spd="slow" p14:dur="2000" advTm="12815"/>
    </mc:Choice>
    <mc:Fallback xmlns="">
      <p:transition spd="slow" advTm="128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EBDC"/>
        </a:solidFill>
        <a:effectLst/>
      </p:bgPr>
    </p:bg>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4B6C58D1-073B-40B1-9757-1894E894F727}"/>
              </a:ext>
            </a:extLst>
          </p:cNvPr>
          <p:cNvSpPr/>
          <p:nvPr/>
        </p:nvSpPr>
        <p:spPr>
          <a:xfrm>
            <a:off x="3580728" y="0"/>
            <a:ext cx="5030544"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0" normalizeH="0" baseline="0" noProof="0" dirty="0">
                <a:ln w="57150">
                  <a:solidFill>
                    <a:prstClr val="black"/>
                  </a:solidFill>
                </a:ln>
                <a:solidFill>
                  <a:srgbClr val="FF5050"/>
                </a:solidFill>
                <a:effectLst>
                  <a:glow rad="228600">
                    <a:prstClr val="black">
                      <a:alpha val="40000"/>
                    </a:prstClr>
                  </a:glow>
                  <a:outerShdw blurRad="50800" dist="38100" dir="10800000" algn="r" rotWithShape="0">
                    <a:prstClr val="black">
                      <a:alpha val="40000"/>
                    </a:prstClr>
                  </a:outerShdw>
                </a:effectLst>
                <a:uLnTx/>
                <a:uFillTx/>
                <a:latin typeface="Luckiest Guy" panose="02000506000000020004" pitchFamily="2" charset="0"/>
                <a:ea typeface="+mn-ea"/>
                <a:cs typeface="+mn-cs"/>
              </a:rPr>
              <a:t>MADENLER</a:t>
            </a:r>
            <a:endParaRPr kumimoji="0" lang="tr-TR" sz="8000" b="1" i="0" u="none" strike="noStrike" kern="1200" cap="none" spc="0" normalizeH="0" baseline="0" noProof="0" dirty="0">
              <a:ln w="57150">
                <a:solidFill>
                  <a:prstClr val="black"/>
                </a:solidFill>
              </a:ln>
              <a:solidFill>
                <a:prstClr val="white">
                  <a:lumMod val="95000"/>
                </a:prstClr>
              </a:solidFill>
              <a:effectLst>
                <a:glow rad="228600">
                  <a:srgbClr val="FFC000">
                    <a:satMod val="175000"/>
                    <a:alpha val="40000"/>
                  </a:srgbClr>
                </a:glow>
                <a:outerShdw blurRad="50800" dist="38100" dir="10800000" algn="r" rotWithShape="0">
                  <a:prstClr val="black">
                    <a:alpha val="40000"/>
                  </a:prstClr>
                </a:outerShdw>
              </a:effectLst>
              <a:uLnTx/>
              <a:uFillTx/>
              <a:latin typeface="Luckiest Guy" panose="02000506000000020004" pitchFamily="2" charset="0"/>
              <a:ea typeface="+mn-ea"/>
              <a:cs typeface="+mn-cs"/>
            </a:endParaRPr>
          </a:p>
        </p:txBody>
      </p:sp>
      <p:sp>
        <p:nvSpPr>
          <p:cNvPr id="2" name="Metin kutusu 1">
            <a:extLst>
              <a:ext uri="{FF2B5EF4-FFF2-40B4-BE49-F238E27FC236}">
                <a16:creationId xmlns:a16="http://schemas.microsoft.com/office/drawing/2014/main" id="{6006D10B-63B8-410D-ABF1-F9D0218BE2B9}"/>
              </a:ext>
            </a:extLst>
          </p:cNvPr>
          <p:cNvSpPr txBox="1"/>
          <p:nvPr/>
        </p:nvSpPr>
        <p:spPr>
          <a:xfrm>
            <a:off x="200025" y="1757463"/>
            <a:ext cx="11868149" cy="477053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800" b="0" i="0" u="none" strike="noStrike" baseline="0" dirty="0">
                <a:latin typeface="Kayra Aydin" panose="020F0503040000020004" pitchFamily="34" charset="0"/>
              </a:rPr>
              <a:t>  Linyit ve taşkömürü gibi madenler termik santrallerde, evlerde ısıtma amaçlı kullanılmaktadır.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b="0" i="0" u="none" strike="noStrike" baseline="0" dirty="0">
              <a:latin typeface="Kayra Aydin" panose="020F0503040000020004" pitchFamily="34" charset="0"/>
            </a:endParaRPr>
          </a:p>
          <a:p>
            <a:pPr algn="l"/>
            <a:r>
              <a:rPr lang="tr-TR" sz="2800" b="0" i="0" u="none" strike="noStrike" baseline="0" dirty="0">
                <a:latin typeface="Kayra Aydin" panose="020F0503040000020004" pitchFamily="34" charset="0"/>
              </a:rPr>
              <a:t>  Gümüş de pek çok kullanım alanı olan değerli bir madendir. Gümüş ısıyı ve elektriği iyi ilettiği için bazı elektrik devrelerinde kullanılır. Aynı zamanda süs eşyası, kaşık, çatal, vazo vb. eşyaların yapımında da kullanılmaktadır.</a:t>
            </a:r>
          </a:p>
          <a:p>
            <a:pPr algn="l"/>
            <a:endParaRPr lang="tr-TR" sz="2000" dirty="0">
              <a:latin typeface="Kayra Aydin" panose="020F0503040000020004" pitchFamily="34" charset="0"/>
            </a:endParaRPr>
          </a:p>
          <a:p>
            <a:pPr algn="l"/>
            <a:r>
              <a:rPr lang="tr-TR" sz="2800" b="0" i="0" u="none" strike="noStrike" baseline="0" dirty="0">
                <a:latin typeface="Kayra Aydin" panose="020F0503040000020004" pitchFamily="34" charset="0"/>
              </a:rPr>
              <a:t>  Mutfak tezgâhları, merdiven gibi yerler de mermerlerin kullanım alanlarıdır.</a:t>
            </a:r>
          </a:p>
          <a:p>
            <a:pPr algn="l"/>
            <a:endParaRPr kumimoji="0" lang="tr-TR" sz="4000" b="0" i="0" u="none" strike="noStrike" kern="1200" cap="none" spc="0" normalizeH="0" baseline="0" noProof="0" dirty="0">
              <a:ln>
                <a:noFill/>
              </a:ln>
              <a:solidFill>
                <a:prstClr val="black"/>
              </a:solidFill>
              <a:effectLst/>
              <a:uLnTx/>
              <a:uFillTx/>
              <a:latin typeface="Kayra Aydin" panose="020F0503040000020004" pitchFamily="34" charset="0"/>
            </a:endParaRPr>
          </a:p>
        </p:txBody>
      </p:sp>
      <p:pic>
        <p:nvPicPr>
          <p:cNvPr id="6" name="Resim 5">
            <a:extLst>
              <a:ext uri="{FF2B5EF4-FFF2-40B4-BE49-F238E27FC236}">
                <a16:creationId xmlns:a16="http://schemas.microsoft.com/office/drawing/2014/main" id="{91AE3255-A155-479F-B6C5-BDCA542D2E12}"/>
              </a:ext>
            </a:extLst>
          </p:cNvPr>
          <p:cNvPicPr>
            <a:picLocks noChangeAspect="1"/>
          </p:cNvPicPr>
          <p:nvPr/>
        </p:nvPicPr>
        <p:blipFill rotWithShape="1">
          <a:blip r:embed="rId3">
            <a:extLst>
              <a:ext uri="{28A0092B-C50C-407E-A947-70E740481C1C}">
                <a14:useLocalDpi xmlns:a14="http://schemas.microsoft.com/office/drawing/2010/main" val="0"/>
              </a:ext>
            </a:extLst>
          </a:blip>
          <a:srcRect t="6816" r="67667" b="55608"/>
          <a:stretch/>
        </p:blipFill>
        <p:spPr>
          <a:xfrm>
            <a:off x="466726" y="0"/>
            <a:ext cx="2187574" cy="1591433"/>
          </a:xfrm>
          <a:prstGeom prst="rect">
            <a:avLst/>
          </a:prstGeom>
        </p:spPr>
      </p:pic>
      <p:pic>
        <p:nvPicPr>
          <p:cNvPr id="3" name="Resim 2">
            <a:extLst>
              <a:ext uri="{FF2B5EF4-FFF2-40B4-BE49-F238E27FC236}">
                <a16:creationId xmlns:a16="http://schemas.microsoft.com/office/drawing/2014/main" id="{75EC32C7-AF24-4693-B8A1-899B17E1B7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4962" y="-44476"/>
            <a:ext cx="1584927" cy="1584927"/>
          </a:xfrm>
          <a:prstGeom prst="rect">
            <a:avLst/>
          </a:prstGeom>
        </p:spPr>
      </p:pic>
    </p:spTree>
    <p:custDataLst>
      <p:tags r:id="rId1"/>
    </p:custDataLst>
    <p:extLst>
      <p:ext uri="{BB962C8B-B14F-4D97-AF65-F5344CB8AC3E}">
        <p14:creationId xmlns:p14="http://schemas.microsoft.com/office/powerpoint/2010/main" val="1623235761"/>
      </p:ext>
    </p:extLst>
  </p:cSld>
  <p:clrMapOvr>
    <a:masterClrMapping/>
  </p:clrMapOvr>
  <mc:AlternateContent xmlns:mc="http://schemas.openxmlformats.org/markup-compatibility/2006" xmlns:p14="http://schemas.microsoft.com/office/powerpoint/2010/main">
    <mc:Choice Requires="p14">
      <p:transition spd="slow" p14:dur="2000" advTm="51178"/>
    </mc:Choice>
    <mc:Fallback xmlns="">
      <p:transition spd="slow" advTm="511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EBDC"/>
        </a:solidFill>
        <a:effectLst/>
      </p:bgPr>
    </p:bg>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4B6C58D1-073B-40B1-9757-1894E894F727}"/>
              </a:ext>
            </a:extLst>
          </p:cNvPr>
          <p:cNvSpPr/>
          <p:nvPr/>
        </p:nvSpPr>
        <p:spPr>
          <a:xfrm>
            <a:off x="3580728" y="0"/>
            <a:ext cx="5030544"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0" normalizeH="0" baseline="0" noProof="0" dirty="0">
                <a:ln w="57150">
                  <a:solidFill>
                    <a:prstClr val="black"/>
                  </a:solidFill>
                </a:ln>
                <a:solidFill>
                  <a:srgbClr val="FF5050"/>
                </a:solidFill>
                <a:effectLst>
                  <a:glow rad="228600">
                    <a:prstClr val="black">
                      <a:alpha val="40000"/>
                    </a:prstClr>
                  </a:glow>
                  <a:outerShdw blurRad="50800" dist="38100" dir="10800000" algn="r" rotWithShape="0">
                    <a:prstClr val="black">
                      <a:alpha val="40000"/>
                    </a:prstClr>
                  </a:outerShdw>
                </a:effectLst>
                <a:uLnTx/>
                <a:uFillTx/>
                <a:latin typeface="Luckiest Guy" panose="02000506000000020004" pitchFamily="2" charset="0"/>
                <a:ea typeface="+mn-ea"/>
                <a:cs typeface="+mn-cs"/>
              </a:rPr>
              <a:t>MADENLER</a:t>
            </a:r>
            <a:endParaRPr kumimoji="0" lang="tr-TR" sz="8000" b="1" i="0" u="none" strike="noStrike" kern="1200" cap="none" spc="0" normalizeH="0" baseline="0" noProof="0" dirty="0">
              <a:ln w="57150">
                <a:solidFill>
                  <a:prstClr val="black"/>
                </a:solidFill>
              </a:ln>
              <a:solidFill>
                <a:prstClr val="white">
                  <a:lumMod val="95000"/>
                </a:prstClr>
              </a:solidFill>
              <a:effectLst>
                <a:glow rad="228600">
                  <a:srgbClr val="FFC000">
                    <a:satMod val="175000"/>
                    <a:alpha val="40000"/>
                  </a:srgbClr>
                </a:glow>
                <a:outerShdw blurRad="50800" dist="38100" dir="10800000" algn="r" rotWithShape="0">
                  <a:prstClr val="black">
                    <a:alpha val="40000"/>
                  </a:prstClr>
                </a:outerShdw>
              </a:effectLst>
              <a:uLnTx/>
              <a:uFillTx/>
              <a:latin typeface="Luckiest Guy" panose="02000506000000020004" pitchFamily="2" charset="0"/>
              <a:ea typeface="+mn-ea"/>
              <a:cs typeface="+mn-cs"/>
            </a:endParaRPr>
          </a:p>
        </p:txBody>
      </p:sp>
      <p:sp>
        <p:nvSpPr>
          <p:cNvPr id="2" name="Metin kutusu 1">
            <a:extLst>
              <a:ext uri="{FF2B5EF4-FFF2-40B4-BE49-F238E27FC236}">
                <a16:creationId xmlns:a16="http://schemas.microsoft.com/office/drawing/2014/main" id="{6006D10B-63B8-410D-ABF1-F9D0218BE2B9}"/>
              </a:ext>
            </a:extLst>
          </p:cNvPr>
          <p:cNvSpPr txBox="1"/>
          <p:nvPr/>
        </p:nvSpPr>
        <p:spPr>
          <a:xfrm>
            <a:off x="923925" y="1505396"/>
            <a:ext cx="11268075" cy="3847207"/>
          </a:xfrm>
          <a:prstGeom prst="rect">
            <a:avLst/>
          </a:prstGeom>
          <a:noFill/>
        </p:spPr>
        <p:txBody>
          <a:bodyPr wrap="square">
            <a:spAutoFit/>
          </a:bodyPr>
          <a:lstStyle/>
          <a:p>
            <a:pPr algn="ctr"/>
            <a:r>
              <a:rPr lang="tr-TR" sz="3200" b="0" i="0" u="none" strike="noStrike" baseline="0" dirty="0">
                <a:latin typeface="Kayra Aydin" panose="020F0503040000020004" pitchFamily="34" charset="0"/>
              </a:rPr>
              <a:t>Verilen örneklerden anlaşıldığı gibi madenler teknolojinin pek çok alanında ham madde olarak kullanılmaktadır. Ayrıca tüm sanayi dallarının ürünlerinde veya kullanıldıkları</a:t>
            </a:r>
          </a:p>
          <a:p>
            <a:pPr algn="ctr"/>
            <a:r>
              <a:rPr lang="tr-TR" sz="3200" b="0" i="0" u="none" strike="noStrike" baseline="0" dirty="0">
                <a:latin typeface="Kayra Aydin" panose="020F0503040000020004" pitchFamily="34" charset="0"/>
              </a:rPr>
              <a:t>araç gereçlerde de madenlere ihtiyaç vardır. </a:t>
            </a:r>
          </a:p>
          <a:p>
            <a:pPr algn="ctr"/>
            <a:endParaRPr lang="tr-TR" sz="1200" dirty="0">
              <a:latin typeface="Kayra Aydin" panose="020F0503040000020004" pitchFamily="34" charset="0"/>
            </a:endParaRPr>
          </a:p>
          <a:p>
            <a:pPr algn="ctr"/>
            <a:r>
              <a:rPr lang="tr-TR" sz="3200" b="0" i="0" u="none" strike="noStrike" baseline="0" dirty="0">
                <a:latin typeface="Kayra Aydin" panose="020F0503040000020004" pitchFamily="34" charset="0"/>
              </a:rPr>
              <a:t>Maden varlıkları ülkelerin en önemli ekonomik güçleridir. Ayrıca madenlerin kullanım alanının fazla olması günlük yaşantımızdaki önemlerini bir kat daha artırmaktadır.</a:t>
            </a:r>
            <a:endParaRPr kumimoji="0" lang="tr-TR" sz="4400" b="0" i="0" u="none" strike="noStrike" kern="1200" cap="none" spc="0" normalizeH="0" baseline="0" noProof="0" dirty="0">
              <a:ln>
                <a:noFill/>
              </a:ln>
              <a:solidFill>
                <a:prstClr val="black"/>
              </a:solidFill>
              <a:effectLst/>
              <a:uLnTx/>
              <a:uFillTx/>
              <a:latin typeface="Kayra Aydin" panose="020F0503040000020004" pitchFamily="34" charset="0"/>
            </a:endParaRPr>
          </a:p>
        </p:txBody>
      </p:sp>
      <p:pic>
        <p:nvPicPr>
          <p:cNvPr id="9" name="Resim 8">
            <a:extLst>
              <a:ext uri="{FF2B5EF4-FFF2-40B4-BE49-F238E27FC236}">
                <a16:creationId xmlns:a16="http://schemas.microsoft.com/office/drawing/2014/main" id="{1234ADE2-FFA8-426A-8FF4-1DA79A8A93B9}"/>
              </a:ext>
            </a:extLst>
          </p:cNvPr>
          <p:cNvPicPr>
            <a:picLocks noChangeAspect="1"/>
          </p:cNvPicPr>
          <p:nvPr/>
        </p:nvPicPr>
        <p:blipFill rotWithShape="1">
          <a:blip r:embed="rId3">
            <a:extLst>
              <a:ext uri="{28A0092B-C50C-407E-A947-70E740481C1C}">
                <a14:useLocalDpi xmlns:a14="http://schemas.microsoft.com/office/drawing/2010/main" val="0"/>
              </a:ext>
            </a:extLst>
          </a:blip>
          <a:srcRect t="52196" r="51685"/>
          <a:stretch/>
        </p:blipFill>
        <p:spPr>
          <a:xfrm>
            <a:off x="-603250" y="3429001"/>
            <a:ext cx="3346450" cy="3579140"/>
          </a:xfrm>
          <a:prstGeom prst="rect">
            <a:avLst/>
          </a:prstGeom>
        </p:spPr>
      </p:pic>
      <p:pic>
        <p:nvPicPr>
          <p:cNvPr id="11" name="Resim 10">
            <a:extLst>
              <a:ext uri="{FF2B5EF4-FFF2-40B4-BE49-F238E27FC236}">
                <a16:creationId xmlns:a16="http://schemas.microsoft.com/office/drawing/2014/main" id="{B580D2BA-0E79-4ED6-8955-E37E267F693C}"/>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8988" b="65475"/>
          <a:stretch/>
        </p:blipFill>
        <p:spPr>
          <a:xfrm>
            <a:off x="7619999" y="5083710"/>
            <a:ext cx="3108325" cy="1587500"/>
          </a:xfrm>
          <a:prstGeom prst="rect">
            <a:avLst/>
          </a:prstGeom>
        </p:spPr>
      </p:pic>
      <p:pic>
        <p:nvPicPr>
          <p:cNvPr id="3" name="Resim 2">
            <a:extLst>
              <a:ext uri="{FF2B5EF4-FFF2-40B4-BE49-F238E27FC236}">
                <a16:creationId xmlns:a16="http://schemas.microsoft.com/office/drawing/2014/main" id="{289E3C58-6B07-4AD8-A2D1-CC13BE6908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129" y="-130745"/>
            <a:ext cx="1584927" cy="1584927"/>
          </a:xfrm>
          <a:prstGeom prst="rect">
            <a:avLst/>
          </a:prstGeom>
        </p:spPr>
      </p:pic>
    </p:spTree>
    <p:custDataLst>
      <p:tags r:id="rId1"/>
    </p:custDataLst>
    <p:extLst>
      <p:ext uri="{BB962C8B-B14F-4D97-AF65-F5344CB8AC3E}">
        <p14:creationId xmlns:p14="http://schemas.microsoft.com/office/powerpoint/2010/main" val="1158123198"/>
      </p:ext>
    </p:extLst>
  </p:cSld>
  <p:clrMapOvr>
    <a:masterClrMapping/>
  </p:clrMapOvr>
  <mc:AlternateContent xmlns:mc="http://schemas.openxmlformats.org/markup-compatibility/2006" xmlns:p14="http://schemas.microsoft.com/office/powerpoint/2010/main">
    <mc:Choice Requires="p14">
      <p:transition spd="slow" p14:dur="2000" advTm="36071"/>
    </mc:Choice>
    <mc:Fallback xmlns="">
      <p:transition spd="slow" advTm="360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EBDC"/>
        </a:solidFill>
        <a:effectLst/>
      </p:bgPr>
    </p:bg>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4B6C58D1-073B-40B1-9757-1894E894F727}"/>
              </a:ext>
            </a:extLst>
          </p:cNvPr>
          <p:cNvSpPr/>
          <p:nvPr/>
        </p:nvSpPr>
        <p:spPr>
          <a:xfrm>
            <a:off x="3580728" y="0"/>
            <a:ext cx="5030544"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0" normalizeH="0" baseline="0" noProof="0" dirty="0">
                <a:ln w="57150">
                  <a:solidFill>
                    <a:prstClr val="black"/>
                  </a:solidFill>
                </a:ln>
                <a:solidFill>
                  <a:srgbClr val="FF5050"/>
                </a:solidFill>
                <a:effectLst>
                  <a:glow rad="228600">
                    <a:prstClr val="black">
                      <a:alpha val="40000"/>
                    </a:prstClr>
                  </a:glow>
                  <a:outerShdw blurRad="50800" dist="38100" dir="10800000" algn="r" rotWithShape="0">
                    <a:prstClr val="black">
                      <a:alpha val="40000"/>
                    </a:prstClr>
                  </a:outerShdw>
                </a:effectLst>
                <a:uLnTx/>
                <a:uFillTx/>
                <a:latin typeface="Luckiest Guy" panose="02000506000000020004" pitchFamily="2" charset="0"/>
                <a:ea typeface="+mn-ea"/>
                <a:cs typeface="+mn-cs"/>
              </a:rPr>
              <a:t>MADENLER</a:t>
            </a:r>
            <a:endParaRPr kumimoji="0" lang="tr-TR" sz="8000" b="1" i="0" u="none" strike="noStrike" kern="1200" cap="none" spc="0" normalizeH="0" baseline="0" noProof="0" dirty="0">
              <a:ln w="57150">
                <a:solidFill>
                  <a:prstClr val="black"/>
                </a:solidFill>
              </a:ln>
              <a:solidFill>
                <a:prstClr val="white">
                  <a:lumMod val="95000"/>
                </a:prstClr>
              </a:solidFill>
              <a:effectLst>
                <a:glow rad="228600">
                  <a:srgbClr val="FFC000">
                    <a:satMod val="175000"/>
                    <a:alpha val="40000"/>
                  </a:srgbClr>
                </a:glow>
                <a:outerShdw blurRad="50800" dist="38100" dir="10800000" algn="r" rotWithShape="0">
                  <a:prstClr val="black">
                    <a:alpha val="40000"/>
                  </a:prstClr>
                </a:outerShdw>
              </a:effectLst>
              <a:uLnTx/>
              <a:uFillTx/>
              <a:latin typeface="Luckiest Guy" panose="02000506000000020004" pitchFamily="2" charset="0"/>
              <a:ea typeface="+mn-ea"/>
              <a:cs typeface="+mn-cs"/>
            </a:endParaRPr>
          </a:p>
        </p:txBody>
      </p:sp>
      <p:sp>
        <p:nvSpPr>
          <p:cNvPr id="3" name="Dikdörtgen 2">
            <a:extLst>
              <a:ext uri="{FF2B5EF4-FFF2-40B4-BE49-F238E27FC236}">
                <a16:creationId xmlns:a16="http://schemas.microsoft.com/office/drawing/2014/main" id="{7723861E-DCB5-4431-A72F-0A56235704B3}"/>
              </a:ext>
            </a:extLst>
          </p:cNvPr>
          <p:cNvSpPr/>
          <p:nvPr/>
        </p:nvSpPr>
        <p:spPr>
          <a:xfrm>
            <a:off x="3181788" y="1076169"/>
            <a:ext cx="6114174" cy="923330"/>
          </a:xfrm>
          <a:prstGeom prst="rect">
            <a:avLst/>
          </a:prstGeom>
          <a:noFill/>
        </p:spPr>
        <p:txBody>
          <a:bodyPr wrap="none" lIns="91440" tIns="45720" rIns="91440" bIns="45720">
            <a:spAutoFit/>
          </a:bodyPr>
          <a:lstStyle/>
          <a:p>
            <a:pPr algn="ctr"/>
            <a:r>
              <a:rPr lang="tr-TR" sz="5400" b="1" cap="none" spc="0" dirty="0">
                <a:ln w="57150">
                  <a:solidFill>
                    <a:schemeClr val="tx1"/>
                  </a:solidFill>
                </a:ln>
                <a:solidFill>
                  <a:schemeClr val="accent4"/>
                </a:solidFill>
                <a:effectLst>
                  <a:glow rad="228600">
                    <a:schemeClr val="tx1">
                      <a:alpha val="40000"/>
                    </a:schemeClr>
                  </a:glow>
                  <a:outerShdw blurRad="50800" dist="38100" dir="10800000" algn="r" rotWithShape="0">
                    <a:prstClr val="black">
                      <a:alpha val="40000"/>
                    </a:prstClr>
                  </a:outerShdw>
                </a:effectLst>
                <a:latin typeface="Luckiest Guy" panose="02000506000000020004" pitchFamily="2" charset="0"/>
              </a:rPr>
              <a:t>BOŞLUK DOLDURMA</a:t>
            </a:r>
            <a:endParaRPr lang="tr-TR" sz="5400" b="1" cap="none" spc="0" dirty="0">
              <a:ln w="57150">
                <a:solidFill>
                  <a:schemeClr val="tx1"/>
                </a:solidFill>
              </a:ln>
              <a:solidFill>
                <a:schemeClr val="accent4"/>
              </a:solidFill>
              <a:effectLst>
                <a:glow rad="228600">
                  <a:schemeClr val="accent4">
                    <a:satMod val="175000"/>
                    <a:alpha val="40000"/>
                  </a:schemeClr>
                </a:glow>
                <a:outerShdw blurRad="50800" dist="38100" dir="10800000" algn="r" rotWithShape="0">
                  <a:prstClr val="black">
                    <a:alpha val="40000"/>
                  </a:prstClr>
                </a:outerShdw>
              </a:effectLst>
              <a:latin typeface="Luckiest Guy" panose="02000506000000020004" pitchFamily="2" charset="0"/>
            </a:endParaRPr>
          </a:p>
        </p:txBody>
      </p:sp>
      <p:sp>
        <p:nvSpPr>
          <p:cNvPr id="5" name="Metin kutusu 4">
            <a:extLst>
              <a:ext uri="{FF2B5EF4-FFF2-40B4-BE49-F238E27FC236}">
                <a16:creationId xmlns:a16="http://schemas.microsoft.com/office/drawing/2014/main" id="{96B78E9B-7264-4F5C-9023-2A558E2A9470}"/>
              </a:ext>
            </a:extLst>
          </p:cNvPr>
          <p:cNvSpPr txBox="1"/>
          <p:nvPr/>
        </p:nvSpPr>
        <p:spPr>
          <a:xfrm>
            <a:off x="71437" y="3396485"/>
            <a:ext cx="12049125" cy="3077766"/>
          </a:xfrm>
          <a:prstGeom prst="rect">
            <a:avLst/>
          </a:prstGeom>
          <a:noFill/>
        </p:spPr>
        <p:txBody>
          <a:bodyPr wrap="square">
            <a:spAutoFit/>
          </a:bodyPr>
          <a:lstStyle/>
          <a:p>
            <a:pPr algn="l">
              <a:spcBef>
                <a:spcPts val="1200"/>
              </a:spcBef>
            </a:pPr>
            <a:r>
              <a:rPr lang="tr-TR" sz="2400" b="0" i="0" u="none" strike="noStrike" baseline="0" dirty="0">
                <a:solidFill>
                  <a:srgbClr val="FF5050"/>
                </a:solidFill>
                <a:latin typeface="Kayra Aydin" panose="020F0503040000020004" pitchFamily="34" charset="0"/>
              </a:rPr>
              <a:t>1. </a:t>
            </a:r>
            <a:r>
              <a:rPr lang="tr-TR" sz="2400" b="0" i="0" u="none" strike="noStrike" baseline="0" dirty="0">
                <a:solidFill>
                  <a:srgbClr val="241F1F"/>
                </a:solidFill>
                <a:latin typeface="Kayra Aydin" panose="020F0503040000020004" pitchFamily="34" charset="0"/>
              </a:rPr>
              <a:t>Ekonomik değere sahip mineral ya da kayaçlara  ……………………. denir. </a:t>
            </a:r>
          </a:p>
          <a:p>
            <a:pPr algn="l">
              <a:spcBef>
                <a:spcPts val="1200"/>
              </a:spcBef>
            </a:pPr>
            <a:r>
              <a:rPr lang="tr-TR" sz="2400" b="0" i="0" u="none" strike="noStrike" baseline="0" dirty="0">
                <a:solidFill>
                  <a:srgbClr val="FF5050"/>
                </a:solidFill>
                <a:latin typeface="Kayra Aydin" panose="020F0503040000020004" pitchFamily="34" charset="0"/>
              </a:rPr>
              <a:t>2. </a:t>
            </a:r>
            <a:r>
              <a:rPr lang="tr-TR" sz="2400" b="0" i="0" u="none" strike="noStrike" baseline="0" dirty="0">
                <a:solidFill>
                  <a:srgbClr val="241F1F"/>
                </a:solidFill>
                <a:latin typeface="Kayra Aydin" panose="020F0503040000020004" pitchFamily="34" charset="0"/>
              </a:rPr>
              <a:t>Doğadan elde edilen, bir ürün üretmekte kullanılan, maddelerin işlenmeden önceki</a:t>
            </a:r>
          </a:p>
          <a:p>
            <a:pPr algn="l">
              <a:spcBef>
                <a:spcPts val="1200"/>
              </a:spcBef>
            </a:pPr>
            <a:r>
              <a:rPr lang="tr-TR" sz="2400" b="0" i="0" u="none" strike="noStrike" baseline="0" dirty="0">
                <a:solidFill>
                  <a:srgbClr val="241F1F"/>
                </a:solidFill>
                <a:latin typeface="Kayra Aydin" panose="020F0503040000020004" pitchFamily="34" charset="0"/>
              </a:rPr>
              <a:t>doğal durumuna ............................denir.</a:t>
            </a:r>
          </a:p>
          <a:p>
            <a:pPr algn="l">
              <a:spcBef>
                <a:spcPts val="1200"/>
              </a:spcBef>
            </a:pPr>
            <a:r>
              <a:rPr lang="tr-TR" sz="2400" b="0" i="0" u="none" strike="noStrike" baseline="0" dirty="0">
                <a:solidFill>
                  <a:srgbClr val="FF5050"/>
                </a:solidFill>
                <a:latin typeface="Kayra Aydin" panose="020F0503040000020004" pitchFamily="34" charset="0"/>
              </a:rPr>
              <a:t>3</a:t>
            </a:r>
            <a:r>
              <a:rPr lang="da-DK" sz="2400" b="0" i="0" u="none" strike="noStrike" baseline="0" dirty="0">
                <a:solidFill>
                  <a:srgbClr val="FF5050"/>
                </a:solidFill>
                <a:latin typeface="Kayra Aydin" panose="020F0503040000020004" pitchFamily="34" charset="0"/>
              </a:rPr>
              <a:t>. </a:t>
            </a:r>
            <a:r>
              <a:rPr lang="da-DK" sz="2400" b="0" i="0" u="none" strike="noStrike" baseline="0" dirty="0">
                <a:solidFill>
                  <a:srgbClr val="241F1F"/>
                </a:solidFill>
                <a:latin typeface="Kayra Aydin" panose="020F0503040000020004" pitchFamily="34" charset="0"/>
              </a:rPr>
              <a:t>Temizlik ürünlerinde </a:t>
            </a:r>
            <a:r>
              <a:rPr lang="tr-TR" sz="2400" b="0" i="0" u="none" strike="noStrike" baseline="0" dirty="0">
                <a:solidFill>
                  <a:srgbClr val="241F1F"/>
                </a:solidFill>
                <a:latin typeface="Kayra Aydin" panose="020F0503040000020004" pitchFamily="34" charset="0"/>
              </a:rPr>
              <a:t>…………..</a:t>
            </a:r>
            <a:r>
              <a:rPr lang="da-DK" sz="2400" b="0" i="0" u="none" strike="noStrike" baseline="0" dirty="0">
                <a:solidFill>
                  <a:srgbClr val="241F1F"/>
                </a:solidFill>
                <a:latin typeface="Kayra Aydin" panose="020F0503040000020004" pitchFamily="34" charset="0"/>
              </a:rPr>
              <a:t> </a:t>
            </a:r>
            <a:r>
              <a:rPr lang="tr-TR" sz="2400" b="0" i="0" u="none" strike="noStrike" baseline="0" dirty="0">
                <a:solidFill>
                  <a:srgbClr val="241F1F"/>
                </a:solidFill>
                <a:latin typeface="Kayra Aydin" panose="020F0503040000020004" pitchFamily="34" charset="0"/>
              </a:rPr>
              <a:t>m</a:t>
            </a:r>
            <a:r>
              <a:rPr lang="da-DK" sz="2400" b="0" i="0" u="none" strike="noStrike" baseline="0" dirty="0">
                <a:solidFill>
                  <a:srgbClr val="241F1F"/>
                </a:solidFill>
                <a:latin typeface="Kayra Aydin" panose="020F0503040000020004" pitchFamily="34" charset="0"/>
              </a:rPr>
              <a:t>aden</a:t>
            </a:r>
            <a:r>
              <a:rPr lang="tr-TR" sz="2400" b="0" i="0" u="none" strike="noStrike" baseline="0" dirty="0">
                <a:solidFill>
                  <a:srgbClr val="241F1F"/>
                </a:solidFill>
                <a:latin typeface="Kayra Aydin" panose="020F0503040000020004" pitchFamily="34" charset="0"/>
              </a:rPr>
              <a:t>i kullanılır.</a:t>
            </a:r>
            <a:endParaRPr lang="da-DK" sz="2400" b="0" i="0" u="none" strike="noStrike" baseline="0" dirty="0">
              <a:solidFill>
                <a:srgbClr val="241F1F"/>
              </a:solidFill>
              <a:latin typeface="Kayra Aydin" panose="020F0503040000020004" pitchFamily="34" charset="0"/>
            </a:endParaRPr>
          </a:p>
          <a:p>
            <a:pPr>
              <a:spcBef>
                <a:spcPts val="1200"/>
              </a:spcBef>
            </a:pPr>
            <a:r>
              <a:rPr lang="tr-TR" sz="2400" b="0" i="0" u="none" strike="noStrike" baseline="0" dirty="0">
                <a:solidFill>
                  <a:srgbClr val="FF5050"/>
                </a:solidFill>
                <a:latin typeface="Kayra Aydin" panose="020F0503040000020004" pitchFamily="34" charset="0"/>
              </a:rPr>
              <a:t>4. </a:t>
            </a:r>
            <a:r>
              <a:rPr lang="tr-TR" sz="2400" b="0" i="0" u="none" strike="noStrike" baseline="0" dirty="0">
                <a:solidFill>
                  <a:srgbClr val="241F1F"/>
                </a:solidFill>
                <a:latin typeface="Kayra Aydin" panose="020F0503040000020004" pitchFamily="34" charset="0"/>
              </a:rPr>
              <a:t>Trafik levhalarının yapımında …………..</a:t>
            </a:r>
            <a:r>
              <a:rPr lang="da-DK" sz="2400" b="0" i="0" u="none" strike="noStrike" baseline="0" dirty="0">
                <a:solidFill>
                  <a:srgbClr val="241F1F"/>
                </a:solidFill>
                <a:latin typeface="Kayra Aydin" panose="020F0503040000020004" pitchFamily="34" charset="0"/>
              </a:rPr>
              <a:t> </a:t>
            </a:r>
            <a:r>
              <a:rPr lang="tr-TR" sz="2400" b="0" i="0" u="none" strike="noStrike" baseline="0" dirty="0">
                <a:solidFill>
                  <a:srgbClr val="241F1F"/>
                </a:solidFill>
                <a:latin typeface="Kayra Aydin" panose="020F0503040000020004" pitchFamily="34" charset="0"/>
              </a:rPr>
              <a:t>m</a:t>
            </a:r>
            <a:r>
              <a:rPr lang="da-DK" sz="2400" b="0" i="0" u="none" strike="noStrike" baseline="0" dirty="0">
                <a:solidFill>
                  <a:srgbClr val="241F1F"/>
                </a:solidFill>
                <a:latin typeface="Kayra Aydin" panose="020F0503040000020004" pitchFamily="34" charset="0"/>
              </a:rPr>
              <a:t>aden</a:t>
            </a:r>
            <a:r>
              <a:rPr lang="tr-TR" sz="2400" b="0" i="0" u="none" strike="noStrike" baseline="0" dirty="0">
                <a:solidFill>
                  <a:srgbClr val="241F1F"/>
                </a:solidFill>
                <a:latin typeface="Kayra Aydin" panose="020F0503040000020004" pitchFamily="34" charset="0"/>
              </a:rPr>
              <a:t>i kullanılır.</a:t>
            </a:r>
          </a:p>
          <a:p>
            <a:pPr>
              <a:spcBef>
                <a:spcPts val="1200"/>
              </a:spcBef>
            </a:pPr>
            <a:r>
              <a:rPr lang="tr-TR" sz="2400" b="0" i="0" u="none" strike="noStrike" baseline="0" dirty="0">
                <a:solidFill>
                  <a:srgbClr val="FF5050"/>
                </a:solidFill>
                <a:latin typeface="Kayra Aydin" panose="020F0503040000020004" pitchFamily="34" charset="0"/>
              </a:rPr>
              <a:t>5. </a:t>
            </a:r>
            <a:r>
              <a:rPr lang="tr-TR" sz="2400" b="0" i="0" u="none" strike="noStrike" baseline="0" dirty="0">
                <a:solidFill>
                  <a:srgbClr val="241F1F"/>
                </a:solidFill>
                <a:latin typeface="Kayra Aydin" panose="020F0503040000020004" pitchFamily="34" charset="0"/>
              </a:rPr>
              <a:t>Mutfak tezgâhlarında ………………..</a:t>
            </a:r>
            <a:r>
              <a:rPr lang="da-DK" sz="2400" b="0" i="0" u="none" strike="noStrike" baseline="0" dirty="0">
                <a:solidFill>
                  <a:srgbClr val="241F1F"/>
                </a:solidFill>
                <a:latin typeface="Kayra Aydin" panose="020F0503040000020004" pitchFamily="34" charset="0"/>
              </a:rPr>
              <a:t> </a:t>
            </a:r>
            <a:r>
              <a:rPr lang="tr-TR" sz="2400" b="0" i="0" u="none" strike="noStrike" baseline="0" dirty="0">
                <a:solidFill>
                  <a:srgbClr val="241F1F"/>
                </a:solidFill>
                <a:latin typeface="Kayra Aydin" panose="020F0503040000020004" pitchFamily="34" charset="0"/>
              </a:rPr>
              <a:t>m</a:t>
            </a:r>
            <a:r>
              <a:rPr lang="da-DK" sz="2400" b="0" i="0" u="none" strike="noStrike" baseline="0" dirty="0">
                <a:solidFill>
                  <a:srgbClr val="241F1F"/>
                </a:solidFill>
                <a:latin typeface="Kayra Aydin" panose="020F0503040000020004" pitchFamily="34" charset="0"/>
              </a:rPr>
              <a:t>aden</a:t>
            </a:r>
            <a:r>
              <a:rPr lang="tr-TR" sz="2400" b="0" i="0" u="none" strike="noStrike" baseline="0" dirty="0">
                <a:solidFill>
                  <a:srgbClr val="241F1F"/>
                </a:solidFill>
                <a:latin typeface="Kayra Aydin" panose="020F0503040000020004" pitchFamily="34" charset="0"/>
              </a:rPr>
              <a:t>i kullanılır.</a:t>
            </a:r>
            <a:endParaRPr lang="da-DK" sz="2400" b="0" i="0" u="none" strike="noStrike" baseline="0" dirty="0">
              <a:solidFill>
                <a:srgbClr val="241F1F"/>
              </a:solidFill>
              <a:latin typeface="Kayra Aydin" panose="020F0503040000020004" pitchFamily="34" charset="0"/>
            </a:endParaRPr>
          </a:p>
        </p:txBody>
      </p:sp>
      <p:sp>
        <p:nvSpPr>
          <p:cNvPr id="11" name="Metin kutusu 10">
            <a:extLst>
              <a:ext uri="{FF2B5EF4-FFF2-40B4-BE49-F238E27FC236}">
                <a16:creationId xmlns:a16="http://schemas.microsoft.com/office/drawing/2014/main" id="{1A4C96A3-5836-4609-8914-8954D2880A95}"/>
              </a:ext>
            </a:extLst>
          </p:cNvPr>
          <p:cNvSpPr txBox="1"/>
          <p:nvPr/>
        </p:nvSpPr>
        <p:spPr>
          <a:xfrm>
            <a:off x="695325" y="2659436"/>
            <a:ext cx="115824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srgbClr val="FF5050"/>
                </a:solidFill>
                <a:effectLst/>
                <a:uLnTx/>
                <a:uFillTx/>
                <a:latin typeface="Kayra Aydin" panose="020F0503040000020004" pitchFamily="34" charset="0"/>
                <a:ea typeface="+mn-ea"/>
                <a:cs typeface="+mn-cs"/>
              </a:rPr>
              <a:t>Yukarıdaki kelimeleri uygun boşluklara yerleştirelim.</a:t>
            </a:r>
          </a:p>
        </p:txBody>
      </p:sp>
      <p:sp>
        <p:nvSpPr>
          <p:cNvPr id="12" name="Dikdörtgen: Köşeleri Yuvarlatılmış 11">
            <a:extLst>
              <a:ext uri="{FF2B5EF4-FFF2-40B4-BE49-F238E27FC236}">
                <a16:creationId xmlns:a16="http://schemas.microsoft.com/office/drawing/2014/main" id="{B3775D32-BEBC-478C-968C-2839DC278B5B}"/>
              </a:ext>
            </a:extLst>
          </p:cNvPr>
          <p:cNvSpPr/>
          <p:nvPr/>
        </p:nvSpPr>
        <p:spPr>
          <a:xfrm>
            <a:off x="1877535" y="2088508"/>
            <a:ext cx="1190625" cy="46904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latin typeface="Aharoni" panose="02010803020104030203" pitchFamily="2" charset="-79"/>
                <a:cs typeface="Aharoni" panose="02010803020104030203" pitchFamily="2" charset="-79"/>
              </a:rPr>
              <a:t>demir</a:t>
            </a:r>
          </a:p>
        </p:txBody>
      </p:sp>
      <p:sp>
        <p:nvSpPr>
          <p:cNvPr id="14" name="Dikdörtgen: Köşeleri Yuvarlatılmış 13">
            <a:extLst>
              <a:ext uri="{FF2B5EF4-FFF2-40B4-BE49-F238E27FC236}">
                <a16:creationId xmlns:a16="http://schemas.microsoft.com/office/drawing/2014/main" id="{A193B0F6-480B-436F-8DEB-F61FF5AF4279}"/>
              </a:ext>
            </a:extLst>
          </p:cNvPr>
          <p:cNvSpPr/>
          <p:nvPr/>
        </p:nvSpPr>
        <p:spPr>
          <a:xfrm>
            <a:off x="3181788" y="2088508"/>
            <a:ext cx="1991397" cy="46904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latin typeface="Aharoni" panose="02010803020104030203" pitchFamily="2" charset="-79"/>
                <a:cs typeface="Aharoni" panose="02010803020104030203" pitchFamily="2" charset="-79"/>
              </a:rPr>
              <a:t>ham madde</a:t>
            </a:r>
          </a:p>
        </p:txBody>
      </p:sp>
      <p:sp>
        <p:nvSpPr>
          <p:cNvPr id="16" name="Dikdörtgen: Köşeleri Yuvarlatılmış 15">
            <a:extLst>
              <a:ext uri="{FF2B5EF4-FFF2-40B4-BE49-F238E27FC236}">
                <a16:creationId xmlns:a16="http://schemas.microsoft.com/office/drawing/2014/main" id="{136E794F-CF39-4531-92F2-DDD29646E265}"/>
              </a:ext>
            </a:extLst>
          </p:cNvPr>
          <p:cNvSpPr/>
          <p:nvPr/>
        </p:nvSpPr>
        <p:spPr>
          <a:xfrm>
            <a:off x="5286813" y="2088508"/>
            <a:ext cx="1395750" cy="46904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latin typeface="Aharoni" panose="02010803020104030203" pitchFamily="2" charset="-79"/>
                <a:cs typeface="Aharoni" panose="02010803020104030203" pitchFamily="2" charset="-79"/>
              </a:rPr>
              <a:t>maden</a:t>
            </a:r>
          </a:p>
        </p:txBody>
      </p:sp>
      <p:sp>
        <p:nvSpPr>
          <p:cNvPr id="18" name="Dikdörtgen: Köşeleri Yuvarlatılmış 17">
            <a:extLst>
              <a:ext uri="{FF2B5EF4-FFF2-40B4-BE49-F238E27FC236}">
                <a16:creationId xmlns:a16="http://schemas.microsoft.com/office/drawing/2014/main" id="{FD08983A-4A53-40BF-8AF3-F4FC5BE9B37E}"/>
              </a:ext>
            </a:extLst>
          </p:cNvPr>
          <p:cNvSpPr/>
          <p:nvPr/>
        </p:nvSpPr>
        <p:spPr>
          <a:xfrm>
            <a:off x="6816581" y="2088507"/>
            <a:ext cx="1395750" cy="46904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latin typeface="Aharoni" panose="02010803020104030203" pitchFamily="2" charset="-79"/>
                <a:cs typeface="Aharoni" panose="02010803020104030203" pitchFamily="2" charset="-79"/>
              </a:rPr>
              <a:t>bor</a:t>
            </a:r>
          </a:p>
        </p:txBody>
      </p:sp>
      <p:sp>
        <p:nvSpPr>
          <p:cNvPr id="20" name="Dikdörtgen: Köşeleri Yuvarlatılmış 19">
            <a:extLst>
              <a:ext uri="{FF2B5EF4-FFF2-40B4-BE49-F238E27FC236}">
                <a16:creationId xmlns:a16="http://schemas.microsoft.com/office/drawing/2014/main" id="{77D7926C-A6A3-43E5-9C9D-4755B3F71CD3}"/>
              </a:ext>
            </a:extLst>
          </p:cNvPr>
          <p:cNvSpPr/>
          <p:nvPr/>
        </p:nvSpPr>
        <p:spPr>
          <a:xfrm>
            <a:off x="8388205" y="2088507"/>
            <a:ext cx="1395750" cy="46904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latin typeface="Aharoni" panose="02010803020104030203" pitchFamily="2" charset="-79"/>
                <a:cs typeface="Aharoni" panose="02010803020104030203" pitchFamily="2" charset="-79"/>
              </a:rPr>
              <a:t>mermer</a:t>
            </a:r>
          </a:p>
        </p:txBody>
      </p:sp>
      <p:pic>
        <p:nvPicPr>
          <p:cNvPr id="22" name="Resim 21">
            <a:extLst>
              <a:ext uri="{FF2B5EF4-FFF2-40B4-BE49-F238E27FC236}">
                <a16:creationId xmlns:a16="http://schemas.microsoft.com/office/drawing/2014/main" id="{BD955C7D-780A-4EF1-B297-BF192AB4CF56}"/>
              </a:ext>
            </a:extLst>
          </p:cNvPr>
          <p:cNvPicPr>
            <a:picLocks noChangeAspect="1"/>
          </p:cNvPicPr>
          <p:nvPr/>
        </p:nvPicPr>
        <p:blipFill rotWithShape="1">
          <a:blip r:embed="rId3">
            <a:extLst>
              <a:ext uri="{28A0092B-C50C-407E-A947-70E740481C1C}">
                <a14:useLocalDpi xmlns:a14="http://schemas.microsoft.com/office/drawing/2010/main" val="0"/>
              </a:ext>
            </a:extLst>
          </a:blip>
          <a:srcRect l="63413" t="58606" r="9665" b="-2005"/>
          <a:stretch/>
        </p:blipFill>
        <p:spPr>
          <a:xfrm>
            <a:off x="9862" y="26636"/>
            <a:ext cx="1865224" cy="2963278"/>
          </a:xfrm>
          <a:prstGeom prst="rect">
            <a:avLst/>
          </a:prstGeom>
        </p:spPr>
      </p:pic>
      <p:pic>
        <p:nvPicPr>
          <p:cNvPr id="2" name="Resim 1">
            <a:extLst>
              <a:ext uri="{FF2B5EF4-FFF2-40B4-BE49-F238E27FC236}">
                <a16:creationId xmlns:a16="http://schemas.microsoft.com/office/drawing/2014/main" id="{EFAB5167-B7EB-4497-AFFB-4B103422DF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2341" y="-130745"/>
            <a:ext cx="1584927" cy="1584927"/>
          </a:xfrm>
          <a:prstGeom prst="rect">
            <a:avLst/>
          </a:prstGeom>
        </p:spPr>
      </p:pic>
    </p:spTree>
    <p:custDataLst>
      <p:tags r:id="rId1"/>
    </p:custDataLst>
    <p:extLst>
      <p:ext uri="{BB962C8B-B14F-4D97-AF65-F5344CB8AC3E}">
        <p14:creationId xmlns:p14="http://schemas.microsoft.com/office/powerpoint/2010/main" val="1933084284"/>
      </p:ext>
    </p:extLst>
  </p:cSld>
  <p:clrMapOvr>
    <a:masterClrMapping/>
  </p:clrMapOvr>
  <mc:AlternateContent xmlns:mc="http://schemas.openxmlformats.org/markup-compatibility/2006" xmlns:p14="http://schemas.microsoft.com/office/powerpoint/2010/main">
    <mc:Choice Requires="p14">
      <p:transition spd="slow" p14:dur="2000" advTm="3792"/>
    </mc:Choice>
    <mc:Fallback xmlns="">
      <p:transition spd="slow" advTm="37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grpId="0" nodeType="clickEffect">
                                  <p:stCondLst>
                                    <p:cond delay="0"/>
                                  </p:stCondLst>
                                  <p:childTnLst>
                                    <p:animMotion origin="layout" path="M 0.00065 -0.00533 L 0.21315 0.17384 " pathEditMode="relative" ptsTypes="AA">
                                      <p:cBhvr>
                                        <p:cTn id="12" dur="2000" fill="hold"/>
                                        <p:tgtEl>
                                          <p:spTgt spid="16"/>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grpId="0" nodeType="clickEffect">
                                  <p:stCondLst>
                                    <p:cond delay="0"/>
                                  </p:stCondLst>
                                  <p:childTnLst>
                                    <p:animMotion origin="layout" path="M -0.00195 -0.00255 L -0.03867 0.31828 " pathEditMode="relative" ptsTypes="AA">
                                      <p:cBhvr>
                                        <p:cTn id="16" dur="2000" fill="hold"/>
                                        <p:tgtEl>
                                          <p:spTgt spid="14"/>
                                        </p:tgtEl>
                                        <p:attrNameLst>
                                          <p:attrName>ppt_x</p:attrName>
                                          <p:attrName>ppt_y</p:attrName>
                                        </p:attrNameLst>
                                      </p:cBhvr>
                                    </p:animMotion>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grpId="0" nodeType="clickEffect">
                                  <p:stCondLst>
                                    <p:cond delay="0"/>
                                  </p:stCondLst>
                                  <p:childTnLst>
                                    <p:animMotion origin="layout" path="M 0.00091 -0.00394 L -0.28425 0.39467 " pathEditMode="relative" ptsTypes="AA">
                                      <p:cBhvr>
                                        <p:cTn id="20" dur="2000" fill="hold"/>
                                        <p:tgtEl>
                                          <p:spTgt spid="18"/>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grpId="0" nodeType="clickEffect">
                                  <p:stCondLst>
                                    <p:cond delay="0"/>
                                  </p:stCondLst>
                                  <p:childTnLst>
                                    <p:animMotion origin="layout" path="M 0.00027 0.00023 L 0.2362 0.48078 " pathEditMode="relative" ptsTypes="AA">
                                      <p:cBhvr>
                                        <p:cTn id="24" dur="2000" fill="hold"/>
                                        <p:tgtEl>
                                          <p:spTgt spid="12"/>
                                        </p:tgtEl>
                                        <p:attrNameLst>
                                          <p:attrName>ppt_x</p:attrName>
                                          <p:attrName>ppt_y</p:attrName>
                                        </p:attrNameLst>
                                      </p:cBhvr>
                                    </p:animMotion>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grpId="0" nodeType="clickEffect">
                                  <p:stCondLst>
                                    <p:cond delay="0"/>
                                  </p:stCondLst>
                                  <p:childTnLst>
                                    <p:animMotion origin="layout" path="M 2.5E-6 -3.33333E-6 L -0.39766 0.56482 L -0.39766 0.56528 L -0.39766 0.56482 " pathEditMode="relative" rAng="0" ptsTypes="AAAA">
                                      <p:cBhvr>
                                        <p:cTn id="28" dur="2000" fill="hold"/>
                                        <p:tgtEl>
                                          <p:spTgt spid="20"/>
                                        </p:tgtEl>
                                        <p:attrNameLst>
                                          <p:attrName>ppt_x</p:attrName>
                                          <p:attrName>ppt_y</p:attrName>
                                        </p:attrNameLst>
                                      </p:cBhvr>
                                      <p:rCtr x="-19883" y="282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4" grpId="0" animBg="1"/>
      <p:bldP spid="16" grpId="0" animBg="1"/>
      <p:bldP spid="18"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E9ACB70C-46F6-461F-BAF8-04FC840C8E5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Resim 4">
            <a:extLst>
              <a:ext uri="{FF2B5EF4-FFF2-40B4-BE49-F238E27FC236}">
                <a16:creationId xmlns:a16="http://schemas.microsoft.com/office/drawing/2014/main" id="{0C950883-AA43-4EB5-84D3-DB8B657F98EE}"/>
              </a:ext>
            </a:extLst>
          </p:cNvPr>
          <p:cNvPicPr>
            <a:picLocks noChangeAspect="1"/>
          </p:cNvPicPr>
          <p:nvPr/>
        </p:nvPicPr>
        <p:blipFill rotWithShape="1">
          <a:blip r:embed="rId3"/>
          <a:srcRect l="26969" t="23972" r="36516" b="54613"/>
          <a:stretch/>
        </p:blipFill>
        <p:spPr>
          <a:xfrm>
            <a:off x="760989" y="567178"/>
            <a:ext cx="5712389" cy="1884377"/>
          </a:xfrm>
          <a:prstGeom prst="rect">
            <a:avLst/>
          </a:prstGeom>
        </p:spPr>
      </p:pic>
      <p:sp>
        <p:nvSpPr>
          <p:cNvPr id="8" name="Dikdörtgen 7">
            <a:extLst>
              <a:ext uri="{FF2B5EF4-FFF2-40B4-BE49-F238E27FC236}">
                <a16:creationId xmlns:a16="http://schemas.microsoft.com/office/drawing/2014/main" id="{30259E04-DF30-4D81-95AF-3E6E3BDBD305}"/>
              </a:ext>
            </a:extLst>
          </p:cNvPr>
          <p:cNvSpPr/>
          <p:nvPr/>
        </p:nvSpPr>
        <p:spPr>
          <a:xfrm>
            <a:off x="2150060" y="2967335"/>
            <a:ext cx="7891904" cy="3046988"/>
          </a:xfrm>
          <a:prstGeom prst="rect">
            <a:avLst/>
          </a:prstGeom>
          <a:noFill/>
        </p:spPr>
        <p:txBody>
          <a:bodyPr wrap="none" lIns="91440" tIns="45720" rIns="91440" bIns="45720">
            <a:spAutoFit/>
          </a:bodyPr>
          <a:lstStyle/>
          <a:p>
            <a:pPr algn="ctr"/>
            <a:r>
              <a:rPr lang="tr-TR" sz="3200" b="1" cap="none" spc="0" dirty="0">
                <a:ln w="0"/>
                <a:solidFill>
                  <a:srgbClr val="0070C0"/>
                </a:solidFill>
                <a:latin typeface="Century Gothic" panose="020B0502020202020204" pitchFamily="34" charset="0"/>
              </a:rPr>
              <a:t>En iyi videolarımızla</a:t>
            </a:r>
          </a:p>
          <a:p>
            <a:pPr algn="ctr"/>
            <a:r>
              <a:rPr lang="tr-TR" sz="3200" b="1" cap="none" spc="0" dirty="0">
                <a:ln w="0"/>
                <a:solidFill>
                  <a:srgbClr val="0070C0"/>
                </a:solidFill>
                <a:latin typeface="Century Gothic" panose="020B0502020202020204" pitchFamily="34" charset="0"/>
              </a:rPr>
              <a:t> </a:t>
            </a:r>
            <a:r>
              <a:rPr lang="tr-TR" sz="3200" b="1" cap="none" spc="0" dirty="0">
                <a:ln w="0"/>
                <a:solidFill>
                  <a:srgbClr val="FF0000"/>
                </a:solidFill>
                <a:latin typeface="Century Gothic" panose="020B0502020202020204" pitchFamily="34" charset="0"/>
              </a:rPr>
              <a:t>Ç’O SANAL SINIF</a:t>
            </a:r>
          </a:p>
          <a:p>
            <a:pPr algn="ctr"/>
            <a:r>
              <a:rPr lang="tr-TR" sz="3200" b="1" cap="none" spc="0" dirty="0">
                <a:ln w="0"/>
                <a:solidFill>
                  <a:srgbClr val="FF0000"/>
                </a:solidFill>
                <a:latin typeface="Century Gothic" panose="020B0502020202020204" pitchFamily="34" charset="0"/>
              </a:rPr>
              <a:t> </a:t>
            </a:r>
            <a:r>
              <a:rPr lang="tr-TR" sz="3200" b="1" cap="none" spc="0" dirty="0">
                <a:ln w="0"/>
                <a:solidFill>
                  <a:srgbClr val="0070C0"/>
                </a:solidFill>
                <a:latin typeface="Century Gothic" panose="020B0502020202020204" pitchFamily="34" charset="0"/>
              </a:rPr>
              <a:t>uygulamasında</a:t>
            </a:r>
          </a:p>
          <a:p>
            <a:pPr algn="ctr"/>
            <a:r>
              <a:rPr lang="tr-TR" sz="3200" b="1" cap="none" spc="0" dirty="0">
                <a:ln w="0"/>
                <a:solidFill>
                  <a:srgbClr val="0070C0"/>
                </a:solidFill>
                <a:latin typeface="Century Gothic" panose="020B0502020202020204" pitchFamily="34" charset="0"/>
              </a:rPr>
              <a:t> ve </a:t>
            </a:r>
          </a:p>
          <a:p>
            <a:pPr algn="ctr"/>
            <a:r>
              <a:rPr lang="tr-TR" sz="3200" b="1" dirty="0">
                <a:ln w="0"/>
                <a:solidFill>
                  <a:srgbClr val="FF0000"/>
                </a:solidFill>
                <a:latin typeface="Century Gothic" panose="020B0502020202020204" pitchFamily="34" charset="0"/>
                <a:hlinkClick r:id="rId4">
                  <a:extLst>
                    <a:ext uri="{A12FA001-AC4F-418D-AE19-62706E023703}">
                      <ahyp:hlinkClr xmlns:ahyp="http://schemas.microsoft.com/office/drawing/2018/hyperlinkcolor" val="tx"/>
                    </a:ext>
                  </a:extLst>
                </a:hlinkClick>
              </a:rPr>
              <a:t>www.etkinlikburada.com</a:t>
            </a:r>
            <a:r>
              <a:rPr lang="tr-TR" sz="3200" b="1" dirty="0">
                <a:ln w="0"/>
                <a:solidFill>
                  <a:srgbClr val="0070C0"/>
                </a:solidFill>
                <a:latin typeface="Century Gothic" panose="020B0502020202020204" pitchFamily="34" charset="0"/>
                <a:hlinkClick r:id="rId4">
                  <a:extLst>
                    <a:ext uri="{A12FA001-AC4F-418D-AE19-62706E023703}">
                      <ahyp:hlinkClr xmlns:ahyp="http://schemas.microsoft.com/office/drawing/2018/hyperlinkcolor" val="tx"/>
                    </a:ext>
                  </a:extLst>
                </a:hlinkClick>
              </a:rPr>
              <a:t>’ </a:t>
            </a:r>
            <a:r>
              <a:rPr lang="tr-TR" sz="3200" b="1" dirty="0" err="1">
                <a:ln w="0"/>
                <a:solidFill>
                  <a:srgbClr val="0070C0"/>
                </a:solidFill>
                <a:latin typeface="Century Gothic" panose="020B0502020202020204" pitchFamily="34" charset="0"/>
                <a:hlinkClick r:id="rId4">
                  <a:extLst>
                    <a:ext uri="{A12FA001-AC4F-418D-AE19-62706E023703}">
                      <ahyp:hlinkClr xmlns:ahyp="http://schemas.microsoft.com/office/drawing/2018/hyperlinkcolor" val="tx"/>
                    </a:ext>
                  </a:extLst>
                </a:hlinkClick>
              </a:rPr>
              <a:t>dayız</a:t>
            </a:r>
            <a:r>
              <a:rPr lang="tr-TR" sz="3200" b="1" dirty="0">
                <a:ln w="0"/>
                <a:solidFill>
                  <a:srgbClr val="0070C0"/>
                </a:solidFill>
                <a:latin typeface="Century Gothic" panose="020B0502020202020204" pitchFamily="34" charset="0"/>
              </a:rPr>
              <a:t>.</a:t>
            </a:r>
          </a:p>
          <a:p>
            <a:pPr algn="ctr"/>
            <a:r>
              <a:rPr lang="tr-TR" sz="3200" b="1" cap="none" spc="0" dirty="0">
                <a:ln w="0"/>
                <a:solidFill>
                  <a:srgbClr val="0070C0"/>
                </a:solidFill>
                <a:latin typeface="Century Gothic" panose="020B0502020202020204" pitchFamily="34" charset="0"/>
              </a:rPr>
              <a:t>Ziyaret etmeyi ve indirmeyi unutmayın!</a:t>
            </a:r>
          </a:p>
        </p:txBody>
      </p:sp>
      <p:pic>
        <p:nvPicPr>
          <p:cNvPr id="10" name="Resim 9">
            <a:extLst>
              <a:ext uri="{FF2B5EF4-FFF2-40B4-BE49-F238E27FC236}">
                <a16:creationId xmlns:a16="http://schemas.microsoft.com/office/drawing/2014/main" id="{0A71ABB9-1699-429F-BB77-4B24E4ED2F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4109" y="530120"/>
            <a:ext cx="3481764" cy="1958492"/>
          </a:xfrm>
          <a:prstGeom prst="rect">
            <a:avLst/>
          </a:prstGeom>
        </p:spPr>
      </p:pic>
    </p:spTree>
    <p:extLst>
      <p:ext uri="{BB962C8B-B14F-4D97-AF65-F5344CB8AC3E}">
        <p14:creationId xmlns:p14="http://schemas.microsoft.com/office/powerpoint/2010/main" val="969704596"/>
      </p:ext>
    </p:extLst>
  </p:cSld>
  <p:clrMapOvr>
    <a:masterClrMapping/>
  </p:clrMapOvr>
  <mc:AlternateContent xmlns:mc="http://schemas.openxmlformats.org/markup-compatibility/2006" xmlns:p14="http://schemas.microsoft.com/office/powerpoint/2010/main">
    <mc:Choice Requires="p14">
      <p:transition spd="slow" p14:dur="2000" advTm="3708"/>
    </mc:Choice>
    <mc:Fallback xmlns="">
      <p:transition spd="slow" advTm="3708"/>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012BB292-921A-40CF-9421-6F720094A3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Yıldız: 24 Nokta 3">
            <a:extLst>
              <a:ext uri="{FF2B5EF4-FFF2-40B4-BE49-F238E27FC236}">
                <a16:creationId xmlns:a16="http://schemas.microsoft.com/office/drawing/2014/main" id="{6064794E-C7CF-4025-8BD3-2DBB81774D95}"/>
              </a:ext>
            </a:extLst>
          </p:cNvPr>
          <p:cNvSpPr/>
          <p:nvPr/>
        </p:nvSpPr>
        <p:spPr>
          <a:xfrm>
            <a:off x="258619" y="3574473"/>
            <a:ext cx="3149600" cy="2133600"/>
          </a:xfrm>
          <a:prstGeom prst="star2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Çözümler</a:t>
            </a:r>
          </a:p>
          <a:p>
            <a:pPr algn="ctr"/>
            <a:r>
              <a:rPr lang="tr-TR" sz="1600" b="1" dirty="0"/>
              <a:t>Madenler</a:t>
            </a:r>
          </a:p>
          <a:p>
            <a:pPr algn="ctr"/>
            <a:r>
              <a:rPr lang="tr-TR" sz="1600" dirty="0"/>
              <a:t>videomuzda</a:t>
            </a:r>
            <a:r>
              <a:rPr lang="tr-TR" dirty="0"/>
              <a:t>.</a:t>
            </a:r>
          </a:p>
        </p:txBody>
      </p:sp>
    </p:spTree>
    <p:extLst>
      <p:ext uri="{BB962C8B-B14F-4D97-AF65-F5344CB8AC3E}">
        <p14:creationId xmlns:p14="http://schemas.microsoft.com/office/powerpoint/2010/main" val="2257252029"/>
      </p:ext>
    </p:extLst>
  </p:cSld>
  <p:clrMapOvr>
    <a:masterClrMapping/>
  </p:clrMapOvr>
  <mc:AlternateContent xmlns:mc="http://schemas.openxmlformats.org/markup-compatibility/2006" xmlns:p14="http://schemas.microsoft.com/office/powerpoint/2010/main">
    <mc:Choice Requires="p14">
      <p:transition spd="slow" p14:dur="2000" advTm="1447"/>
    </mc:Choice>
    <mc:Fallback xmlns="">
      <p:transition spd="slow" advTm="144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EBDC"/>
        </a:solidFill>
        <a:effectLst/>
      </p:bgPr>
    </p:bg>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BC0A3F98-6A88-4427-ABEE-5A4A6E653F1E}"/>
              </a:ext>
            </a:extLst>
          </p:cNvPr>
          <p:cNvSpPr/>
          <p:nvPr/>
        </p:nvSpPr>
        <p:spPr>
          <a:xfrm>
            <a:off x="3580728" y="0"/>
            <a:ext cx="5030544" cy="1323439"/>
          </a:xfrm>
          <a:prstGeom prst="rect">
            <a:avLst/>
          </a:prstGeom>
          <a:noFill/>
        </p:spPr>
        <p:txBody>
          <a:bodyPr wrap="none" lIns="91440" tIns="45720" rIns="91440" bIns="45720">
            <a:spAutoFit/>
          </a:bodyPr>
          <a:lstStyle/>
          <a:p>
            <a:pPr algn="ctr"/>
            <a:r>
              <a:rPr lang="tr-TR" sz="8000" b="1" cap="none" spc="0" dirty="0">
                <a:ln w="57150">
                  <a:solidFill>
                    <a:schemeClr val="tx1"/>
                  </a:solidFill>
                </a:ln>
                <a:solidFill>
                  <a:srgbClr val="FF5050"/>
                </a:solidFill>
                <a:effectLst>
                  <a:glow rad="228600">
                    <a:schemeClr val="tx1">
                      <a:alpha val="40000"/>
                    </a:schemeClr>
                  </a:glow>
                  <a:outerShdw blurRad="50800" dist="38100" dir="10800000" algn="r" rotWithShape="0">
                    <a:prstClr val="black">
                      <a:alpha val="40000"/>
                    </a:prstClr>
                  </a:outerShdw>
                </a:effectLst>
                <a:latin typeface="Luckiest Guy" panose="02000506000000020004" pitchFamily="2" charset="0"/>
              </a:rPr>
              <a:t>MADENLER</a:t>
            </a:r>
            <a:endParaRPr lang="tr-TR" sz="8000" b="1" cap="none" spc="0" dirty="0">
              <a:ln w="57150">
                <a:solidFill>
                  <a:schemeClr val="tx1"/>
                </a:solidFill>
              </a:ln>
              <a:solidFill>
                <a:schemeClr val="bg1">
                  <a:lumMod val="95000"/>
                </a:schemeClr>
              </a:solidFill>
              <a:effectLst>
                <a:glow rad="228600">
                  <a:schemeClr val="accent4">
                    <a:satMod val="175000"/>
                    <a:alpha val="40000"/>
                  </a:schemeClr>
                </a:glow>
                <a:outerShdw blurRad="50800" dist="38100" dir="10800000" algn="r" rotWithShape="0">
                  <a:prstClr val="black">
                    <a:alpha val="40000"/>
                  </a:prstClr>
                </a:outerShdw>
              </a:effectLst>
              <a:latin typeface="Luckiest Guy" panose="02000506000000020004" pitchFamily="2" charset="0"/>
            </a:endParaRPr>
          </a:p>
        </p:txBody>
      </p:sp>
      <p:sp>
        <p:nvSpPr>
          <p:cNvPr id="2" name="Metin kutusu 1">
            <a:extLst>
              <a:ext uri="{FF2B5EF4-FFF2-40B4-BE49-F238E27FC236}">
                <a16:creationId xmlns:a16="http://schemas.microsoft.com/office/drawing/2014/main" id="{56B05FA4-B777-44E9-86D4-636395D71B1F}"/>
              </a:ext>
            </a:extLst>
          </p:cNvPr>
          <p:cNvSpPr txBox="1"/>
          <p:nvPr/>
        </p:nvSpPr>
        <p:spPr>
          <a:xfrm>
            <a:off x="3010572" y="1849912"/>
            <a:ext cx="9105900" cy="2554545"/>
          </a:xfrm>
          <a:prstGeom prst="rect">
            <a:avLst/>
          </a:prstGeom>
          <a:noFill/>
        </p:spPr>
        <p:txBody>
          <a:bodyPr wrap="square">
            <a:spAutoFit/>
          </a:bodyPr>
          <a:lstStyle/>
          <a:p>
            <a:pPr algn="ctr"/>
            <a:r>
              <a:rPr lang="tr-TR" sz="4000" dirty="0">
                <a:latin typeface="Kayra Aydin" panose="020F0503040000020004" pitchFamily="34" charset="0"/>
              </a:rPr>
              <a:t>  Altın, gümüş, bakır, demir gibi madenler kayaçların içinde bulunur. Bu kayaçları yeryüzüne çıkarabilmek için maden ocakları açılır. </a:t>
            </a:r>
          </a:p>
        </p:txBody>
      </p:sp>
      <p:pic>
        <p:nvPicPr>
          <p:cNvPr id="9" name="Resim 8">
            <a:extLst>
              <a:ext uri="{FF2B5EF4-FFF2-40B4-BE49-F238E27FC236}">
                <a16:creationId xmlns:a16="http://schemas.microsoft.com/office/drawing/2014/main" id="{D897CB4D-19C5-4C11-AFCF-BAB3BCE381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28" y="1781175"/>
            <a:ext cx="3005137" cy="3005137"/>
          </a:xfrm>
          <a:prstGeom prst="rect">
            <a:avLst/>
          </a:prstGeom>
        </p:spPr>
      </p:pic>
      <p:pic>
        <p:nvPicPr>
          <p:cNvPr id="3" name="Resim 2">
            <a:extLst>
              <a:ext uri="{FF2B5EF4-FFF2-40B4-BE49-F238E27FC236}">
                <a16:creationId xmlns:a16="http://schemas.microsoft.com/office/drawing/2014/main" id="{672D5025-1909-4433-AC05-DCF2F3F59A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129" y="-130745"/>
            <a:ext cx="1584927" cy="1584927"/>
          </a:xfrm>
          <a:prstGeom prst="rect">
            <a:avLst/>
          </a:prstGeom>
        </p:spPr>
      </p:pic>
    </p:spTree>
    <p:custDataLst>
      <p:tags r:id="rId1"/>
    </p:custDataLst>
    <p:extLst>
      <p:ext uri="{BB962C8B-B14F-4D97-AF65-F5344CB8AC3E}">
        <p14:creationId xmlns:p14="http://schemas.microsoft.com/office/powerpoint/2010/main" val="2043098811"/>
      </p:ext>
    </p:extLst>
  </p:cSld>
  <p:clrMapOvr>
    <a:masterClrMapping/>
  </p:clrMapOvr>
  <mc:AlternateContent xmlns:mc="http://schemas.openxmlformats.org/markup-compatibility/2006" xmlns:p14="http://schemas.microsoft.com/office/powerpoint/2010/main">
    <mc:Choice Requires="p14">
      <p:transition spd="slow" p14:dur="2000" advTm="16999"/>
    </mc:Choice>
    <mc:Fallback xmlns="">
      <p:transition spd="slow" advTm="169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EBDC"/>
        </a:solidFill>
        <a:effectLst/>
      </p:bgPr>
    </p:bg>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BC0A3F98-6A88-4427-ABEE-5A4A6E653F1E}"/>
              </a:ext>
            </a:extLst>
          </p:cNvPr>
          <p:cNvSpPr/>
          <p:nvPr/>
        </p:nvSpPr>
        <p:spPr>
          <a:xfrm>
            <a:off x="3580728" y="0"/>
            <a:ext cx="5030544"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0" normalizeH="0" baseline="0" noProof="0" dirty="0">
                <a:ln w="57150">
                  <a:solidFill>
                    <a:prstClr val="black"/>
                  </a:solidFill>
                </a:ln>
                <a:solidFill>
                  <a:srgbClr val="FF5050"/>
                </a:solidFill>
                <a:effectLst>
                  <a:glow rad="228600">
                    <a:prstClr val="black">
                      <a:alpha val="40000"/>
                    </a:prstClr>
                  </a:glow>
                  <a:outerShdw blurRad="50800" dist="38100" dir="10800000" algn="r" rotWithShape="0">
                    <a:prstClr val="black">
                      <a:alpha val="40000"/>
                    </a:prstClr>
                  </a:outerShdw>
                </a:effectLst>
                <a:uLnTx/>
                <a:uFillTx/>
                <a:latin typeface="Luckiest Guy" panose="02000506000000020004" pitchFamily="2" charset="0"/>
                <a:ea typeface="+mn-ea"/>
                <a:cs typeface="+mn-cs"/>
              </a:rPr>
              <a:t>MADENLER</a:t>
            </a:r>
            <a:endParaRPr kumimoji="0" lang="tr-TR" sz="8000" b="1" i="0" u="none" strike="noStrike" kern="1200" cap="none" spc="0" normalizeH="0" baseline="0" noProof="0" dirty="0">
              <a:ln w="57150">
                <a:solidFill>
                  <a:prstClr val="black"/>
                </a:solidFill>
              </a:ln>
              <a:solidFill>
                <a:prstClr val="white">
                  <a:lumMod val="95000"/>
                </a:prstClr>
              </a:solidFill>
              <a:effectLst>
                <a:glow rad="228600">
                  <a:srgbClr val="FFC000">
                    <a:satMod val="175000"/>
                    <a:alpha val="40000"/>
                  </a:srgbClr>
                </a:glow>
                <a:outerShdw blurRad="50800" dist="38100" dir="10800000" algn="r" rotWithShape="0">
                  <a:prstClr val="black">
                    <a:alpha val="40000"/>
                  </a:prstClr>
                </a:outerShdw>
              </a:effectLst>
              <a:uLnTx/>
              <a:uFillTx/>
              <a:latin typeface="Luckiest Guy" panose="02000506000000020004" pitchFamily="2" charset="0"/>
              <a:ea typeface="+mn-ea"/>
              <a:cs typeface="+mn-cs"/>
            </a:endParaRPr>
          </a:p>
        </p:txBody>
      </p:sp>
      <p:sp>
        <p:nvSpPr>
          <p:cNvPr id="2" name="Metin kutusu 1">
            <a:extLst>
              <a:ext uri="{FF2B5EF4-FFF2-40B4-BE49-F238E27FC236}">
                <a16:creationId xmlns:a16="http://schemas.microsoft.com/office/drawing/2014/main" id="{56B05FA4-B777-44E9-86D4-636395D71B1F}"/>
              </a:ext>
            </a:extLst>
          </p:cNvPr>
          <p:cNvSpPr txBox="1"/>
          <p:nvPr/>
        </p:nvSpPr>
        <p:spPr>
          <a:xfrm>
            <a:off x="3134304" y="1508492"/>
            <a:ext cx="9105900" cy="37240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Kayra Aydin" panose="020F0503040000020004" pitchFamily="34" charset="0"/>
                <a:ea typeface="+mn-ea"/>
                <a:cs typeface="+mn-cs"/>
              </a:rPr>
              <a:t>  Maden ocaklarından çıkarılan kayaçlara birtakım işlemler uygulanır. Kayaçlar, güçlü matkaplar ve kesici aletler ile parçalanıp yüksek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Kayra Aydin" panose="020F0503040000020004" pitchFamily="34" charset="0"/>
                <a:ea typeface="+mn-ea"/>
                <a:cs typeface="+mn-cs"/>
              </a:rPr>
              <a:t>ısılarda eritilir. Böylece ekonomik olarak değersiz taş ve topraklarından arındırılmış olur.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Kayra Aydin" panose="020F05030400000200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Kayra Aydin" panose="020F0503040000020004" pitchFamily="34" charset="0"/>
                <a:ea typeface="+mn-ea"/>
                <a:cs typeface="+mn-cs"/>
              </a:rPr>
              <a:t>  Çeşitli araç gereçlerin üretimi için gerekli bir </a:t>
            </a:r>
            <a:r>
              <a:rPr kumimoji="0" lang="tr-TR" sz="3200" b="0" i="0" u="none" strike="noStrike" kern="1200" cap="none" spc="0" normalizeH="0" baseline="0" noProof="0" dirty="0">
                <a:ln>
                  <a:noFill/>
                </a:ln>
                <a:solidFill>
                  <a:srgbClr val="FF0000"/>
                </a:solidFill>
                <a:effectLst/>
                <a:uLnTx/>
                <a:uFillTx/>
                <a:latin typeface="Kayra Aydin" panose="020F0503040000020004" pitchFamily="34" charset="0"/>
                <a:ea typeface="+mn-ea"/>
                <a:cs typeface="+mn-cs"/>
              </a:rPr>
              <a:t>ham madde </a:t>
            </a:r>
            <a:r>
              <a:rPr kumimoji="0" lang="tr-TR" sz="3200" b="0" i="0" u="none" strike="noStrike" kern="1200" cap="none" spc="0" normalizeH="0" baseline="0" noProof="0" dirty="0">
                <a:ln>
                  <a:noFill/>
                </a:ln>
                <a:solidFill>
                  <a:prstClr val="black"/>
                </a:solidFill>
                <a:effectLst/>
                <a:uLnTx/>
                <a:uFillTx/>
                <a:latin typeface="Kayra Aydin" panose="020F0503040000020004" pitchFamily="34" charset="0"/>
                <a:ea typeface="+mn-ea"/>
                <a:cs typeface="+mn-cs"/>
              </a:rPr>
              <a:t>hâline gelir.</a:t>
            </a:r>
          </a:p>
        </p:txBody>
      </p:sp>
      <p:pic>
        <p:nvPicPr>
          <p:cNvPr id="9" name="Resim 8">
            <a:extLst>
              <a:ext uri="{FF2B5EF4-FFF2-40B4-BE49-F238E27FC236}">
                <a16:creationId xmlns:a16="http://schemas.microsoft.com/office/drawing/2014/main" id="{D897CB4D-19C5-4C11-AFCF-BAB3BCE381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528" y="1644833"/>
            <a:ext cx="3005137" cy="3005137"/>
          </a:xfrm>
          <a:prstGeom prst="rect">
            <a:avLst/>
          </a:prstGeom>
        </p:spPr>
      </p:pic>
      <p:pic>
        <p:nvPicPr>
          <p:cNvPr id="3" name="Resim 2">
            <a:extLst>
              <a:ext uri="{FF2B5EF4-FFF2-40B4-BE49-F238E27FC236}">
                <a16:creationId xmlns:a16="http://schemas.microsoft.com/office/drawing/2014/main" id="{ABD80FBD-3DA2-4623-A189-2C0877324C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129" y="-130745"/>
            <a:ext cx="1584927" cy="1584927"/>
          </a:xfrm>
          <a:prstGeom prst="rect">
            <a:avLst/>
          </a:prstGeom>
        </p:spPr>
      </p:pic>
    </p:spTree>
    <p:custDataLst>
      <p:tags r:id="rId1"/>
    </p:custDataLst>
    <p:extLst>
      <p:ext uri="{BB962C8B-B14F-4D97-AF65-F5344CB8AC3E}">
        <p14:creationId xmlns:p14="http://schemas.microsoft.com/office/powerpoint/2010/main" val="2745069843"/>
      </p:ext>
    </p:extLst>
  </p:cSld>
  <p:clrMapOvr>
    <a:masterClrMapping/>
  </p:clrMapOvr>
  <mc:AlternateContent xmlns:mc="http://schemas.openxmlformats.org/markup-compatibility/2006" xmlns:p14="http://schemas.microsoft.com/office/powerpoint/2010/main">
    <mc:Choice Requires="p14">
      <p:transition spd="slow" p14:dur="2000" advTm="25704"/>
    </mc:Choice>
    <mc:Fallback xmlns="">
      <p:transition spd="slow" advTm="257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EBDC"/>
        </a:solidFill>
        <a:effectLst/>
      </p:bgPr>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50826C73-39DB-4499-BAC4-4AACE9124239}"/>
              </a:ext>
            </a:extLst>
          </p:cNvPr>
          <p:cNvPicPr>
            <a:picLocks noChangeAspect="1"/>
          </p:cNvPicPr>
          <p:nvPr/>
        </p:nvPicPr>
        <p:blipFill rotWithShape="1">
          <a:blip r:embed="rId3">
            <a:extLst>
              <a:ext uri="{28A0092B-C50C-407E-A947-70E740481C1C}">
                <a14:useLocalDpi xmlns:a14="http://schemas.microsoft.com/office/drawing/2010/main" val="0"/>
              </a:ext>
            </a:extLst>
          </a:blip>
          <a:srcRect b="20500"/>
          <a:stretch/>
        </p:blipFill>
        <p:spPr>
          <a:xfrm>
            <a:off x="0" y="0"/>
            <a:ext cx="12192000" cy="6858000"/>
          </a:xfrm>
          <a:prstGeom prst="rect">
            <a:avLst/>
          </a:prstGeom>
        </p:spPr>
      </p:pic>
      <p:sp>
        <p:nvSpPr>
          <p:cNvPr id="4" name="Dikdörtgen 3">
            <a:extLst>
              <a:ext uri="{FF2B5EF4-FFF2-40B4-BE49-F238E27FC236}">
                <a16:creationId xmlns:a16="http://schemas.microsoft.com/office/drawing/2014/main" id="{4B6C58D1-073B-40B1-9757-1894E894F727}"/>
              </a:ext>
            </a:extLst>
          </p:cNvPr>
          <p:cNvSpPr/>
          <p:nvPr/>
        </p:nvSpPr>
        <p:spPr>
          <a:xfrm>
            <a:off x="3910601" y="0"/>
            <a:ext cx="3456395"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w="57150">
                  <a:solidFill>
                    <a:prstClr val="black"/>
                  </a:solidFill>
                </a:ln>
                <a:solidFill>
                  <a:srgbClr val="FF5050"/>
                </a:solidFill>
                <a:effectLst>
                  <a:glow rad="228600">
                    <a:prstClr val="black">
                      <a:alpha val="40000"/>
                    </a:prstClr>
                  </a:glow>
                  <a:outerShdw blurRad="50800" dist="38100" dir="10800000" algn="r" rotWithShape="0">
                    <a:prstClr val="black">
                      <a:alpha val="40000"/>
                    </a:prstClr>
                  </a:outerShdw>
                </a:effectLst>
                <a:uLnTx/>
                <a:uFillTx/>
                <a:latin typeface="Luckiest Guy" panose="02000506000000020004" pitchFamily="2" charset="0"/>
                <a:ea typeface="+mn-ea"/>
                <a:cs typeface="+mn-cs"/>
              </a:rPr>
              <a:t>MADENLER</a:t>
            </a:r>
            <a:endParaRPr kumimoji="0" lang="tr-TR" sz="5400" b="1" i="0" u="none" strike="noStrike" kern="1200" cap="none" spc="0" normalizeH="0" baseline="0" noProof="0" dirty="0">
              <a:ln w="57150">
                <a:solidFill>
                  <a:prstClr val="black"/>
                </a:solidFill>
              </a:ln>
              <a:solidFill>
                <a:prstClr val="white">
                  <a:lumMod val="95000"/>
                </a:prstClr>
              </a:solidFill>
              <a:effectLst>
                <a:glow rad="228600">
                  <a:srgbClr val="FFC000">
                    <a:satMod val="175000"/>
                    <a:alpha val="40000"/>
                  </a:srgbClr>
                </a:glow>
                <a:outerShdw blurRad="50800" dist="38100" dir="10800000" algn="r" rotWithShape="0">
                  <a:prstClr val="black">
                    <a:alpha val="40000"/>
                  </a:prstClr>
                </a:outerShdw>
              </a:effectLst>
              <a:uLnTx/>
              <a:uFillTx/>
              <a:latin typeface="Luckiest Guy" panose="02000506000000020004" pitchFamily="2" charset="0"/>
              <a:ea typeface="+mn-ea"/>
              <a:cs typeface="+mn-cs"/>
            </a:endParaRPr>
          </a:p>
        </p:txBody>
      </p:sp>
      <p:sp>
        <p:nvSpPr>
          <p:cNvPr id="2" name="Metin kutusu 1">
            <a:extLst>
              <a:ext uri="{FF2B5EF4-FFF2-40B4-BE49-F238E27FC236}">
                <a16:creationId xmlns:a16="http://schemas.microsoft.com/office/drawing/2014/main" id="{761F6ACB-D97F-4F22-AC2B-90CDFA40A5D2}"/>
              </a:ext>
            </a:extLst>
          </p:cNvPr>
          <p:cNvSpPr txBox="1"/>
          <p:nvPr/>
        </p:nvSpPr>
        <p:spPr>
          <a:xfrm>
            <a:off x="141140" y="821730"/>
            <a:ext cx="9828360" cy="3231654"/>
          </a:xfrm>
          <a:prstGeom prst="rect">
            <a:avLst/>
          </a:prstGeom>
          <a:solidFill>
            <a:schemeClr val="bg1">
              <a:alpha val="83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rgbClr val="FF0000"/>
                </a:solidFill>
                <a:effectLst/>
                <a:uLnTx/>
                <a:uFillTx/>
                <a:latin typeface="Kayra Aydin" panose="020F0503040000020004" pitchFamily="34" charset="0"/>
                <a:ea typeface="+mn-ea"/>
                <a:cs typeface="+mn-cs"/>
              </a:rPr>
              <a:t>Madenlerin özellikleri şunlardır: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800" b="0" i="0" u="none" strike="noStrike" kern="1200" cap="none" spc="0" normalizeH="0" baseline="0" noProof="0" dirty="0">
                <a:ln>
                  <a:noFill/>
                </a:ln>
                <a:solidFill>
                  <a:prstClr val="black"/>
                </a:solidFill>
                <a:effectLst/>
                <a:uLnTx/>
                <a:uFillTx/>
                <a:latin typeface="Kayra Aydin" panose="020F0503040000020004" pitchFamily="34" charset="0"/>
                <a:ea typeface="+mn-ea"/>
                <a:cs typeface="+mn-cs"/>
              </a:rPr>
              <a:t>Ekonomik değere sahiptirler.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800" b="0" i="0" u="none" strike="noStrike" kern="1200" cap="none" spc="0" normalizeH="0" baseline="0" noProof="0" dirty="0">
                <a:ln>
                  <a:noFill/>
                </a:ln>
                <a:solidFill>
                  <a:prstClr val="black"/>
                </a:solidFill>
                <a:effectLst/>
                <a:uLnTx/>
                <a:uFillTx/>
                <a:latin typeface="Kayra Aydin" panose="020F0503040000020004" pitchFamily="34" charset="0"/>
                <a:ea typeface="+mn-ea"/>
                <a:cs typeface="+mn-cs"/>
              </a:rPr>
              <a:t>İşlenerek pek çok alanda kullanılırlar.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800" b="0" i="0" u="none" strike="noStrike" kern="1200" cap="none" spc="0" normalizeH="0" baseline="0" noProof="0" dirty="0">
                <a:ln>
                  <a:noFill/>
                </a:ln>
                <a:solidFill>
                  <a:prstClr val="black"/>
                </a:solidFill>
                <a:effectLst/>
                <a:uLnTx/>
                <a:uFillTx/>
                <a:latin typeface="Kayra Aydin" panose="020F0503040000020004" pitchFamily="34" charset="0"/>
                <a:ea typeface="+mn-ea"/>
                <a:cs typeface="+mn-cs"/>
              </a:rPr>
              <a:t>Bir ya da birkaç mineral içeren kayaç türünde olabilirler.</a:t>
            </a:r>
            <a:endParaRPr kumimoji="0" lang="tr-TR" sz="4000" b="0" i="0" u="none" strike="noStrike" kern="1200" cap="none" spc="0" normalizeH="0" baseline="0" noProof="0" dirty="0">
              <a:ln>
                <a:noFill/>
              </a:ln>
              <a:solidFill>
                <a:prstClr val="black"/>
              </a:solidFill>
              <a:effectLst/>
              <a:uLnTx/>
              <a:uFillTx/>
              <a:latin typeface="Kayra Aydin" panose="020F05030400000200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800" b="0" i="0" u="none" strike="noStrike" kern="1200" cap="none" spc="0" normalizeH="0" baseline="0" noProof="0" dirty="0">
                <a:ln>
                  <a:noFill/>
                </a:ln>
                <a:solidFill>
                  <a:prstClr val="black"/>
                </a:solidFill>
                <a:effectLst/>
                <a:uLnTx/>
                <a:uFillTx/>
                <a:latin typeface="Kayra Aydin" panose="020F0503040000020004" pitchFamily="34" charset="0"/>
                <a:ea typeface="+mn-ea"/>
                <a:cs typeface="+mn-cs"/>
              </a:rPr>
              <a:t>Demir, bakır gibi madenler işlenerek, kömür çeşitleri ise doğal olarak tüketilir.</a:t>
            </a:r>
            <a:endParaRPr kumimoji="0" lang="tr-TR" sz="4000" b="0" i="0" u="none" strike="noStrike" kern="1200" cap="none" spc="0" normalizeH="0" baseline="0" noProof="0" dirty="0">
              <a:ln>
                <a:noFill/>
              </a:ln>
              <a:solidFill>
                <a:prstClr val="black"/>
              </a:solidFill>
              <a:effectLst/>
              <a:uLnTx/>
              <a:uFillTx/>
              <a:latin typeface="Kayra Aydin" panose="020F05030400000200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dirty="0">
              <a:ln>
                <a:noFill/>
              </a:ln>
              <a:solidFill>
                <a:prstClr val="black"/>
              </a:solidFill>
              <a:effectLst/>
              <a:uLnTx/>
              <a:uFillTx/>
              <a:latin typeface="Kayra Aydin" panose="020F0503040000020004" pitchFamily="34" charset="0"/>
              <a:ea typeface="+mn-ea"/>
              <a:cs typeface="+mn-cs"/>
            </a:endParaRPr>
          </a:p>
        </p:txBody>
      </p:sp>
      <p:pic>
        <p:nvPicPr>
          <p:cNvPr id="3" name="Resim 2">
            <a:extLst>
              <a:ext uri="{FF2B5EF4-FFF2-40B4-BE49-F238E27FC236}">
                <a16:creationId xmlns:a16="http://schemas.microsoft.com/office/drawing/2014/main" id="{FD7A6229-6A0D-417D-A71F-57A5F9D3C7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859" y="-158454"/>
            <a:ext cx="1584927" cy="1584927"/>
          </a:xfrm>
          <a:prstGeom prst="rect">
            <a:avLst/>
          </a:prstGeom>
        </p:spPr>
      </p:pic>
    </p:spTree>
    <p:custDataLst>
      <p:tags r:id="rId1"/>
    </p:custDataLst>
    <p:extLst>
      <p:ext uri="{BB962C8B-B14F-4D97-AF65-F5344CB8AC3E}">
        <p14:creationId xmlns:p14="http://schemas.microsoft.com/office/powerpoint/2010/main" val="936307382"/>
      </p:ext>
    </p:extLst>
  </p:cSld>
  <p:clrMapOvr>
    <a:masterClrMapping/>
  </p:clrMapOvr>
  <mc:AlternateContent xmlns:mc="http://schemas.openxmlformats.org/markup-compatibility/2006" xmlns:p14="http://schemas.microsoft.com/office/powerpoint/2010/main">
    <mc:Choice Requires="p14">
      <p:transition spd="slow" p14:dur="2000" advTm="27074"/>
    </mc:Choice>
    <mc:Fallback xmlns="">
      <p:transition spd="slow" advTm="270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EBDC"/>
        </a:solidFill>
        <a:effectLst/>
      </p:bgPr>
    </p:bg>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BC0A3F98-6A88-4427-ABEE-5A4A6E653F1E}"/>
              </a:ext>
            </a:extLst>
          </p:cNvPr>
          <p:cNvSpPr/>
          <p:nvPr/>
        </p:nvSpPr>
        <p:spPr>
          <a:xfrm>
            <a:off x="3580728" y="0"/>
            <a:ext cx="5030544" cy="1323439"/>
          </a:xfrm>
          <a:prstGeom prst="rect">
            <a:avLst/>
          </a:prstGeom>
          <a:noFill/>
        </p:spPr>
        <p:txBody>
          <a:bodyPr wrap="none" lIns="91440" tIns="45720" rIns="91440" bIns="45720">
            <a:spAutoFit/>
          </a:bodyPr>
          <a:lstStyle/>
          <a:p>
            <a:pPr algn="ctr"/>
            <a:r>
              <a:rPr lang="tr-TR" sz="8000" b="1" cap="none" spc="0" dirty="0">
                <a:ln w="57150">
                  <a:solidFill>
                    <a:schemeClr val="tx1"/>
                  </a:solidFill>
                </a:ln>
                <a:solidFill>
                  <a:srgbClr val="FF5050"/>
                </a:solidFill>
                <a:effectLst>
                  <a:glow rad="228600">
                    <a:schemeClr val="tx1">
                      <a:alpha val="40000"/>
                    </a:schemeClr>
                  </a:glow>
                  <a:outerShdw blurRad="50800" dist="38100" dir="10800000" algn="r" rotWithShape="0">
                    <a:prstClr val="black">
                      <a:alpha val="40000"/>
                    </a:prstClr>
                  </a:outerShdw>
                </a:effectLst>
                <a:latin typeface="Luckiest Guy" panose="02000506000000020004" pitchFamily="2" charset="0"/>
              </a:rPr>
              <a:t>MADENLER</a:t>
            </a:r>
            <a:endParaRPr lang="tr-TR" sz="8000" b="1" cap="none" spc="0" dirty="0">
              <a:ln w="57150">
                <a:solidFill>
                  <a:schemeClr val="tx1"/>
                </a:solidFill>
              </a:ln>
              <a:solidFill>
                <a:schemeClr val="bg1">
                  <a:lumMod val="95000"/>
                </a:schemeClr>
              </a:solidFill>
              <a:effectLst>
                <a:glow rad="228600">
                  <a:schemeClr val="accent4">
                    <a:satMod val="175000"/>
                    <a:alpha val="40000"/>
                  </a:schemeClr>
                </a:glow>
                <a:outerShdw blurRad="50800" dist="38100" dir="10800000" algn="r" rotWithShape="0">
                  <a:prstClr val="black">
                    <a:alpha val="40000"/>
                  </a:prstClr>
                </a:outerShdw>
              </a:effectLst>
              <a:latin typeface="Luckiest Guy" panose="02000506000000020004" pitchFamily="2" charset="0"/>
            </a:endParaRPr>
          </a:p>
        </p:txBody>
      </p:sp>
      <p:sp>
        <p:nvSpPr>
          <p:cNvPr id="2" name="Metin kutusu 1">
            <a:extLst>
              <a:ext uri="{FF2B5EF4-FFF2-40B4-BE49-F238E27FC236}">
                <a16:creationId xmlns:a16="http://schemas.microsoft.com/office/drawing/2014/main" id="{56B05FA4-B777-44E9-86D4-636395D71B1F}"/>
              </a:ext>
            </a:extLst>
          </p:cNvPr>
          <p:cNvSpPr txBox="1"/>
          <p:nvPr/>
        </p:nvSpPr>
        <p:spPr>
          <a:xfrm>
            <a:off x="3580728" y="1657350"/>
            <a:ext cx="8541327" cy="3170099"/>
          </a:xfrm>
          <a:prstGeom prst="rect">
            <a:avLst/>
          </a:prstGeom>
          <a:noFill/>
        </p:spPr>
        <p:txBody>
          <a:bodyPr wrap="square">
            <a:spAutoFit/>
          </a:bodyPr>
          <a:lstStyle/>
          <a:p>
            <a:r>
              <a:rPr lang="tr-TR" sz="4000" dirty="0">
                <a:latin typeface="Kayra Aydin" panose="020F0503040000020004" pitchFamily="34" charset="0"/>
              </a:rPr>
              <a:t>  Madenler, mutfakta kullandığımız çatal, bıçak, kaşık, tencere gibi araç gereçlerde; televizyon, bilgisayar, telefon gibi elektronik aletlerde ham madde olarak kullanılmaktadır. </a:t>
            </a:r>
          </a:p>
        </p:txBody>
      </p:sp>
      <p:pic>
        <p:nvPicPr>
          <p:cNvPr id="6" name="Resim 5">
            <a:extLst>
              <a:ext uri="{FF2B5EF4-FFF2-40B4-BE49-F238E27FC236}">
                <a16:creationId xmlns:a16="http://schemas.microsoft.com/office/drawing/2014/main" id="{31DAD33E-60E8-4790-B587-D322B1FC8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45" y="1657350"/>
            <a:ext cx="3170100" cy="3170100"/>
          </a:xfrm>
          <a:prstGeom prst="rect">
            <a:avLst/>
          </a:prstGeom>
        </p:spPr>
      </p:pic>
      <p:pic>
        <p:nvPicPr>
          <p:cNvPr id="3" name="Resim 2">
            <a:extLst>
              <a:ext uri="{FF2B5EF4-FFF2-40B4-BE49-F238E27FC236}">
                <a16:creationId xmlns:a16="http://schemas.microsoft.com/office/drawing/2014/main" id="{9B285710-551F-44E4-AEA6-BAA8D2809A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129" y="-130745"/>
            <a:ext cx="1584927" cy="1584927"/>
          </a:xfrm>
          <a:prstGeom prst="rect">
            <a:avLst/>
          </a:prstGeom>
        </p:spPr>
      </p:pic>
    </p:spTree>
    <p:custDataLst>
      <p:tags r:id="rId1"/>
    </p:custDataLst>
    <p:extLst>
      <p:ext uri="{BB962C8B-B14F-4D97-AF65-F5344CB8AC3E}">
        <p14:creationId xmlns:p14="http://schemas.microsoft.com/office/powerpoint/2010/main" val="1795261189"/>
      </p:ext>
    </p:extLst>
  </p:cSld>
  <p:clrMapOvr>
    <a:masterClrMapping/>
  </p:clrMapOvr>
  <mc:AlternateContent xmlns:mc="http://schemas.openxmlformats.org/markup-compatibility/2006" xmlns:p14="http://schemas.microsoft.com/office/powerpoint/2010/main">
    <mc:Choice Requires="p14">
      <p:transition spd="slow" p14:dur="2000" advTm="21113"/>
    </mc:Choice>
    <mc:Fallback xmlns="">
      <p:transition spd="slow" advTm="211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EBDC"/>
        </a:solidFill>
        <a:effectLst/>
      </p:bgPr>
    </p:bg>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5291159E-C48E-4452-B29D-73DE1BA84485}"/>
              </a:ext>
            </a:extLst>
          </p:cNvPr>
          <p:cNvSpPr/>
          <p:nvPr/>
        </p:nvSpPr>
        <p:spPr>
          <a:xfrm>
            <a:off x="3580728" y="0"/>
            <a:ext cx="5030544"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0" normalizeH="0" baseline="0" noProof="0" dirty="0">
                <a:ln w="57150">
                  <a:solidFill>
                    <a:prstClr val="black"/>
                  </a:solidFill>
                </a:ln>
                <a:solidFill>
                  <a:srgbClr val="FF5050"/>
                </a:solidFill>
                <a:effectLst>
                  <a:glow rad="228600">
                    <a:prstClr val="black">
                      <a:alpha val="40000"/>
                    </a:prstClr>
                  </a:glow>
                  <a:outerShdw blurRad="50800" dist="38100" dir="10800000" algn="r" rotWithShape="0">
                    <a:prstClr val="black">
                      <a:alpha val="40000"/>
                    </a:prstClr>
                  </a:outerShdw>
                </a:effectLst>
                <a:uLnTx/>
                <a:uFillTx/>
                <a:latin typeface="Luckiest Guy" panose="02000506000000020004" pitchFamily="2" charset="0"/>
                <a:ea typeface="+mn-ea"/>
                <a:cs typeface="+mn-cs"/>
              </a:rPr>
              <a:t>MADENLER</a:t>
            </a:r>
            <a:endParaRPr kumimoji="0" lang="tr-TR" sz="8000" b="1" i="0" u="none" strike="noStrike" kern="1200" cap="none" spc="0" normalizeH="0" baseline="0" noProof="0" dirty="0">
              <a:ln w="57150">
                <a:solidFill>
                  <a:prstClr val="black"/>
                </a:solidFill>
              </a:ln>
              <a:solidFill>
                <a:prstClr val="white">
                  <a:lumMod val="95000"/>
                </a:prstClr>
              </a:solidFill>
              <a:effectLst>
                <a:glow rad="228600">
                  <a:srgbClr val="FFC000">
                    <a:satMod val="175000"/>
                    <a:alpha val="40000"/>
                  </a:srgbClr>
                </a:glow>
                <a:outerShdw blurRad="50800" dist="38100" dir="10800000" algn="r" rotWithShape="0">
                  <a:prstClr val="black">
                    <a:alpha val="40000"/>
                  </a:prstClr>
                </a:outerShdw>
              </a:effectLst>
              <a:uLnTx/>
              <a:uFillTx/>
              <a:latin typeface="Luckiest Guy" panose="02000506000000020004" pitchFamily="2" charset="0"/>
              <a:ea typeface="+mn-ea"/>
              <a:cs typeface="+mn-cs"/>
            </a:endParaRPr>
          </a:p>
        </p:txBody>
      </p:sp>
      <p:pic>
        <p:nvPicPr>
          <p:cNvPr id="7" name="Resim 6">
            <a:extLst>
              <a:ext uri="{FF2B5EF4-FFF2-40B4-BE49-F238E27FC236}">
                <a16:creationId xmlns:a16="http://schemas.microsoft.com/office/drawing/2014/main" id="{9EB3D3E9-02FD-433C-983D-57F46B83D0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1063" y="3329967"/>
            <a:ext cx="4472214" cy="3091089"/>
          </a:xfrm>
          <a:prstGeom prst="rect">
            <a:avLst/>
          </a:prstGeom>
        </p:spPr>
      </p:pic>
      <p:sp>
        <p:nvSpPr>
          <p:cNvPr id="11" name="Metin kutusu 10">
            <a:extLst>
              <a:ext uri="{FF2B5EF4-FFF2-40B4-BE49-F238E27FC236}">
                <a16:creationId xmlns:a16="http://schemas.microsoft.com/office/drawing/2014/main" id="{2D5CAEE7-31CD-4295-BB1B-8AED89EA606D}"/>
              </a:ext>
            </a:extLst>
          </p:cNvPr>
          <p:cNvSpPr txBox="1"/>
          <p:nvPr/>
        </p:nvSpPr>
        <p:spPr>
          <a:xfrm>
            <a:off x="114300" y="1323439"/>
            <a:ext cx="1196340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Kayra Aydin" panose="020F0503040000020004" pitchFamily="34" charset="0"/>
                <a:ea typeface="+mn-ea"/>
                <a:cs typeface="+mn-cs"/>
              </a:rPr>
              <a:t> Ülkeler kalkınabilmek ve gelişebilmek için maden kaynaklarına ihtiyaç duyar. Madenler ülkelerin ekonomik gelişiminde büyük öneme sahiptir. </a:t>
            </a: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Resim 2">
            <a:extLst>
              <a:ext uri="{FF2B5EF4-FFF2-40B4-BE49-F238E27FC236}">
                <a16:creationId xmlns:a16="http://schemas.microsoft.com/office/drawing/2014/main" id="{21467BC6-7F4B-4EEF-B60B-917EB546FD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129" y="-130745"/>
            <a:ext cx="1584927" cy="1584927"/>
          </a:xfrm>
          <a:prstGeom prst="rect">
            <a:avLst/>
          </a:prstGeom>
        </p:spPr>
      </p:pic>
    </p:spTree>
    <p:custDataLst>
      <p:tags r:id="rId1"/>
    </p:custDataLst>
    <p:extLst>
      <p:ext uri="{BB962C8B-B14F-4D97-AF65-F5344CB8AC3E}">
        <p14:creationId xmlns:p14="http://schemas.microsoft.com/office/powerpoint/2010/main" val="911246762"/>
      </p:ext>
    </p:extLst>
  </p:cSld>
  <p:clrMapOvr>
    <a:masterClrMapping/>
  </p:clrMapOvr>
  <mc:AlternateContent xmlns:mc="http://schemas.openxmlformats.org/markup-compatibility/2006" xmlns:p14="http://schemas.microsoft.com/office/powerpoint/2010/main">
    <mc:Choice Requires="p14">
      <p:transition spd="slow" p14:dur="2000" advTm="14584"/>
    </mc:Choice>
    <mc:Fallback xmlns="">
      <p:transition spd="slow" advTm="145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EBDC"/>
        </a:solidFill>
        <a:effectLst/>
      </p:bgPr>
    </p:bg>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5291159E-C48E-4452-B29D-73DE1BA84485}"/>
              </a:ext>
            </a:extLst>
          </p:cNvPr>
          <p:cNvSpPr/>
          <p:nvPr/>
        </p:nvSpPr>
        <p:spPr>
          <a:xfrm>
            <a:off x="3580728" y="0"/>
            <a:ext cx="5030544" cy="1323439"/>
          </a:xfrm>
          <a:prstGeom prst="rect">
            <a:avLst/>
          </a:prstGeom>
          <a:noFill/>
        </p:spPr>
        <p:txBody>
          <a:bodyPr wrap="none" lIns="91440" tIns="45720" rIns="91440" bIns="45720">
            <a:spAutoFit/>
          </a:bodyPr>
          <a:lstStyle/>
          <a:p>
            <a:pPr algn="ctr"/>
            <a:r>
              <a:rPr lang="tr-TR" sz="8000" b="1" cap="none" spc="0" dirty="0">
                <a:ln w="57150">
                  <a:solidFill>
                    <a:schemeClr val="tx1"/>
                  </a:solidFill>
                </a:ln>
                <a:solidFill>
                  <a:srgbClr val="FF5050"/>
                </a:solidFill>
                <a:effectLst>
                  <a:glow rad="228600">
                    <a:schemeClr val="tx1">
                      <a:alpha val="40000"/>
                    </a:schemeClr>
                  </a:glow>
                  <a:outerShdw blurRad="50800" dist="38100" dir="10800000" algn="r" rotWithShape="0">
                    <a:prstClr val="black">
                      <a:alpha val="40000"/>
                    </a:prstClr>
                  </a:outerShdw>
                </a:effectLst>
                <a:latin typeface="Luckiest Guy" panose="02000506000000020004" pitchFamily="2" charset="0"/>
              </a:rPr>
              <a:t>MADENLER</a:t>
            </a:r>
            <a:endParaRPr lang="tr-TR" sz="8000" b="1" cap="none" spc="0" dirty="0">
              <a:ln w="57150">
                <a:solidFill>
                  <a:schemeClr val="tx1"/>
                </a:solidFill>
              </a:ln>
              <a:solidFill>
                <a:schemeClr val="bg1">
                  <a:lumMod val="95000"/>
                </a:schemeClr>
              </a:solidFill>
              <a:effectLst>
                <a:glow rad="228600">
                  <a:schemeClr val="accent4">
                    <a:satMod val="175000"/>
                    <a:alpha val="40000"/>
                  </a:schemeClr>
                </a:glow>
                <a:outerShdw blurRad="50800" dist="38100" dir="10800000" algn="r" rotWithShape="0">
                  <a:prstClr val="black">
                    <a:alpha val="40000"/>
                  </a:prstClr>
                </a:outerShdw>
              </a:effectLst>
              <a:latin typeface="Luckiest Guy" panose="02000506000000020004" pitchFamily="2" charset="0"/>
            </a:endParaRPr>
          </a:p>
        </p:txBody>
      </p:sp>
      <p:sp>
        <p:nvSpPr>
          <p:cNvPr id="2" name="Metin kutusu 1">
            <a:extLst>
              <a:ext uri="{FF2B5EF4-FFF2-40B4-BE49-F238E27FC236}">
                <a16:creationId xmlns:a16="http://schemas.microsoft.com/office/drawing/2014/main" id="{74E8C0C6-EFC7-4DF1-BD6E-C1EA47159D9F}"/>
              </a:ext>
            </a:extLst>
          </p:cNvPr>
          <p:cNvSpPr txBox="1"/>
          <p:nvPr/>
        </p:nvSpPr>
        <p:spPr>
          <a:xfrm>
            <a:off x="4654886" y="1533101"/>
            <a:ext cx="7912772" cy="3493264"/>
          </a:xfrm>
          <a:prstGeom prst="rect">
            <a:avLst/>
          </a:prstGeom>
          <a:noFill/>
        </p:spPr>
        <p:txBody>
          <a:bodyPr wrap="square">
            <a:spAutoFit/>
          </a:bodyPr>
          <a:lstStyle/>
          <a:p>
            <a:endParaRPr lang="tr-TR" dirty="0">
              <a:latin typeface="Kayra Aydin" panose="020F0503040000020004" pitchFamily="34" charset="0"/>
            </a:endParaRPr>
          </a:p>
          <a:p>
            <a:r>
              <a:rPr lang="tr-TR" sz="3200" dirty="0">
                <a:latin typeface="Kayra Aydin" panose="020F0503040000020004" pitchFamily="34" charset="0"/>
              </a:rPr>
              <a:t>  Sanayinin gelişebilmesi de madencilik </a:t>
            </a:r>
          </a:p>
          <a:p>
            <a:r>
              <a:rPr lang="tr-TR" sz="3200" dirty="0">
                <a:latin typeface="Kayra Aydin" panose="020F0503040000020004" pitchFamily="34" charset="0"/>
              </a:rPr>
              <a:t>sektörüne bağlıdır. Madencilik faaliyet-</a:t>
            </a:r>
            <a:r>
              <a:rPr lang="tr-TR" sz="3200" dirty="0" err="1">
                <a:latin typeface="Kayra Aydin" panose="020F0503040000020004" pitchFamily="34" charset="0"/>
              </a:rPr>
              <a:t>leri</a:t>
            </a:r>
            <a:r>
              <a:rPr lang="tr-TR" sz="3200" dirty="0">
                <a:latin typeface="Kayra Aydin" panose="020F0503040000020004" pitchFamily="34" charset="0"/>
              </a:rPr>
              <a:t> birçok sanayi sektörüne hammadde </a:t>
            </a:r>
          </a:p>
          <a:p>
            <a:r>
              <a:rPr lang="tr-TR" sz="3200" dirty="0">
                <a:latin typeface="Kayra Aydin" panose="020F0503040000020004" pitchFamily="34" charset="0"/>
              </a:rPr>
              <a:t>sağlamaktadır. </a:t>
            </a:r>
          </a:p>
          <a:p>
            <a:endParaRPr lang="tr-TR" sz="1100" dirty="0">
              <a:latin typeface="Kayra Aydin" panose="020F0503040000020004" pitchFamily="34" charset="0"/>
            </a:endParaRPr>
          </a:p>
          <a:p>
            <a:r>
              <a:rPr lang="tr-TR" sz="3200" dirty="0">
                <a:latin typeface="Kayra Aydin" panose="020F0503040000020004" pitchFamily="34" charset="0"/>
              </a:rPr>
              <a:t>  Tüm sanayi kolları maden ürünlerine </a:t>
            </a:r>
          </a:p>
          <a:p>
            <a:r>
              <a:rPr lang="tr-TR" sz="3200" dirty="0">
                <a:latin typeface="Kayra Aydin" panose="020F0503040000020004" pitchFamily="34" charset="0"/>
              </a:rPr>
              <a:t>ihtiyaç duymaktadır.</a:t>
            </a:r>
          </a:p>
        </p:txBody>
      </p:sp>
      <p:pic>
        <p:nvPicPr>
          <p:cNvPr id="7" name="Resim 6">
            <a:extLst>
              <a:ext uri="{FF2B5EF4-FFF2-40B4-BE49-F238E27FC236}">
                <a16:creationId xmlns:a16="http://schemas.microsoft.com/office/drawing/2014/main" id="{9EB3D3E9-02FD-433C-983D-57F46B83D0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7966" y="1323439"/>
            <a:ext cx="4221154" cy="4221154"/>
          </a:xfrm>
          <a:prstGeom prst="rect">
            <a:avLst/>
          </a:prstGeom>
        </p:spPr>
      </p:pic>
      <p:pic>
        <p:nvPicPr>
          <p:cNvPr id="3" name="Resim 2">
            <a:extLst>
              <a:ext uri="{FF2B5EF4-FFF2-40B4-BE49-F238E27FC236}">
                <a16:creationId xmlns:a16="http://schemas.microsoft.com/office/drawing/2014/main" id="{E17577E8-9C49-44D5-ABB9-5950636D2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129" y="-130745"/>
            <a:ext cx="1584927" cy="1584927"/>
          </a:xfrm>
          <a:prstGeom prst="rect">
            <a:avLst/>
          </a:prstGeom>
        </p:spPr>
      </p:pic>
    </p:spTree>
    <p:custDataLst>
      <p:tags r:id="rId1"/>
    </p:custDataLst>
    <p:extLst>
      <p:ext uri="{BB962C8B-B14F-4D97-AF65-F5344CB8AC3E}">
        <p14:creationId xmlns:p14="http://schemas.microsoft.com/office/powerpoint/2010/main" val="906544002"/>
      </p:ext>
    </p:extLst>
  </p:cSld>
  <p:clrMapOvr>
    <a:masterClrMapping/>
  </p:clrMapOvr>
  <mc:AlternateContent xmlns:mc="http://schemas.openxmlformats.org/markup-compatibility/2006" xmlns:p14="http://schemas.microsoft.com/office/powerpoint/2010/main">
    <mc:Choice Requires="p14">
      <p:transition spd="slow" p14:dur="2000" advTm="17515"/>
    </mc:Choice>
    <mc:Fallback xmlns="">
      <p:transition spd="slow" advTm="175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EBDC"/>
        </a:solidFill>
        <a:effectLst/>
      </p:bgPr>
    </p:bg>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48F27AC9-402C-4740-8369-5F4E1CEACC89}"/>
              </a:ext>
            </a:extLst>
          </p:cNvPr>
          <p:cNvSpPr/>
          <p:nvPr/>
        </p:nvSpPr>
        <p:spPr>
          <a:xfrm>
            <a:off x="3580728" y="0"/>
            <a:ext cx="5030544" cy="1323439"/>
          </a:xfrm>
          <a:prstGeom prst="rect">
            <a:avLst/>
          </a:prstGeom>
          <a:noFill/>
        </p:spPr>
        <p:txBody>
          <a:bodyPr wrap="none" lIns="91440" tIns="45720" rIns="91440" bIns="45720">
            <a:spAutoFit/>
          </a:bodyPr>
          <a:lstStyle/>
          <a:p>
            <a:pPr algn="ctr"/>
            <a:r>
              <a:rPr lang="tr-TR" sz="8000" b="1" cap="none" spc="0" dirty="0">
                <a:ln w="57150">
                  <a:solidFill>
                    <a:schemeClr val="tx1"/>
                  </a:solidFill>
                </a:ln>
                <a:solidFill>
                  <a:srgbClr val="FF5050"/>
                </a:solidFill>
                <a:effectLst>
                  <a:glow rad="228600">
                    <a:schemeClr val="tx1">
                      <a:alpha val="40000"/>
                    </a:schemeClr>
                  </a:glow>
                  <a:outerShdw blurRad="50800" dist="38100" dir="10800000" algn="r" rotWithShape="0">
                    <a:prstClr val="black">
                      <a:alpha val="40000"/>
                    </a:prstClr>
                  </a:outerShdw>
                </a:effectLst>
                <a:latin typeface="Luckiest Guy" panose="02000506000000020004" pitchFamily="2" charset="0"/>
              </a:rPr>
              <a:t>MADENLER</a:t>
            </a:r>
            <a:endParaRPr lang="tr-TR" sz="8000" b="1" cap="none" spc="0" dirty="0">
              <a:ln w="57150">
                <a:solidFill>
                  <a:schemeClr val="tx1"/>
                </a:solidFill>
              </a:ln>
              <a:solidFill>
                <a:schemeClr val="bg1">
                  <a:lumMod val="95000"/>
                </a:schemeClr>
              </a:solidFill>
              <a:effectLst>
                <a:glow rad="228600">
                  <a:schemeClr val="accent4">
                    <a:satMod val="175000"/>
                    <a:alpha val="40000"/>
                  </a:schemeClr>
                </a:glow>
                <a:outerShdw blurRad="50800" dist="38100" dir="10800000" algn="r" rotWithShape="0">
                  <a:prstClr val="black">
                    <a:alpha val="40000"/>
                  </a:prstClr>
                </a:outerShdw>
              </a:effectLst>
              <a:latin typeface="Luckiest Guy" panose="02000506000000020004" pitchFamily="2" charset="0"/>
            </a:endParaRPr>
          </a:p>
        </p:txBody>
      </p:sp>
      <p:sp>
        <p:nvSpPr>
          <p:cNvPr id="7" name="Metin kutusu 6">
            <a:extLst>
              <a:ext uri="{FF2B5EF4-FFF2-40B4-BE49-F238E27FC236}">
                <a16:creationId xmlns:a16="http://schemas.microsoft.com/office/drawing/2014/main" id="{9EBF2B5F-1351-41C1-8582-8C3106B6377F}"/>
              </a:ext>
            </a:extLst>
          </p:cNvPr>
          <p:cNvSpPr txBox="1"/>
          <p:nvPr/>
        </p:nvSpPr>
        <p:spPr>
          <a:xfrm>
            <a:off x="3744242" y="1986063"/>
            <a:ext cx="8541327" cy="3231654"/>
          </a:xfrm>
          <a:prstGeom prst="rect">
            <a:avLst/>
          </a:prstGeom>
          <a:noFill/>
        </p:spPr>
        <p:txBody>
          <a:bodyPr wrap="square">
            <a:spAutoFit/>
          </a:bodyPr>
          <a:lstStyle/>
          <a:p>
            <a:r>
              <a:rPr lang="tr-TR" sz="3600" dirty="0">
                <a:latin typeface="Kayra Aydin" panose="020F0503040000020004" pitchFamily="34" charset="0"/>
              </a:rPr>
              <a:t>  Madenler teknolojinin gelişmesinde önemli bir yere sahiptir.</a:t>
            </a:r>
          </a:p>
          <a:p>
            <a:endParaRPr lang="tr-TR" dirty="0">
              <a:latin typeface="Kayra Aydin" panose="020F0503040000020004" pitchFamily="34" charset="0"/>
            </a:endParaRPr>
          </a:p>
          <a:p>
            <a:r>
              <a:rPr lang="tr-TR" sz="3600" dirty="0">
                <a:latin typeface="Kayra Aydin" panose="020F0503040000020004" pitchFamily="34" charset="0"/>
              </a:rPr>
              <a:t>  Madenler; uçak, tren, otomobil, yapay uydu vb. araçların yapımı gibi pek çok alanda kullanılmaktadır.</a:t>
            </a:r>
          </a:p>
        </p:txBody>
      </p:sp>
      <p:pic>
        <p:nvPicPr>
          <p:cNvPr id="11" name="Resim 10">
            <a:extLst>
              <a:ext uri="{FF2B5EF4-FFF2-40B4-BE49-F238E27FC236}">
                <a16:creationId xmlns:a16="http://schemas.microsoft.com/office/drawing/2014/main" id="{D8B1C93F-C5F5-4609-92DC-230F88896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 y="1986063"/>
            <a:ext cx="3706142" cy="2489200"/>
          </a:xfrm>
          <a:prstGeom prst="rect">
            <a:avLst/>
          </a:prstGeom>
        </p:spPr>
      </p:pic>
      <p:pic>
        <p:nvPicPr>
          <p:cNvPr id="2" name="Resim 1">
            <a:extLst>
              <a:ext uri="{FF2B5EF4-FFF2-40B4-BE49-F238E27FC236}">
                <a16:creationId xmlns:a16="http://schemas.microsoft.com/office/drawing/2014/main" id="{AF130CBA-B1F2-4A3E-AD4C-A17691F63F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129" y="-130745"/>
            <a:ext cx="1584927" cy="1584927"/>
          </a:xfrm>
          <a:prstGeom prst="rect">
            <a:avLst/>
          </a:prstGeom>
        </p:spPr>
      </p:pic>
    </p:spTree>
    <p:custDataLst>
      <p:tags r:id="rId1"/>
    </p:custDataLst>
    <p:extLst>
      <p:ext uri="{BB962C8B-B14F-4D97-AF65-F5344CB8AC3E}">
        <p14:creationId xmlns:p14="http://schemas.microsoft.com/office/powerpoint/2010/main" val="1817899644"/>
      </p:ext>
    </p:extLst>
  </p:cSld>
  <p:clrMapOvr>
    <a:masterClrMapping/>
  </p:clrMapOvr>
  <mc:AlternateContent xmlns:mc="http://schemas.openxmlformats.org/markup-compatibility/2006" xmlns:p14="http://schemas.microsoft.com/office/powerpoint/2010/main">
    <mc:Choice Requires="p14">
      <p:transition spd="slow" p14:dur="2000" advTm="17327"/>
    </mc:Choice>
    <mc:Fallback xmlns="">
      <p:transition spd="slow" advTm="173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1.6|1.3"/>
</p:tagLst>
</file>

<file path=ppt/tags/tag10.xml><?xml version="1.0" encoding="utf-8"?>
<p:tagLst xmlns:a="http://schemas.openxmlformats.org/drawingml/2006/main" xmlns:r="http://schemas.openxmlformats.org/officeDocument/2006/relationships" xmlns:p="http://schemas.openxmlformats.org/presentationml/2006/main">
  <p:tag name="TİMİNG" val="|0.8"/>
</p:tagLst>
</file>

<file path=ppt/tags/tag11.xml><?xml version="1.0" encoding="utf-8"?>
<p:tagLst xmlns:a="http://schemas.openxmlformats.org/drawingml/2006/main" xmlns:r="http://schemas.openxmlformats.org/officeDocument/2006/relationships" xmlns:p="http://schemas.openxmlformats.org/presentationml/2006/main">
  <p:tag name="TİMİNG" val="|0.6"/>
</p:tagLst>
</file>

<file path=ppt/tags/tag12.xml><?xml version="1.0" encoding="utf-8"?>
<p:tagLst xmlns:a="http://schemas.openxmlformats.org/drawingml/2006/main" xmlns:r="http://schemas.openxmlformats.org/officeDocument/2006/relationships" xmlns:p="http://schemas.openxmlformats.org/presentationml/2006/main">
  <p:tag name="TİMİNG" val="|0.4"/>
</p:tagLst>
</file>

<file path=ppt/tags/tag13.xml><?xml version="1.0" encoding="utf-8"?>
<p:tagLst xmlns:a="http://schemas.openxmlformats.org/drawingml/2006/main" xmlns:r="http://schemas.openxmlformats.org/officeDocument/2006/relationships" xmlns:p="http://schemas.openxmlformats.org/presentationml/2006/main">
  <p:tag name="TİMİNG" val="|1"/>
</p:tagLst>
</file>

<file path=ppt/tags/tag14.xml><?xml version="1.0" encoding="utf-8"?>
<p:tagLst xmlns:a="http://schemas.openxmlformats.org/drawingml/2006/main" xmlns:r="http://schemas.openxmlformats.org/officeDocument/2006/relationships" xmlns:p="http://schemas.openxmlformats.org/presentationml/2006/main">
  <p:tag name="TİMİNG" val="|0.6|2.3"/>
</p:tagLst>
</file>

<file path=ppt/tags/tag15.xml><?xml version="1.0" encoding="utf-8"?>
<p:tagLst xmlns:a="http://schemas.openxmlformats.org/drawingml/2006/main" xmlns:r="http://schemas.openxmlformats.org/officeDocument/2006/relationships" xmlns:p="http://schemas.openxmlformats.org/presentationml/2006/main">
  <p:tag name="TİMİNG" val="|0.6|1.4"/>
</p:tagLst>
</file>

<file path=ppt/tags/tag16.xml><?xml version="1.0" encoding="utf-8"?>
<p:tagLst xmlns:a="http://schemas.openxmlformats.org/drawingml/2006/main" xmlns:r="http://schemas.openxmlformats.org/officeDocument/2006/relationships" xmlns:p="http://schemas.openxmlformats.org/presentationml/2006/main">
  <p:tag name="TİMİNG" val="|1|2.7"/>
</p:tagLst>
</file>

<file path=ppt/tags/tag17.xml><?xml version="1.0" encoding="utf-8"?>
<p:tagLst xmlns:a="http://schemas.openxmlformats.org/drawingml/2006/main" xmlns:r="http://schemas.openxmlformats.org/officeDocument/2006/relationships" xmlns:p="http://schemas.openxmlformats.org/presentationml/2006/main">
  <p:tag name="TİMİNG" val="|0.7|3.4"/>
</p:tagLst>
</file>

<file path=ppt/tags/tag18.xml><?xml version="1.0" encoding="utf-8"?>
<p:tagLst xmlns:a="http://schemas.openxmlformats.org/drawingml/2006/main" xmlns:r="http://schemas.openxmlformats.org/officeDocument/2006/relationships" xmlns:p="http://schemas.openxmlformats.org/presentationml/2006/main">
  <p:tag name="TİMİNG" val="|1.5|1.7"/>
</p:tagLst>
</file>

<file path=ppt/tags/tag19.xml><?xml version="1.0" encoding="utf-8"?>
<p:tagLst xmlns:a="http://schemas.openxmlformats.org/drawingml/2006/main" xmlns:r="http://schemas.openxmlformats.org/officeDocument/2006/relationships" xmlns:p="http://schemas.openxmlformats.org/presentationml/2006/main">
  <p:tag name="TİMİNG" val="|0.6|1.2"/>
</p:tagLst>
</file>

<file path=ppt/tags/tag2.xml><?xml version="1.0" encoding="utf-8"?>
<p:tagLst xmlns:a="http://schemas.openxmlformats.org/drawingml/2006/main" xmlns:r="http://schemas.openxmlformats.org/officeDocument/2006/relationships" xmlns:p="http://schemas.openxmlformats.org/presentationml/2006/main">
  <p:tag name="TİMİNG" val="|10.5"/>
</p:tagLst>
</file>

<file path=ppt/tags/tag20.xml><?xml version="1.0" encoding="utf-8"?>
<p:tagLst xmlns:a="http://schemas.openxmlformats.org/drawingml/2006/main" xmlns:r="http://schemas.openxmlformats.org/officeDocument/2006/relationships" xmlns:p="http://schemas.openxmlformats.org/presentationml/2006/main">
  <p:tag name="TİMİNG" val="|0.9|1.6"/>
</p:tagLst>
</file>

<file path=ppt/tags/tag21.xml><?xml version="1.0" encoding="utf-8"?>
<p:tagLst xmlns:a="http://schemas.openxmlformats.org/drawingml/2006/main" xmlns:r="http://schemas.openxmlformats.org/officeDocument/2006/relationships" xmlns:p="http://schemas.openxmlformats.org/presentationml/2006/main">
  <p:tag name="TİMİNG" val="|0.8|1.4"/>
</p:tagLst>
</file>

<file path=ppt/tags/tag22.xml><?xml version="1.0" encoding="utf-8"?>
<p:tagLst xmlns:a="http://schemas.openxmlformats.org/drawingml/2006/main" xmlns:r="http://schemas.openxmlformats.org/officeDocument/2006/relationships" xmlns:p="http://schemas.openxmlformats.org/presentationml/2006/main">
  <p:tag name="TİMİNG" val="|0.9|1.1"/>
</p:tagLst>
</file>

<file path=ppt/tags/tag23.xml><?xml version="1.0" encoding="utf-8"?>
<p:tagLst xmlns:a="http://schemas.openxmlformats.org/drawingml/2006/main" xmlns:r="http://schemas.openxmlformats.org/officeDocument/2006/relationships" xmlns:p="http://schemas.openxmlformats.org/presentationml/2006/main">
  <p:tag name="TİMİNG" val="|0.6"/>
</p:tagLst>
</file>

<file path=ppt/tags/tag24.xml><?xml version="1.0" encoding="utf-8"?>
<p:tagLst xmlns:a="http://schemas.openxmlformats.org/drawingml/2006/main" xmlns:r="http://schemas.openxmlformats.org/officeDocument/2006/relationships" xmlns:p="http://schemas.openxmlformats.org/presentationml/2006/main">
  <p:tag name="TİMİNG" val="|4.9"/>
</p:tagLst>
</file>

<file path=ppt/tags/tag25.xml><?xml version="1.0" encoding="utf-8"?>
<p:tagLst xmlns:a="http://schemas.openxmlformats.org/drawingml/2006/main" xmlns:r="http://schemas.openxmlformats.org/officeDocument/2006/relationships" xmlns:p="http://schemas.openxmlformats.org/presentationml/2006/main">
  <p:tag name="TİMİNG" val="|0.7|0.4|0.8|0.4|0.3|0.3"/>
</p:tagLst>
</file>

<file path=ppt/tags/tag3.xml><?xml version="1.0" encoding="utf-8"?>
<p:tagLst xmlns:a="http://schemas.openxmlformats.org/drawingml/2006/main" xmlns:r="http://schemas.openxmlformats.org/officeDocument/2006/relationships" xmlns:p="http://schemas.openxmlformats.org/presentationml/2006/main">
  <p:tag name="TİMİNG" val="|2"/>
</p:tagLst>
</file>

<file path=ppt/tags/tag4.xml><?xml version="1.0" encoding="utf-8"?>
<p:tagLst xmlns:a="http://schemas.openxmlformats.org/drawingml/2006/main" xmlns:r="http://schemas.openxmlformats.org/officeDocument/2006/relationships" xmlns:p="http://schemas.openxmlformats.org/presentationml/2006/main">
  <p:tag name="TİMİNG" val="|2.4"/>
</p:tagLst>
</file>

<file path=ppt/tags/tag5.xml><?xml version="1.0" encoding="utf-8"?>
<p:tagLst xmlns:a="http://schemas.openxmlformats.org/drawingml/2006/main" xmlns:r="http://schemas.openxmlformats.org/officeDocument/2006/relationships" xmlns:p="http://schemas.openxmlformats.org/presentationml/2006/main">
  <p:tag name="TİMİNG" val="|0.9"/>
</p:tagLst>
</file>

<file path=ppt/tags/tag6.xml><?xml version="1.0" encoding="utf-8"?>
<p:tagLst xmlns:a="http://schemas.openxmlformats.org/drawingml/2006/main" xmlns:r="http://schemas.openxmlformats.org/officeDocument/2006/relationships" xmlns:p="http://schemas.openxmlformats.org/presentationml/2006/main">
  <p:tag name="TİMİNG" val="|0.6"/>
</p:tagLst>
</file>

<file path=ppt/tags/tag7.xml><?xml version="1.0" encoding="utf-8"?>
<p:tagLst xmlns:a="http://schemas.openxmlformats.org/drawingml/2006/main" xmlns:r="http://schemas.openxmlformats.org/officeDocument/2006/relationships" xmlns:p="http://schemas.openxmlformats.org/presentationml/2006/main">
  <p:tag name="TİMİNG" val="|0.8"/>
</p:tagLst>
</file>

<file path=ppt/tags/tag8.xml><?xml version="1.0" encoding="utf-8"?>
<p:tagLst xmlns:a="http://schemas.openxmlformats.org/drawingml/2006/main" xmlns:r="http://schemas.openxmlformats.org/officeDocument/2006/relationships" xmlns:p="http://schemas.openxmlformats.org/presentationml/2006/main">
  <p:tag name="TİMİNG" val="|0.7"/>
</p:tagLst>
</file>

<file path=ppt/tags/tag9.xml><?xml version="1.0" encoding="utf-8"?>
<p:tagLst xmlns:a="http://schemas.openxmlformats.org/drawingml/2006/main" xmlns:r="http://schemas.openxmlformats.org/officeDocument/2006/relationships" xmlns:p="http://schemas.openxmlformats.org/presentationml/2006/main">
  <p:tag name="TİMİNG" val="|0.7"/>
</p:tagLst>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465</TotalTime>
  <Words>796</Words>
  <Application>Microsoft Office PowerPoint</Application>
  <PresentationFormat>Geniş ekran</PresentationFormat>
  <Paragraphs>141</Paragraphs>
  <Slides>27</Slides>
  <Notes>0</Notes>
  <HiddenSlides>0</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27</vt:i4>
      </vt:variant>
    </vt:vector>
  </HeadingPairs>
  <TitlesOfParts>
    <vt:vector size="37" baseType="lpstr">
      <vt:lpstr>Aharoni</vt:lpstr>
      <vt:lpstr>Arial</vt:lpstr>
      <vt:lpstr>Calibri</vt:lpstr>
      <vt:lpstr>Calibri Light</vt:lpstr>
      <vt:lpstr>Century Gothic</vt:lpstr>
      <vt:lpstr>Fry Pro</vt:lpstr>
      <vt:lpstr>Kayra Aydin</vt:lpstr>
      <vt:lpstr>Luckiest Guy</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İsmail Bey</dc:creator>
  <cp:lastModifiedBy>İsmail Bey</cp:lastModifiedBy>
  <cp:revision>29</cp:revision>
  <dcterms:created xsi:type="dcterms:W3CDTF">2020-10-02T04:57:32Z</dcterms:created>
  <dcterms:modified xsi:type="dcterms:W3CDTF">2020-10-02T23:30:41Z</dcterms:modified>
</cp:coreProperties>
</file>