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91" r:id="rId4"/>
    <p:sldId id="392" r:id="rId5"/>
    <p:sldId id="394" r:id="rId6"/>
    <p:sldId id="393" r:id="rId7"/>
    <p:sldId id="390" r:id="rId8"/>
    <p:sldId id="35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EF2F3"/>
    <a:srgbClr val="F2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BF3AF-F06A-4F7F-AD27-19D67F76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ED5093-6790-4F07-AB2C-C66FB0C5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C52F2D-9906-4F33-95AC-D210BC41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2AE03D-1C99-4F41-A6E0-562B19C0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6B29B1-5C29-48A6-AC65-920FEEC0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67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14FB1-6E29-4297-9CF4-E8ADFD5C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29FA3F-B11C-421F-9E47-D608A49B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664D83-735A-4B50-A523-22945497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391475-2FE6-48C9-B9DC-27F5C8E1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15003D-82B4-47C1-B6B4-5D698715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AEFA05-B71F-4D54-8F09-4CD82EB72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5E72A0-2F50-49C4-BED9-DCF2E5CE7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41F69B-AC67-42E6-932F-1F95040D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E372F3-196D-4FBB-B0AE-0A8EF2FA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3867EE-AF95-4703-A52A-0B415525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04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5BABB-0800-448A-8274-01556CC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4D906-C32F-4A56-B5E1-A2EFD79E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B5DF4C-D52B-441E-BC97-4C4A9D02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499CE7-8376-4112-8EE0-FD56199F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5E7751-4479-4FA1-BEF2-F383E021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3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5E1F36-F1FE-4FE2-B6E5-CAC943EB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D25658-214C-47DC-8E8C-EC7A72BA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1AF7C0-0BD3-4369-93F0-945B8997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343DE4-7612-4DA9-B23D-5E8953B9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9A8B9-046F-4372-9C2C-385610B5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35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ADD3C5-FC6D-445A-875E-D5D206B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69635C-0BAE-4E51-9AAD-0E78F261F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CB1DB6-4AF8-4804-A7F7-A317B2B57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421C79-46E9-4C34-B748-623BD115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B0212A-396F-40B4-AE8E-1ABB76A9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C4804F-5E88-47AC-A414-46DB2DE7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2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A5A475-AAE5-4186-89D0-00232EBD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5898E7-6FF3-4226-96FC-C15377F2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A9DC8C-C9D5-4869-B8B2-A9BEDFA1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CB82B2-F8E7-4A90-8273-02D9051F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821DA7-79D1-4571-A2F3-7E69DED7F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0AE6D7-FD3E-41D2-AFEA-1A4C316F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04B882-4169-4277-9285-09BCDA5A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7838291-629B-4183-8C76-9B67DE1D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571A2-1B16-4D84-8C8D-B612E765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379AD0-9CB2-44DB-A987-787B0245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E07BAC-85D7-4614-B403-8843A823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EFB23A-9BC8-40A2-8DD0-5073BB8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1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57213E-FC86-40BD-8124-7824F82F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F9D3404-D7A4-40DB-89EA-644C2152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997F7C-F2BD-4359-9754-D283DFA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8EF75-C64B-4844-9143-2AF0DD04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D94E6A-9B9B-477B-8DEC-C82FD47D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6DF82C-6976-42D4-828A-B3375067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C85CD-DB34-48FF-BEAB-A0A722A7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AF7359-6C8C-462D-93DF-8AC9BD23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22A84C-BE64-4E58-8168-47432170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52D02-6FD1-482A-8D47-5E3F4116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8A1762-087A-41C4-8F2D-B72ADB9B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325C4EC-3B52-4C99-A8D0-25697B16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B78DB6-94DD-4333-832C-B40F6091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30B0D3-F5ED-47DD-8B7A-5EFC8618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7FEA56-3D29-4F4F-BDCA-80BA492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3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914C7C-C2E6-4CCA-A54E-92979FC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B17696-E5CC-4C3A-A66B-DD846397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1850A2-D466-40E1-9450-C47A16A1A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570-4D4D-488D-9C03-59A9C75FE2A1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410EF2-D0F3-4B01-B81A-E5DFBA494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0E1F22-354D-4FAF-8D34-664B4C39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hyperlink" Target="http://www.etkinlikburada.com&#8217;day&#305;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7999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7DE64D-18A5-49D8-9696-20A0F9363437}"/>
              </a:ext>
            </a:extLst>
          </p:cNvPr>
          <p:cNvSpPr txBox="1"/>
          <p:nvPr/>
        </p:nvSpPr>
        <p:spPr>
          <a:xfrm>
            <a:off x="-653474" y="44245"/>
            <a:ext cx="13014037" cy="55092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8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2. SINIF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ÖLÇME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PROBLEMLERİ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2F70A93-08F9-4E7D-A860-2BB2AEEE3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4246" r="9215" b="46685"/>
          <a:stretch/>
        </p:blipFill>
        <p:spPr>
          <a:xfrm>
            <a:off x="10774988" y="4032045"/>
            <a:ext cx="672580" cy="192425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58932FC-EDA7-41C7-AEF8-B8DC9A8376E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195" y="1600200"/>
            <a:ext cx="2209800" cy="243184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C331D0C-6311-4820-8C6C-BCB507172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05" y="2548134"/>
            <a:ext cx="585598" cy="111211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1C28E92-BA03-452E-91C4-AA38E4CE7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2548135"/>
            <a:ext cx="585598" cy="110718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EC93994-EE1E-4AA3-AACC-65392A87D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" y="2548135"/>
            <a:ext cx="585598" cy="1107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0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0"/>
    </mc:Choice>
    <mc:Fallback xmlns="">
      <p:transition spd="slow" advTm="12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1</a:t>
            </a:r>
            <a:endParaRPr lang="tr-TR" sz="2000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2077532" y="1355171"/>
            <a:ext cx="833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1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damacana 3 kova su aldığına göre</a:t>
            </a:r>
          </a:p>
          <a:p>
            <a:pPr algn="ctr"/>
            <a:r>
              <a:rPr lang="tr-TR" sz="36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2 damacana kaç kova su alır?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3271228" y="2692503"/>
            <a:ext cx="6074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2    B) 4    C) 6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989206" y="506938"/>
            <a:ext cx="6514925" cy="67710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 ÖLÇME PROBLEMLERİ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132064E-DF71-4435-A8CE-E4EE1AADC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" y="2553787"/>
            <a:ext cx="2372617" cy="385256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443509D-F846-4B2E-892C-E956BE114C7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88" y="4647322"/>
            <a:ext cx="1272382" cy="1123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D67DA1D-F993-4D07-BAE6-F9A83CE2436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944" y="4647322"/>
            <a:ext cx="1272382" cy="112318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71F0EC8-09EC-4935-8930-0B78C6F45FD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326" y="4647321"/>
            <a:ext cx="1272382" cy="1123183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64CF2BA9-F7E6-4C7D-AD02-0341DCE7F909}"/>
              </a:ext>
            </a:extLst>
          </p:cNvPr>
          <p:cNvSpPr txBox="1"/>
          <p:nvPr/>
        </p:nvSpPr>
        <p:spPr>
          <a:xfrm>
            <a:off x="7181418" y="3393267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3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DFEB45D-78FE-445F-AC93-034614FA3AE3}"/>
              </a:ext>
            </a:extLst>
          </p:cNvPr>
          <p:cNvCxnSpPr>
            <a:cxnSpLocks/>
          </p:cNvCxnSpPr>
          <p:nvPr/>
        </p:nvCxnSpPr>
        <p:spPr>
          <a:xfrm flipV="1">
            <a:off x="6592073" y="4987734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E45105A-FB64-48FC-A87C-74303C3828DC}"/>
              </a:ext>
            </a:extLst>
          </p:cNvPr>
          <p:cNvSpPr txBox="1"/>
          <p:nvPr/>
        </p:nvSpPr>
        <p:spPr>
          <a:xfrm>
            <a:off x="7447833" y="4064404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CA401EAD-A5E1-4200-89AA-F8E928BE5D60}"/>
              </a:ext>
            </a:extLst>
          </p:cNvPr>
          <p:cNvSpPr txBox="1"/>
          <p:nvPr/>
        </p:nvSpPr>
        <p:spPr>
          <a:xfrm>
            <a:off x="7181418" y="4948685"/>
            <a:ext cx="289483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6 </a:t>
            </a:r>
            <a:r>
              <a:rPr lang="tr-TR" sz="40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kova</a:t>
            </a:r>
            <a:endParaRPr lang="tr-TR" sz="5400" b="1" dirty="0">
              <a:solidFill>
                <a:srgbClr val="00B05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4" name="Grafik 23" descr="Ekle">
            <a:extLst>
              <a:ext uri="{FF2B5EF4-FFF2-40B4-BE49-F238E27FC236}">
                <a16:creationId xmlns:a16="http://schemas.microsoft.com/office/drawing/2014/main" id="{86930E4F-53F9-47AE-BE85-E4ECA3F26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62860">
            <a:off x="6491822" y="4500676"/>
            <a:ext cx="587541" cy="58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9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8"/>
    </mc:Choice>
    <mc:Fallback xmlns="">
      <p:transition spd="slow" advTm="6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36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2</a:t>
            </a:r>
            <a:endParaRPr lang="tr-TR" sz="2000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132362" y="1436405"/>
            <a:ext cx="1197032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5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Fatih, diktiği fidanı her gün </a:t>
            </a:r>
            <a:r>
              <a:rPr lang="tr-TR" sz="35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2 bardak su ile sulamak-</a:t>
            </a:r>
          </a:p>
          <a:p>
            <a:pPr algn="ctr"/>
            <a:r>
              <a:rPr lang="tr-TR" sz="3500" cap="none" spc="0" dirty="0" err="1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tadır</a:t>
            </a:r>
            <a:r>
              <a:rPr lang="tr-TR" sz="35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. Fatih bir haftanın sonunda kaç bardak su kullanır?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1837462" y="2867396"/>
            <a:ext cx="7812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7    B) 9    C) 14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989206" y="506938"/>
            <a:ext cx="6514925" cy="67710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 ÖLÇME PROBLEMLERİ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4CF2BA9-F7E6-4C7D-AD02-0341DCE7F909}"/>
              </a:ext>
            </a:extLst>
          </p:cNvPr>
          <p:cNvSpPr txBox="1"/>
          <p:nvPr/>
        </p:nvSpPr>
        <p:spPr>
          <a:xfrm>
            <a:off x="5112473" y="3467178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DFEB45D-78FE-445F-AC93-034614FA3AE3}"/>
              </a:ext>
            </a:extLst>
          </p:cNvPr>
          <p:cNvCxnSpPr>
            <a:cxnSpLocks/>
          </p:cNvCxnSpPr>
          <p:nvPr/>
        </p:nvCxnSpPr>
        <p:spPr>
          <a:xfrm flipV="1">
            <a:off x="4523128" y="5061645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E45105A-FB64-48FC-A87C-74303C3828DC}"/>
              </a:ext>
            </a:extLst>
          </p:cNvPr>
          <p:cNvSpPr txBox="1"/>
          <p:nvPr/>
        </p:nvSpPr>
        <p:spPr>
          <a:xfrm>
            <a:off x="5378888" y="4138315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CA401EAD-A5E1-4200-89AA-F8E928BE5D60}"/>
              </a:ext>
            </a:extLst>
          </p:cNvPr>
          <p:cNvSpPr txBox="1"/>
          <p:nvPr/>
        </p:nvSpPr>
        <p:spPr>
          <a:xfrm>
            <a:off x="5044940" y="5073447"/>
            <a:ext cx="406075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14 </a:t>
            </a:r>
            <a:r>
              <a:rPr lang="tr-TR" sz="40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bardak su</a:t>
            </a:r>
            <a:endParaRPr lang="tr-TR" sz="5400" b="1" dirty="0">
              <a:solidFill>
                <a:srgbClr val="00B05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4" name="Grafik 23" descr="Ekle">
            <a:extLst>
              <a:ext uri="{FF2B5EF4-FFF2-40B4-BE49-F238E27FC236}">
                <a16:creationId xmlns:a16="http://schemas.microsoft.com/office/drawing/2014/main" id="{86930E4F-53F9-47AE-BE85-E4ECA3F26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62860">
            <a:off x="4422877" y="4574587"/>
            <a:ext cx="587541" cy="58754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B2FF489-2408-43BB-AE83-F9AA6E629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2" y="2878743"/>
            <a:ext cx="1271426" cy="254285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D782CE2-8130-4E10-AE41-D90B6847A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96" y="4652154"/>
            <a:ext cx="406962" cy="769441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31CC38C-CFC9-4068-BD53-AA5F12681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51" y="4652153"/>
            <a:ext cx="406962" cy="76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0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4"/>
    </mc:Choice>
    <mc:Fallback xmlns="">
      <p:transition spd="slow" advTm="55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3</a:t>
            </a:r>
            <a:endParaRPr lang="tr-TR" sz="2000" b="1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1718468" y="2976261"/>
            <a:ext cx="7812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4    B) 5    C) 6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989206" y="506938"/>
            <a:ext cx="6514925" cy="67710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 ÖLÇME PROBLEMLERİ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D013E86-BB96-4C6A-B44A-901663C9D0F1}"/>
              </a:ext>
            </a:extLst>
          </p:cNvPr>
          <p:cNvSpPr/>
          <p:nvPr/>
        </p:nvSpPr>
        <p:spPr>
          <a:xfrm>
            <a:off x="2062325" y="1332576"/>
            <a:ext cx="119703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Masadaki sürahiden babam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3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bardak, </a:t>
            </a:r>
          </a:p>
          <a:p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annem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2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bardak, kardeşim de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1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bardak su içince </a:t>
            </a:r>
          </a:p>
          <a:p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sürahideki su bitti. Sürahi kaç bardak su almaktadır?</a:t>
            </a:r>
            <a:endParaRPr lang="tr-TR" sz="32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2D014BE-F258-4B53-BCE4-53FB31861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4EF2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/>
          <a:stretch/>
        </p:blipFill>
        <p:spPr>
          <a:xfrm>
            <a:off x="397088" y="1423624"/>
            <a:ext cx="1520951" cy="170517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0A750152-A2AC-41DC-A1A7-9E4F539EE4FB}"/>
              </a:ext>
            </a:extLst>
          </p:cNvPr>
          <p:cNvSpPr txBox="1"/>
          <p:nvPr/>
        </p:nvSpPr>
        <p:spPr>
          <a:xfrm>
            <a:off x="7314587" y="3808343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3</a:t>
            </a:r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A0979815-FAF2-4630-8239-9667B7305658}"/>
              </a:ext>
            </a:extLst>
          </p:cNvPr>
          <p:cNvCxnSpPr>
            <a:cxnSpLocks/>
          </p:cNvCxnSpPr>
          <p:nvPr/>
        </p:nvCxnSpPr>
        <p:spPr>
          <a:xfrm flipV="1">
            <a:off x="7050395" y="5431700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52C3B50-9F48-4223-B23E-CA466DE9216C}"/>
              </a:ext>
            </a:extLst>
          </p:cNvPr>
          <p:cNvSpPr txBox="1"/>
          <p:nvPr/>
        </p:nvSpPr>
        <p:spPr>
          <a:xfrm>
            <a:off x="7610612" y="4508370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4EC81C6C-F97C-4D5B-97DC-AB16F56E8A8E}"/>
              </a:ext>
            </a:extLst>
          </p:cNvPr>
          <p:cNvSpPr txBox="1"/>
          <p:nvPr/>
        </p:nvSpPr>
        <p:spPr>
          <a:xfrm>
            <a:off x="6639292" y="5406746"/>
            <a:ext cx="289483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5 </a:t>
            </a:r>
          </a:p>
        </p:txBody>
      </p:sp>
      <p:pic>
        <p:nvPicPr>
          <p:cNvPr id="33" name="Grafik 32" descr="Ekle">
            <a:extLst>
              <a:ext uri="{FF2B5EF4-FFF2-40B4-BE49-F238E27FC236}">
                <a16:creationId xmlns:a16="http://schemas.microsoft.com/office/drawing/2014/main" id="{BC656E5D-B64A-4423-A14F-3654D70CD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1267" y="4866410"/>
            <a:ext cx="630238" cy="630238"/>
          </a:xfrm>
          <a:prstGeom prst="rect">
            <a:avLst/>
          </a:prstGeom>
        </p:spPr>
      </p:pic>
      <p:sp>
        <p:nvSpPr>
          <p:cNvPr id="34" name="Metin kutusu 33">
            <a:extLst>
              <a:ext uri="{FF2B5EF4-FFF2-40B4-BE49-F238E27FC236}">
                <a16:creationId xmlns:a16="http://schemas.microsoft.com/office/drawing/2014/main" id="{9ADB9E92-C5AC-43E4-BC83-593AC43ABE83}"/>
              </a:ext>
            </a:extLst>
          </p:cNvPr>
          <p:cNvSpPr txBox="1"/>
          <p:nvPr/>
        </p:nvSpPr>
        <p:spPr>
          <a:xfrm>
            <a:off x="9313883" y="3815506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5</a:t>
            </a:r>
          </a:p>
        </p:txBody>
      </p:sp>
      <p:cxnSp>
        <p:nvCxnSpPr>
          <p:cNvPr id="35" name="Düz Bağlayıcı 34">
            <a:extLst>
              <a:ext uri="{FF2B5EF4-FFF2-40B4-BE49-F238E27FC236}">
                <a16:creationId xmlns:a16="http://schemas.microsoft.com/office/drawing/2014/main" id="{545AA0D0-E6BD-4077-A297-30509D20A008}"/>
              </a:ext>
            </a:extLst>
          </p:cNvPr>
          <p:cNvCxnSpPr>
            <a:cxnSpLocks/>
          </p:cNvCxnSpPr>
          <p:nvPr/>
        </p:nvCxnSpPr>
        <p:spPr>
          <a:xfrm flipV="1">
            <a:off x="9169759" y="5401919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799D8411-E47C-4712-8FAE-42187F6E1FDA}"/>
              </a:ext>
            </a:extLst>
          </p:cNvPr>
          <p:cNvSpPr txBox="1"/>
          <p:nvPr/>
        </p:nvSpPr>
        <p:spPr>
          <a:xfrm>
            <a:off x="9608533" y="4515533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1F71E967-2D1A-4E46-AA01-0E6A77429DC1}"/>
              </a:ext>
            </a:extLst>
          </p:cNvPr>
          <p:cNvSpPr txBox="1"/>
          <p:nvPr/>
        </p:nvSpPr>
        <p:spPr>
          <a:xfrm>
            <a:off x="9435880" y="5416831"/>
            <a:ext cx="289483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6 </a:t>
            </a:r>
            <a:r>
              <a:rPr lang="tr-TR" sz="32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bardak</a:t>
            </a:r>
            <a:endParaRPr lang="tr-TR" sz="5400" b="1" dirty="0">
              <a:solidFill>
                <a:srgbClr val="00B05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8" name="Grafik 37" descr="Ekle">
            <a:extLst>
              <a:ext uri="{FF2B5EF4-FFF2-40B4-BE49-F238E27FC236}">
                <a16:creationId xmlns:a16="http://schemas.microsoft.com/office/drawing/2014/main" id="{7F7E9571-E233-4442-9CAA-37DFE373C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0631" y="4836629"/>
            <a:ext cx="630238" cy="63023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0570045-F5C0-4A69-81DB-1096DF149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039" y="3967356"/>
            <a:ext cx="4953691" cy="1714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1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8"/>
    </mc:Choice>
    <mc:Fallback xmlns="">
      <p:transition spd="slow" advTm="7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4</a:t>
            </a:r>
            <a:endParaRPr lang="tr-TR" sz="2000" b="1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2449988" y="3016833"/>
            <a:ext cx="7812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4    B) 5    C) 6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989206" y="506938"/>
            <a:ext cx="6514925" cy="67710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 ÖLÇME PROBLEMLERİ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D013E86-BB96-4C6A-B44A-901663C9D0F1}"/>
              </a:ext>
            </a:extLst>
          </p:cNvPr>
          <p:cNvSpPr/>
          <p:nvPr/>
        </p:nvSpPr>
        <p:spPr>
          <a:xfrm>
            <a:off x="782165" y="1363021"/>
            <a:ext cx="119703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Bir şişedeki süt miktarı,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10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çay bardağı süte eşittir. </a:t>
            </a:r>
          </a:p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Elif,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4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çay bardağı süt içmiştir. </a:t>
            </a:r>
          </a:p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Geriye kaç çay bardağı süt kalmıştır?</a:t>
            </a:r>
            <a:endParaRPr lang="tr-TR" sz="32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0A750152-A2AC-41DC-A1A7-9E4F539EE4FB}"/>
              </a:ext>
            </a:extLst>
          </p:cNvPr>
          <p:cNvSpPr txBox="1"/>
          <p:nvPr/>
        </p:nvSpPr>
        <p:spPr>
          <a:xfrm>
            <a:off x="5335288" y="3667250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10</a:t>
            </a:r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A0979815-FAF2-4630-8239-9667B7305658}"/>
              </a:ext>
            </a:extLst>
          </p:cNvPr>
          <p:cNvCxnSpPr>
            <a:cxnSpLocks/>
          </p:cNvCxnSpPr>
          <p:nvPr/>
        </p:nvCxnSpPr>
        <p:spPr>
          <a:xfrm flipV="1">
            <a:off x="5071096" y="5290607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52C3B50-9F48-4223-B23E-CA466DE9216C}"/>
              </a:ext>
            </a:extLst>
          </p:cNvPr>
          <p:cNvSpPr txBox="1"/>
          <p:nvPr/>
        </p:nvSpPr>
        <p:spPr>
          <a:xfrm>
            <a:off x="5749431" y="4355223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4EC81C6C-F97C-4D5B-97DC-AB16F56E8A8E}"/>
              </a:ext>
            </a:extLst>
          </p:cNvPr>
          <p:cNvSpPr txBox="1"/>
          <p:nvPr/>
        </p:nvSpPr>
        <p:spPr>
          <a:xfrm>
            <a:off x="5660433" y="5238522"/>
            <a:ext cx="476848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6 </a:t>
            </a:r>
            <a:r>
              <a:rPr lang="tr-TR" sz="4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çay bardağı</a:t>
            </a:r>
            <a:endParaRPr lang="tr-TR" sz="5400" b="1" dirty="0">
              <a:solidFill>
                <a:srgbClr val="00B05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3" name="Grafik 32" descr="Çıkarma">
            <a:extLst>
              <a:ext uri="{FF2B5EF4-FFF2-40B4-BE49-F238E27FC236}">
                <a16:creationId xmlns:a16="http://schemas.microsoft.com/office/drawing/2014/main" id="{BC656E5D-B64A-4423-A14F-3654D70CD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9719"/>
          <a:stretch/>
        </p:blipFill>
        <p:spPr>
          <a:xfrm>
            <a:off x="5019729" y="5090160"/>
            <a:ext cx="630238" cy="18274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1C40468-F3E6-4879-8296-32669C3E1D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4246" r="9215" b="46685"/>
          <a:stretch/>
        </p:blipFill>
        <p:spPr>
          <a:xfrm>
            <a:off x="281852" y="1530331"/>
            <a:ext cx="1616690" cy="4625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0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45"/>
    </mc:Choice>
    <mc:Fallback xmlns="">
      <p:transition spd="slow" advTm="5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5</a:t>
            </a:r>
            <a:endParaRPr lang="tr-TR" sz="2000" b="1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2449988" y="3016833"/>
            <a:ext cx="7812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10    B) 12    C) 14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989206" y="506938"/>
            <a:ext cx="6514925" cy="67710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 ÖLÇME PROBLEMLERİ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D013E86-BB96-4C6A-B44A-901663C9D0F1}"/>
              </a:ext>
            </a:extLst>
          </p:cNvPr>
          <p:cNvSpPr/>
          <p:nvPr/>
        </p:nvSpPr>
        <p:spPr>
          <a:xfrm>
            <a:off x="261504" y="1371518"/>
            <a:ext cx="119703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Bir tencerede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22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kepçe çorba vardır. </a:t>
            </a:r>
          </a:p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Tencereden </a:t>
            </a:r>
            <a:r>
              <a:rPr lang="tr-TR" sz="32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12</a:t>
            </a:r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kepçe çorba içildiğine</a:t>
            </a:r>
          </a:p>
          <a:p>
            <a:pPr algn="ctr"/>
            <a:r>
              <a:rPr lang="tr-TR" sz="32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göre geriye kaç kepçe çorba kalmıştır?</a:t>
            </a:r>
            <a:endParaRPr lang="tr-TR" sz="32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0A750152-A2AC-41DC-A1A7-9E4F539EE4FB}"/>
              </a:ext>
            </a:extLst>
          </p:cNvPr>
          <p:cNvSpPr txBox="1"/>
          <p:nvPr/>
        </p:nvSpPr>
        <p:spPr>
          <a:xfrm>
            <a:off x="5335288" y="3667250"/>
            <a:ext cx="14658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22</a:t>
            </a:r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A0979815-FAF2-4630-8239-9667B7305658}"/>
              </a:ext>
            </a:extLst>
          </p:cNvPr>
          <p:cNvCxnSpPr>
            <a:cxnSpLocks/>
          </p:cNvCxnSpPr>
          <p:nvPr/>
        </p:nvCxnSpPr>
        <p:spPr>
          <a:xfrm flipV="1">
            <a:off x="5071096" y="5290607"/>
            <a:ext cx="1711521" cy="21494"/>
          </a:xfrm>
          <a:prstGeom prst="line">
            <a:avLst/>
          </a:prstGeom>
          <a:ln w="952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52C3B50-9F48-4223-B23E-CA466DE9216C}"/>
              </a:ext>
            </a:extLst>
          </p:cNvPr>
          <p:cNvSpPr txBox="1"/>
          <p:nvPr/>
        </p:nvSpPr>
        <p:spPr>
          <a:xfrm>
            <a:off x="5592091" y="4351982"/>
            <a:ext cx="9521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70C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12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4EC81C6C-F97C-4D5B-97DC-AB16F56E8A8E}"/>
              </a:ext>
            </a:extLst>
          </p:cNvPr>
          <p:cNvSpPr txBox="1"/>
          <p:nvPr/>
        </p:nvSpPr>
        <p:spPr>
          <a:xfrm>
            <a:off x="5413573" y="5249596"/>
            <a:ext cx="320379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10 </a:t>
            </a:r>
            <a:r>
              <a:rPr lang="tr-TR" sz="4400" b="1" dirty="0">
                <a:solidFill>
                  <a:srgbClr val="00B05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kepçe</a:t>
            </a:r>
            <a:endParaRPr lang="tr-TR" sz="5400" b="1" dirty="0">
              <a:solidFill>
                <a:srgbClr val="00B05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3" name="Grafik 32" descr="Çıkarma">
            <a:extLst>
              <a:ext uri="{FF2B5EF4-FFF2-40B4-BE49-F238E27FC236}">
                <a16:creationId xmlns:a16="http://schemas.microsoft.com/office/drawing/2014/main" id="{BC656E5D-B64A-4423-A14F-3654D70CD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9733"/>
          <a:stretch/>
        </p:blipFill>
        <p:spPr>
          <a:xfrm>
            <a:off x="5020168" y="5121347"/>
            <a:ext cx="630238" cy="19075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BF6BB9FE-FAE6-40CD-AD42-14823B0C0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903">
            <a:off x="327830" y="3444089"/>
            <a:ext cx="2462714" cy="249982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C7E12BF-26E2-45BB-B560-74C8A74A8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1" y="1462317"/>
            <a:ext cx="1742924" cy="136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1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12"/>
    </mc:Choice>
    <mc:Fallback xmlns="">
      <p:transition spd="slow" advTm="5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BBBA6CC-33C1-4930-9E01-BB0DDC386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6" y="2895074"/>
            <a:ext cx="1495269" cy="15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"/>
    </mc:Choice>
    <mc:Fallback xmlns="">
      <p:transition spd="slow" advTm="8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157018" y="3574473"/>
            <a:ext cx="3251201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2. Sınıf Sıvı Ölçme Problemleri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7|29.7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9.1|14.6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|24.3|23.4|6.7|4.8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7|34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1.6|26.3|7.6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2EBBFF1-F770-42F9-96F2-24C0F0B4BA50}">
  <we:reference id="wa104380121" version="2.0.0.0" store="tr-T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242</Words>
  <Application>Microsoft Office PowerPoint</Application>
  <PresentationFormat>Geniş ekran</PresentationFormat>
  <Paragraphs>59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Kayra Aydin</vt:lpstr>
      <vt:lpstr>Segoe UI Black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117</cp:revision>
  <dcterms:created xsi:type="dcterms:W3CDTF">2020-04-26T05:46:17Z</dcterms:created>
  <dcterms:modified xsi:type="dcterms:W3CDTF">2020-06-17T12:48:34Z</dcterms:modified>
</cp:coreProperties>
</file>