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D42C"/>
    <a:srgbClr val="92B54B"/>
    <a:srgbClr val="FFB9B9"/>
    <a:srgbClr val="FAA4E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8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C9C37-51BA-472C-93B9-7158357799D8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080DA-D87A-4D14-8B8E-EDC5761CAA1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26.1.2020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5" name="4 Resim" descr="Resim1.jpg"/>
          <p:cNvPicPr>
            <a:picLocks noChangeAspect="1"/>
          </p:cNvPicPr>
          <p:nvPr/>
        </p:nvPicPr>
        <p:blipFill>
          <a:blip r:embed="rId3"/>
          <a:srcRect l="48299"/>
          <a:stretch>
            <a:fillRect/>
          </a:stretch>
        </p:blipFill>
        <p:spPr>
          <a:xfrm>
            <a:off x="5143504" y="3929066"/>
            <a:ext cx="2171700" cy="1866900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4929190" y="3786190"/>
            <a:ext cx="785818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Bulut Belirtme Çizgisi"/>
          <p:cNvSpPr/>
          <p:nvPr/>
        </p:nvSpPr>
        <p:spPr>
          <a:xfrm>
            <a:off x="1643042" y="1857364"/>
            <a:ext cx="3714776" cy="2000264"/>
          </a:xfrm>
          <a:prstGeom prst="cloudCallout">
            <a:avLst>
              <a:gd name="adj1" fmla="val 45824"/>
              <a:gd name="adj2" fmla="val 6978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2357422" y="214311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214546" y="2285992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Sayıları topladık , çıkardık sıra geldi çarpmaya.</a:t>
            </a:r>
          </a:p>
          <a:p>
            <a:pPr algn="ctr"/>
            <a:r>
              <a:rPr lang="tr-TR" b="1" dirty="0" smtClean="0"/>
              <a:t>HAZIR MISINIZ?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500166" y="2857496"/>
            <a:ext cx="571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Ritmik saymayı  bildiğin için çarpmayı yapman daha kolay ama çarpım tablosu bunları yapmanda sana kolaylık sağlayacak.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10" name="9 İçerik Yer Tutucusu"/>
          <p:cNvGraphicFramePr>
            <a:graphicFrameLocks noGrp="1"/>
          </p:cNvGraphicFramePr>
          <p:nvPr>
            <p:ph idx="1"/>
          </p:nvPr>
        </p:nvGraphicFramePr>
        <p:xfrm>
          <a:off x="1928794" y="1571612"/>
          <a:ext cx="17145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1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2 = 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3  = 3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4  = 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5 = 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6 = 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7 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8 = 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9 = 9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r>
                        <a:rPr lang="tr-TR" baseline="0" dirty="0" smtClean="0"/>
                        <a:t> x 10 = 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10 Metin kutusu"/>
          <p:cNvSpPr txBox="1"/>
          <p:nvPr/>
        </p:nvSpPr>
        <p:spPr>
          <a:xfrm>
            <a:off x="4143372" y="285749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Dur dur hemen ezberlemeye geçme 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11 Resim" descr="cikartmalar-trafik-dur-isareti-vektor-eps10.jpg.jpg"/>
          <p:cNvPicPr>
            <a:picLocks noChangeAspect="1"/>
          </p:cNvPicPr>
          <p:nvPr/>
        </p:nvPicPr>
        <p:blipFill>
          <a:blip r:embed="rId3" cstate="print"/>
          <a:srcRect t="8000" b="10000"/>
          <a:stretch>
            <a:fillRect/>
          </a:stretch>
        </p:blipFill>
        <p:spPr>
          <a:xfrm>
            <a:off x="4714876" y="1214422"/>
            <a:ext cx="1857388" cy="1523058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4214810" y="3929066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Bu tabloya dikkatlice  bakarsan bir şeyi fark </a:t>
            </a:r>
            <a:r>
              <a:rPr lang="tr-TR" sz="2400" b="1" dirty="0" err="1" smtClean="0"/>
              <a:t>ediceksin</a:t>
            </a:r>
            <a:r>
              <a:rPr lang="tr-TR" sz="2400" b="1" dirty="0" smtClean="0"/>
              <a:t>. DİKKATLİ BAK !</a:t>
            </a:r>
            <a:endParaRPr lang="tr-TR" sz="2400" b="1" dirty="0"/>
          </a:p>
        </p:txBody>
      </p:sp>
      <p:sp>
        <p:nvSpPr>
          <p:cNvPr id="14" name="13 Dikdörtgen"/>
          <p:cNvSpPr/>
          <p:nvPr/>
        </p:nvSpPr>
        <p:spPr>
          <a:xfrm>
            <a:off x="5286380" y="2143116"/>
            <a:ext cx="785818" cy="35719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5214942" y="214311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Dur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1" animBg="1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857356" y="171448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FARK ETTİN DEĞİL Mİ ?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2143108" y="2786058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 ile neyi çarparsak  cevap yine o sayı çıkar.</a:t>
            </a:r>
            <a:endParaRPr lang="tr-TR" sz="20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2000232" y="3357562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Evet evet   100 ile 1 i çarparsak cevap yine 100 çıkar.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214546" y="3929066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Yani 1  hiçbir şeyi değiştirmiyor.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9" name="8 İçerik Yer Tutucusu" descr="arab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285860"/>
            <a:ext cx="1357322" cy="1357322"/>
          </a:xfrm>
        </p:spPr>
      </p:pic>
      <p:pic>
        <p:nvPicPr>
          <p:cNvPr id="10" name="8 İçerik Yer Tutucusu" descr="ara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285860"/>
            <a:ext cx="1357322" cy="1357322"/>
          </a:xfrm>
          <a:prstGeom prst="rect">
            <a:avLst/>
          </a:prstGeom>
        </p:spPr>
      </p:pic>
      <p:pic>
        <p:nvPicPr>
          <p:cNvPr id="11" name="8 İçerik Yer Tutucusu" descr="ara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285860"/>
            <a:ext cx="1357322" cy="1357322"/>
          </a:xfrm>
          <a:prstGeom prst="rect">
            <a:avLst/>
          </a:prstGeom>
        </p:spPr>
      </p:pic>
      <p:pic>
        <p:nvPicPr>
          <p:cNvPr id="12" name="8 İçerik Yer Tutucusu" descr="ara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85860"/>
            <a:ext cx="1357322" cy="1357322"/>
          </a:xfrm>
          <a:prstGeom prst="rect">
            <a:avLst/>
          </a:prstGeom>
        </p:spPr>
      </p:pic>
      <p:pic>
        <p:nvPicPr>
          <p:cNvPr id="13" name="8 İçerik Yer Tutucusu" descr="ara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285860"/>
            <a:ext cx="1357322" cy="1357322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1500166" y="2786058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Görselde kaç adam vardır?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571604" y="328612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5 araba var ve her arabada 1 adam var. O zaman ;</a:t>
            </a:r>
            <a:endParaRPr lang="tr-TR" sz="2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643042" y="3857628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5</a:t>
            </a:r>
            <a:r>
              <a:rPr lang="tr-TR" dirty="0" smtClean="0"/>
              <a:t>  </a:t>
            </a:r>
            <a:r>
              <a:rPr lang="tr-TR" sz="3200" b="1" dirty="0" smtClean="0"/>
              <a:t>x</a:t>
            </a:r>
            <a:r>
              <a:rPr lang="tr-TR" dirty="0" smtClean="0"/>
              <a:t>  </a:t>
            </a:r>
            <a:r>
              <a:rPr lang="tr-TR" sz="3600" b="1" dirty="0" smtClean="0"/>
              <a:t>1 </a:t>
            </a:r>
            <a:r>
              <a:rPr lang="tr-TR" sz="2800" b="1" dirty="0" smtClean="0"/>
              <a:t>=</a:t>
            </a:r>
            <a:endParaRPr lang="tr-TR" b="1" dirty="0"/>
          </a:p>
        </p:txBody>
      </p:sp>
      <p:pic>
        <p:nvPicPr>
          <p:cNvPr id="18" name="17 Resim" descr="52feeb931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4714884"/>
            <a:ext cx="583510" cy="1285884"/>
          </a:xfrm>
          <a:prstGeom prst="rect">
            <a:avLst/>
          </a:prstGeom>
        </p:spPr>
      </p:pic>
      <p:sp>
        <p:nvSpPr>
          <p:cNvPr id="19" name="18 Metin kutusu"/>
          <p:cNvSpPr txBox="1"/>
          <p:nvPr/>
        </p:nvSpPr>
        <p:spPr>
          <a:xfrm>
            <a:off x="2428860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3000364" y="3786190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f26389dcd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428736"/>
            <a:ext cx="4955686" cy="4021185"/>
          </a:xfrm>
        </p:spPr>
      </p:pic>
      <p:sp>
        <p:nvSpPr>
          <p:cNvPr id="6" name="5 Metin kutusu"/>
          <p:cNvSpPr txBox="1"/>
          <p:nvPr/>
        </p:nvSpPr>
        <p:spPr>
          <a:xfrm>
            <a:off x="3000364" y="3786191"/>
            <a:ext cx="571504" cy="642941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r>
              <a:rPr lang="tr-TR" sz="3600" b="1" dirty="0" smtClean="0">
                <a:solidFill>
                  <a:schemeClr val="bg1"/>
                </a:solidFill>
              </a:rPr>
              <a:t>1</a:t>
            </a:r>
            <a:endParaRPr lang="tr-TR" sz="3600" b="1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357290" y="5429264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  <a:latin typeface="Comic Sans MS" pitchFamily="66" charset="0"/>
              </a:rPr>
              <a:t>Çocuk 1’e çarpıyor ve hiç değişmiyor değil mi?</a:t>
            </a:r>
            <a:endParaRPr lang="tr-TR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2357422" y="1600200"/>
          <a:ext cx="364333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43338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7" name="9 İçerik Yer Tutucusu"/>
          <p:cNvGraphicFramePr>
            <a:graphicFrameLocks/>
          </p:cNvGraphicFramePr>
          <p:nvPr/>
        </p:nvGraphicFramePr>
        <p:xfrm>
          <a:off x="1928794" y="1571612"/>
          <a:ext cx="17145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2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14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8 Resim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876"/>
            <a:ext cx="1895475" cy="2419350"/>
          </a:xfrm>
          <a:prstGeom prst="rect">
            <a:avLst/>
          </a:prstGeom>
        </p:spPr>
      </p:pic>
      <p:sp>
        <p:nvSpPr>
          <p:cNvPr id="10" name="9 Oval Belirtme Çizgisi"/>
          <p:cNvSpPr/>
          <p:nvPr/>
        </p:nvSpPr>
        <p:spPr>
          <a:xfrm>
            <a:off x="5000628" y="1357298"/>
            <a:ext cx="2428892" cy="1714512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Ama siz çok kolaysınız .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2 şer 2 şer artıyorsunuz.</a:t>
            </a:r>
            <a:endParaRPr lang="tr-T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5" name="9 İçerik Yer Tutucusu"/>
          <p:cNvGraphicFramePr>
            <a:graphicFrameLocks/>
          </p:cNvGraphicFramePr>
          <p:nvPr/>
        </p:nvGraphicFramePr>
        <p:xfrm>
          <a:off x="1928794" y="1571612"/>
          <a:ext cx="17145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3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3 </a:t>
                      </a:r>
                      <a:r>
                        <a:rPr lang="tr-TR" b="0" dirty="0" smtClean="0"/>
                        <a:t>x 4  = </a:t>
                      </a:r>
                      <a:r>
                        <a:rPr lang="tr-TR" b="0" dirty="0" smtClean="0"/>
                        <a:t>12</a:t>
                      </a:r>
                      <a:endParaRPr lang="tr-T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21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27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30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5 İçerik Yer Tutucusu" descr="5a795c6d0f25440c28c660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3714752"/>
            <a:ext cx="3308080" cy="1861346"/>
          </a:xfrm>
        </p:spPr>
      </p:pic>
      <p:sp>
        <p:nvSpPr>
          <p:cNvPr id="7" name="6 Oval Belirtme Çizgisi"/>
          <p:cNvSpPr/>
          <p:nvPr/>
        </p:nvSpPr>
        <p:spPr>
          <a:xfrm>
            <a:off x="4572000" y="1571612"/>
            <a:ext cx="2571768" cy="1857388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Aman bu da 3’er ritmik sayma hemen öğrenirsin. 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428728" y="221455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Matematik çok kolay ve çok eğlenceli değil mi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143108" y="350043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Peki 4’ er ritmik saymayı hatırlıyor musun</a:t>
            </a:r>
            <a:r>
              <a:rPr lang="tr-TR" dirty="0" smtClean="0">
                <a:solidFill>
                  <a:srgbClr val="FF0000"/>
                </a:solidFill>
              </a:rPr>
              <a:t>?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5" name="9 İçerik Yer Tutucusu"/>
          <p:cNvGraphicFramePr>
            <a:graphicFrameLocks/>
          </p:cNvGraphicFramePr>
          <p:nvPr/>
        </p:nvGraphicFramePr>
        <p:xfrm>
          <a:off x="1928794" y="1571612"/>
          <a:ext cx="17145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1 </a:t>
                      </a:r>
                      <a:r>
                        <a:rPr lang="tr-TR" dirty="0" smtClean="0"/>
                        <a:t>= 4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x </a:t>
                      </a:r>
                      <a:r>
                        <a:rPr lang="tr-TR" dirty="0" smtClean="0"/>
                        <a:t>2 = </a:t>
                      </a:r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x </a:t>
                      </a:r>
                      <a:r>
                        <a:rPr lang="tr-TR" dirty="0" smtClean="0"/>
                        <a:t>3  = </a:t>
                      </a:r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28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8 </a:t>
                      </a:r>
                      <a:r>
                        <a:rPr lang="tr-TR" dirty="0" smtClean="0"/>
                        <a:t>= 32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40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5 İçerik Yer Tutucusu" descr="sirinler-1-250x2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3429000"/>
            <a:ext cx="2381250" cy="2381250"/>
          </a:xfrm>
        </p:spPr>
      </p:pic>
      <p:sp>
        <p:nvSpPr>
          <p:cNvPr id="7" name="6 Oval Belirtme Çizgisi"/>
          <p:cNvSpPr/>
          <p:nvPr/>
        </p:nvSpPr>
        <p:spPr>
          <a:xfrm>
            <a:off x="4714876" y="1357298"/>
            <a:ext cx="2786082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4929190" y="185736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4’er ritmik saymada sana burada yardımcı olacak.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5" name="9 İçerik Yer Tutucusu"/>
          <p:cNvGraphicFramePr>
            <a:graphicFrameLocks/>
          </p:cNvGraphicFramePr>
          <p:nvPr/>
        </p:nvGraphicFramePr>
        <p:xfrm>
          <a:off x="5143504" y="1857364"/>
          <a:ext cx="1714512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5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35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50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  <p:pic>
        <p:nvPicPr>
          <p:cNvPr id="6" name="5 İçerik Yer Tutucusu" descr="184906_deta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3214686"/>
            <a:ext cx="2500330" cy="2552061"/>
          </a:xfrm>
        </p:spPr>
      </p:pic>
      <p:sp>
        <p:nvSpPr>
          <p:cNvPr id="7" name="6 Oval Belirtme Çizgisi"/>
          <p:cNvSpPr/>
          <p:nvPr/>
        </p:nvSpPr>
        <p:spPr>
          <a:xfrm>
            <a:off x="2143108" y="1428736"/>
            <a:ext cx="2714644" cy="1500198"/>
          </a:xfrm>
          <a:prstGeom prst="wedgeEllipseCallout">
            <a:avLst/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Sıra geldi en kolay çarpmaya . 5’ler senin için çocuk oyuncağı </a:t>
            </a:r>
            <a:r>
              <a:rPr lang="tr-TR" b="1" dirty="0" smtClean="0">
                <a:sym typeface="Wingdings" pitchFamily="2" charset="2"/>
              </a:rPr>
              <a:t>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</p:spPr>
      </p:pic>
      <p:pic>
        <p:nvPicPr>
          <p:cNvPr id="6" name="5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1428728" y="1357299"/>
            <a:ext cx="1500198" cy="1295258"/>
          </a:xfrm>
          <a:prstGeom prst="rect">
            <a:avLst/>
          </a:prstGeom>
        </p:spPr>
      </p:pic>
      <p:pic>
        <p:nvPicPr>
          <p:cNvPr id="7" name="6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3071802" y="1357298"/>
            <a:ext cx="1500198" cy="1295258"/>
          </a:xfrm>
          <a:prstGeom prst="rect">
            <a:avLst/>
          </a:prstGeom>
        </p:spPr>
      </p:pic>
      <p:pic>
        <p:nvPicPr>
          <p:cNvPr id="8" name="7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4643438" y="1285860"/>
            <a:ext cx="1500198" cy="1295258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714480" y="314324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2      +      2    +      2     =   6</a:t>
            </a:r>
            <a:endParaRPr lang="tr-TR" sz="4000" b="1" dirty="0"/>
          </a:p>
        </p:txBody>
      </p:sp>
      <p:pic>
        <p:nvPicPr>
          <p:cNvPr id="14" name="13 Resim" descr="baskili-tisort-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857628"/>
            <a:ext cx="2231104" cy="2143140"/>
          </a:xfrm>
          <a:prstGeom prst="rect">
            <a:avLst/>
          </a:prstGeom>
        </p:spPr>
      </p:pic>
      <p:sp>
        <p:nvSpPr>
          <p:cNvPr id="15" name="14 Bulut Belirtme Çizgisi"/>
          <p:cNvSpPr/>
          <p:nvPr/>
        </p:nvSpPr>
        <p:spPr>
          <a:xfrm>
            <a:off x="1357290" y="4214818"/>
            <a:ext cx="3429024" cy="1500198"/>
          </a:xfrm>
          <a:prstGeom prst="cloudCallout">
            <a:avLst>
              <a:gd name="adj1" fmla="val 76216"/>
              <a:gd name="adj2" fmla="val -444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1928794" y="450057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 ne kadar kolaymış değil mi?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2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graphicFrame>
        <p:nvGraphicFramePr>
          <p:cNvPr id="5" name="9 İçerik Yer Tutucusu"/>
          <p:cNvGraphicFramePr>
            <a:graphicFrameLocks/>
          </p:cNvGraphicFramePr>
          <p:nvPr/>
        </p:nvGraphicFramePr>
        <p:xfrm>
          <a:off x="1214414" y="1643050"/>
          <a:ext cx="128588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1 =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2 = 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3  = 3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4  = 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5 = 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6 = 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7  =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8 = 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 x 9 = 9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1</a:t>
                      </a:r>
                      <a:r>
                        <a:rPr lang="tr-TR" baseline="0" dirty="0" smtClean="0"/>
                        <a:t> x 10 = 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9 İçerik Yer Tutucusu"/>
          <p:cNvGraphicFramePr>
            <a:graphicFrameLocks/>
          </p:cNvGraphicFramePr>
          <p:nvPr/>
        </p:nvGraphicFramePr>
        <p:xfrm>
          <a:off x="2500298" y="1643050"/>
          <a:ext cx="1214446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444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2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14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2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9 İçerik Yer Tutucusu"/>
          <p:cNvGraphicFramePr>
            <a:graphicFrameLocks/>
          </p:cNvGraphicFramePr>
          <p:nvPr/>
        </p:nvGraphicFramePr>
        <p:xfrm>
          <a:off x="3643306" y="1643050"/>
          <a:ext cx="128588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3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0" dirty="0" smtClean="0"/>
                        <a:t>3 </a:t>
                      </a:r>
                      <a:r>
                        <a:rPr lang="tr-TR" b="0" dirty="0" smtClean="0"/>
                        <a:t>x 4  = </a:t>
                      </a:r>
                      <a:r>
                        <a:rPr lang="tr-TR" b="0" dirty="0" smtClean="0"/>
                        <a:t>12</a:t>
                      </a:r>
                      <a:endParaRPr lang="tr-TR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21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27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3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30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9 İçerik Yer Tutucusu"/>
          <p:cNvGraphicFramePr>
            <a:graphicFrameLocks/>
          </p:cNvGraphicFramePr>
          <p:nvPr/>
        </p:nvGraphicFramePr>
        <p:xfrm>
          <a:off x="4929190" y="1643050"/>
          <a:ext cx="128588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1 </a:t>
                      </a:r>
                      <a:r>
                        <a:rPr lang="tr-TR" dirty="0" smtClean="0"/>
                        <a:t>= 4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x </a:t>
                      </a:r>
                      <a:r>
                        <a:rPr lang="tr-TR" dirty="0" smtClean="0"/>
                        <a:t>2 = </a:t>
                      </a:r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x </a:t>
                      </a:r>
                      <a:r>
                        <a:rPr lang="tr-TR" dirty="0" smtClean="0"/>
                        <a:t>3  = </a:t>
                      </a:r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24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28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8 </a:t>
                      </a:r>
                      <a:r>
                        <a:rPr lang="tr-TR" dirty="0" smtClean="0"/>
                        <a:t>= 32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36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4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40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9 İçerik Yer Tutucusu"/>
          <p:cNvGraphicFramePr>
            <a:graphicFrameLocks/>
          </p:cNvGraphicFramePr>
          <p:nvPr/>
        </p:nvGraphicFramePr>
        <p:xfrm>
          <a:off x="6215074" y="1643050"/>
          <a:ext cx="1285884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1 = </a:t>
                      </a:r>
                      <a:r>
                        <a:rPr lang="tr-TR" dirty="0" smtClean="0"/>
                        <a:t>5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2 = </a:t>
                      </a:r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3  = </a:t>
                      </a:r>
                      <a:r>
                        <a:rPr lang="tr-TR" dirty="0" smtClean="0"/>
                        <a:t>15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4  = </a:t>
                      </a:r>
                      <a:r>
                        <a:rPr lang="tr-TR" dirty="0" smtClean="0"/>
                        <a:t>20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5 = </a:t>
                      </a:r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6 = </a:t>
                      </a:r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7  = </a:t>
                      </a:r>
                      <a:r>
                        <a:rPr lang="tr-TR" dirty="0" smtClean="0"/>
                        <a:t>35</a:t>
                      </a:r>
                      <a:endParaRPr lang="tr-T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8 = </a:t>
                      </a:r>
                      <a:r>
                        <a:rPr lang="tr-TR" dirty="0" smtClean="0"/>
                        <a:t>40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 </a:t>
                      </a:r>
                      <a:r>
                        <a:rPr lang="tr-TR" dirty="0" smtClean="0"/>
                        <a:t>x 9 = </a:t>
                      </a:r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5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smtClean="0"/>
                        <a:t>x 10 = </a:t>
                      </a:r>
                      <a:r>
                        <a:rPr lang="tr-TR" baseline="0" dirty="0" smtClean="0"/>
                        <a:t>50</a:t>
                      </a:r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9B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428728" y="185736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Sana en komik çarpmadan bahsedeceğim.</a:t>
            </a:r>
            <a:r>
              <a:rPr lang="tr-TR" sz="2400" b="1" dirty="0" smtClean="0">
                <a:sym typeface="Wingdings" pitchFamily="2" charset="2"/>
              </a:rPr>
              <a:t></a:t>
            </a:r>
            <a:endParaRPr lang="tr-TR" sz="24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714480" y="2786058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92D050"/>
                </a:solidFill>
              </a:rPr>
              <a:t>       HAZIR MISIN ?</a:t>
            </a:r>
            <a:endParaRPr lang="tr-TR" sz="4400" b="1" dirty="0">
              <a:solidFill>
                <a:srgbClr val="92D05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428728" y="4214818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0000"/>
                </a:solidFill>
              </a:rPr>
              <a:t>Her şeyi yutan obur bir sayımız var. Sence bu kim ? </a:t>
            </a:r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source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142984"/>
            <a:ext cx="4429156" cy="4275247"/>
          </a:xfrm>
        </p:spPr>
      </p:pic>
      <p:sp>
        <p:nvSpPr>
          <p:cNvPr id="6" name="5 Metin kutusu"/>
          <p:cNvSpPr txBox="1"/>
          <p:nvPr/>
        </p:nvSpPr>
        <p:spPr>
          <a:xfrm>
            <a:off x="1428728" y="5357826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Aynı bunun gibi çarpmada bütün sayıları yutuyor.</a:t>
            </a:r>
          </a:p>
          <a:p>
            <a:pPr algn="ctr"/>
            <a:r>
              <a:rPr lang="tr-TR" sz="2000" b="1" dirty="0" smtClean="0"/>
              <a:t> Acaba hangisi ?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857356" y="1714488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Bence bildin  </a:t>
            </a:r>
            <a:r>
              <a:rPr lang="tr-TR" sz="2400" dirty="0" smtClean="0">
                <a:sym typeface="Wingdings" pitchFamily="2" charset="2"/>
              </a:rPr>
              <a:t>  </a:t>
            </a:r>
            <a:r>
              <a:rPr lang="tr-TR" sz="2400" dirty="0" smtClean="0"/>
              <a:t>evet doğru söylüyorsun</a:t>
            </a:r>
            <a:r>
              <a:rPr lang="tr-TR" dirty="0" smtClean="0"/>
              <a:t>.    </a:t>
            </a:r>
            <a:r>
              <a:rPr lang="tr-TR" sz="3200" b="1" dirty="0" smtClean="0"/>
              <a:t>0   “sıfır”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928926" y="271462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</a:rPr>
              <a:t>Sıfır sayısını hangi sayı ile çarparsak çarpalım sonuç </a:t>
            </a:r>
            <a:r>
              <a:rPr lang="tr-TR" sz="2400" dirty="0" smtClean="0">
                <a:solidFill>
                  <a:srgbClr val="C00000"/>
                </a:solidFill>
              </a:rPr>
              <a:t> sıfırdır</a:t>
            </a:r>
            <a:r>
              <a:rPr lang="tr-TR" sz="2400" dirty="0" smtClean="0">
                <a:solidFill>
                  <a:srgbClr val="C00000"/>
                </a:solidFill>
              </a:rPr>
              <a:t>.</a:t>
            </a:r>
            <a:endParaRPr lang="tr-TR" sz="2400" dirty="0">
              <a:solidFill>
                <a:srgbClr val="C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929190" y="3786190"/>
            <a:ext cx="221457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40D42C"/>
                </a:solidFill>
              </a:rPr>
              <a:t>Mesela </a:t>
            </a:r>
          </a:p>
          <a:p>
            <a:r>
              <a:rPr lang="tr-TR" sz="2400" b="1" dirty="0" smtClean="0">
                <a:solidFill>
                  <a:srgbClr val="40D42C"/>
                </a:solidFill>
              </a:rPr>
              <a:t>0 x 1 = 0</a:t>
            </a:r>
          </a:p>
          <a:p>
            <a:r>
              <a:rPr lang="tr-TR" sz="2400" b="1" dirty="0" smtClean="0">
                <a:solidFill>
                  <a:srgbClr val="40D42C"/>
                </a:solidFill>
              </a:rPr>
              <a:t>0 x 34 =0</a:t>
            </a:r>
          </a:p>
          <a:p>
            <a:r>
              <a:rPr lang="tr-TR" sz="2400" b="1" dirty="0" smtClean="0">
                <a:solidFill>
                  <a:srgbClr val="40D42C"/>
                </a:solidFill>
              </a:rPr>
              <a:t>0 x100  = 0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153.08.01.0500-karaca-garland-serisi-jx131-a001-01-tabak-30-cm-1-2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142984"/>
            <a:ext cx="1928826" cy="2034035"/>
          </a:xfrm>
        </p:spPr>
      </p:pic>
      <p:pic>
        <p:nvPicPr>
          <p:cNvPr id="6" name="4 İçerik Yer Tutucusu" descr="153.08.01.0500-karaca-garland-serisi-jx131-a001-01-tabak-30-cm-1-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1928826" cy="2034035"/>
          </a:xfrm>
          <a:prstGeom prst="rect">
            <a:avLst/>
          </a:prstGeom>
        </p:spPr>
      </p:pic>
      <p:pic>
        <p:nvPicPr>
          <p:cNvPr id="7" name="4 İçerik Yer Tutucusu" descr="153.08.01.0500-karaca-garland-serisi-jx131-a001-01-tabak-30-cm-1-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1928826" cy="2034035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500166" y="285749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Tabakların içinde toplam kaç kurabiye vardır?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571604" y="3429000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3 tane tabak var ama içlerinde hiç kurabiye yok o zaman   0 + 0 + 0 =  0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714480" y="428625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Çarpma yapalım   3 x 0 = 0</a:t>
            </a:r>
            <a:endParaRPr lang="tr-TR" sz="2400" b="1" dirty="0"/>
          </a:p>
        </p:txBody>
      </p:sp>
      <p:pic>
        <p:nvPicPr>
          <p:cNvPr id="11" name="10 Resim" descr="sıfı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786190"/>
            <a:ext cx="142679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714480" y="264318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Matematiği çok seveceksin </a:t>
            </a:r>
            <a:r>
              <a:rPr lang="tr-TR" sz="2800" b="1" dirty="0" smtClean="0">
                <a:sym typeface="Wingdings" pitchFamily="2" charset="2"/>
              </a:rPr>
              <a:t></a:t>
            </a:r>
            <a:endParaRPr lang="tr-TR" sz="28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2428860" y="3357562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Dikkat et sıfır seni yutmasın </a:t>
            </a:r>
            <a:r>
              <a:rPr lang="tr-TR" sz="2800" b="1" dirty="0" smtClean="0">
                <a:sym typeface="Wingdings" pitchFamily="2" charset="2"/>
              </a:rPr>
              <a:t>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64db7ce4f02865fb2da34a66b24df25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00364" y="1714488"/>
            <a:ext cx="3190890" cy="3190890"/>
          </a:xfrm>
        </p:spPr>
      </p:pic>
      <p:sp>
        <p:nvSpPr>
          <p:cNvPr id="6" name="5 Metin kutusu"/>
          <p:cNvSpPr txBox="1"/>
          <p:nvPr/>
        </p:nvSpPr>
        <p:spPr>
          <a:xfrm>
            <a:off x="2000232" y="4929198"/>
            <a:ext cx="48577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Ellerimin Dünyası</a:t>
            </a:r>
          </a:p>
          <a:p>
            <a:pPr algn="ctr"/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143108" y="1428736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Eğlenceli matematikler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85776"/>
            <a:ext cx="9144000" cy="7143776"/>
          </a:xfrm>
        </p:spPr>
      </p:pic>
      <p:sp>
        <p:nvSpPr>
          <p:cNvPr id="5" name="4 Metin kutusu"/>
          <p:cNvSpPr txBox="1"/>
          <p:nvPr/>
        </p:nvSpPr>
        <p:spPr>
          <a:xfrm>
            <a:off x="1785918" y="164305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Peki kirazlar daha çok olsaydı ?</a:t>
            </a:r>
            <a:endParaRPr lang="tr-TR" sz="2800" b="1" dirty="0"/>
          </a:p>
        </p:txBody>
      </p:sp>
      <p:pic>
        <p:nvPicPr>
          <p:cNvPr id="7" name="6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1500166" y="2428868"/>
            <a:ext cx="1230086" cy="1062046"/>
          </a:xfrm>
          <a:prstGeom prst="rect">
            <a:avLst/>
          </a:prstGeom>
        </p:spPr>
      </p:pic>
      <p:pic>
        <p:nvPicPr>
          <p:cNvPr id="10" name="9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2786050" y="2428868"/>
            <a:ext cx="1230086" cy="1062046"/>
          </a:xfrm>
          <a:prstGeom prst="rect">
            <a:avLst/>
          </a:prstGeom>
        </p:spPr>
      </p:pic>
      <p:pic>
        <p:nvPicPr>
          <p:cNvPr id="11" name="10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4143372" y="2500306"/>
            <a:ext cx="1230086" cy="1062046"/>
          </a:xfrm>
          <a:prstGeom prst="rect">
            <a:avLst/>
          </a:prstGeom>
        </p:spPr>
      </p:pic>
      <p:pic>
        <p:nvPicPr>
          <p:cNvPr id="12" name="11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5429256" y="2500306"/>
            <a:ext cx="1230086" cy="1062046"/>
          </a:xfrm>
          <a:prstGeom prst="rect">
            <a:avLst/>
          </a:prstGeom>
        </p:spPr>
      </p:pic>
      <p:pic>
        <p:nvPicPr>
          <p:cNvPr id="18" name="17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1643042" y="3643314"/>
            <a:ext cx="1230086" cy="1062046"/>
          </a:xfrm>
          <a:prstGeom prst="rect">
            <a:avLst/>
          </a:prstGeom>
        </p:spPr>
      </p:pic>
      <p:pic>
        <p:nvPicPr>
          <p:cNvPr id="19" name="18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2928926" y="3643314"/>
            <a:ext cx="1230086" cy="1062046"/>
          </a:xfrm>
          <a:prstGeom prst="rect">
            <a:avLst/>
          </a:prstGeom>
        </p:spPr>
      </p:pic>
      <p:pic>
        <p:nvPicPr>
          <p:cNvPr id="20" name="19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4286248" y="3714752"/>
            <a:ext cx="1230086" cy="1062046"/>
          </a:xfrm>
          <a:prstGeom prst="rect">
            <a:avLst/>
          </a:prstGeom>
        </p:spPr>
      </p:pic>
      <p:pic>
        <p:nvPicPr>
          <p:cNvPr id="21" name="20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5572132" y="3714752"/>
            <a:ext cx="1230086" cy="1062046"/>
          </a:xfrm>
          <a:prstGeom prst="rect">
            <a:avLst/>
          </a:prstGeom>
        </p:spPr>
      </p:pic>
      <p:pic>
        <p:nvPicPr>
          <p:cNvPr id="22" name="21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1643042" y="4786322"/>
            <a:ext cx="1230086" cy="1062046"/>
          </a:xfrm>
          <a:prstGeom prst="rect">
            <a:avLst/>
          </a:prstGeom>
        </p:spPr>
      </p:pic>
      <p:pic>
        <p:nvPicPr>
          <p:cNvPr id="23" name="22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2928926" y="4786322"/>
            <a:ext cx="1230086" cy="1062046"/>
          </a:xfrm>
          <a:prstGeom prst="rect">
            <a:avLst/>
          </a:prstGeom>
        </p:spPr>
      </p:pic>
      <p:pic>
        <p:nvPicPr>
          <p:cNvPr id="24" name="23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4286248" y="4857760"/>
            <a:ext cx="1230086" cy="1062046"/>
          </a:xfrm>
          <a:prstGeom prst="rect">
            <a:avLst/>
          </a:prstGeom>
        </p:spPr>
      </p:pic>
      <p:pic>
        <p:nvPicPr>
          <p:cNvPr id="25" name="24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5572132" y="4857760"/>
            <a:ext cx="1230086" cy="1062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643042" y="2143117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Tek tek  toplamak zor değil mi ?</a:t>
            </a:r>
            <a:endParaRPr lang="tr-TR" sz="32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428728" y="3143248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Hele </a:t>
            </a:r>
            <a:r>
              <a:rPr lang="tr-TR" sz="3200" b="1" dirty="0" err="1" smtClean="0">
                <a:solidFill>
                  <a:srgbClr val="C00000"/>
                </a:solidFill>
              </a:rPr>
              <a:t>bi</a:t>
            </a:r>
            <a:r>
              <a:rPr lang="tr-TR" sz="3200" b="1" dirty="0" smtClean="0">
                <a:solidFill>
                  <a:srgbClr val="C00000"/>
                </a:solidFill>
              </a:rPr>
              <a:t> de kirazlar 2 şerli </a:t>
            </a:r>
          </a:p>
          <a:p>
            <a:pPr algn="ctr"/>
            <a:r>
              <a:rPr lang="tr-TR" sz="3200" b="1" dirty="0" smtClean="0">
                <a:solidFill>
                  <a:srgbClr val="C00000"/>
                </a:solidFill>
              </a:rPr>
              <a:t>değil de 6 </a:t>
            </a:r>
            <a:r>
              <a:rPr lang="tr-TR" sz="3200" b="1" dirty="0" err="1" smtClean="0">
                <a:solidFill>
                  <a:srgbClr val="C00000"/>
                </a:solidFill>
              </a:rPr>
              <a:t>şarlı</a:t>
            </a:r>
            <a:r>
              <a:rPr lang="tr-TR" sz="3200" b="1" dirty="0" smtClean="0">
                <a:solidFill>
                  <a:srgbClr val="C00000"/>
                </a:solidFill>
              </a:rPr>
              <a:t> olsaydı  !   </a:t>
            </a:r>
            <a:endParaRPr lang="tr-TR" sz="3200" b="1" dirty="0">
              <a:solidFill>
                <a:srgbClr val="C0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285852" y="4643446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accent3">
                    <a:lumMod val="75000"/>
                  </a:schemeClr>
                </a:solidFill>
              </a:rPr>
              <a:t>Peki bu toplamanın kısa yolu yok mu dediğini duyar gibiyim. </a:t>
            </a:r>
            <a:r>
              <a:rPr lang="tr-TR" sz="3200" b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tr-TR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1571604" y="1500174"/>
            <a:ext cx="1230086" cy="1062046"/>
          </a:xfrm>
          <a:prstGeom prst="rect">
            <a:avLst/>
          </a:prstGeom>
        </p:spPr>
      </p:pic>
      <p:pic>
        <p:nvPicPr>
          <p:cNvPr id="6" name="5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3214678" y="1571612"/>
            <a:ext cx="1230086" cy="1062046"/>
          </a:xfrm>
          <a:prstGeom prst="rect">
            <a:avLst/>
          </a:prstGeom>
        </p:spPr>
      </p:pic>
      <p:pic>
        <p:nvPicPr>
          <p:cNvPr id="7" name="6 Resim" descr="kiraz111.png"/>
          <p:cNvPicPr>
            <a:picLocks noChangeAspect="1"/>
          </p:cNvPicPr>
          <p:nvPr/>
        </p:nvPicPr>
        <p:blipFill>
          <a:blip r:embed="rId3" cstate="print"/>
          <a:srcRect l="20592" r="21572"/>
          <a:stretch>
            <a:fillRect/>
          </a:stretch>
        </p:blipFill>
        <p:spPr>
          <a:xfrm>
            <a:off x="4786314" y="1571612"/>
            <a:ext cx="1230086" cy="1062046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714480" y="2928934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Söyle bakalım her dalda kaçar tane kiraz var? </a:t>
            </a:r>
            <a:endParaRPr lang="tr-TR" sz="20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6643702" y="285749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785918" y="3643314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Peki ikili kirazlardan kaç tane var?</a:t>
            </a:r>
            <a:endParaRPr lang="tr-TR" sz="20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643570" y="364331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3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2285984" y="4429132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r>
              <a:rPr lang="tr-TR" sz="4400" b="1" dirty="0" smtClean="0"/>
              <a:t>  </a:t>
            </a:r>
            <a:r>
              <a:rPr lang="tr-TR" sz="3200" b="1" dirty="0" smtClean="0"/>
              <a:t> </a:t>
            </a:r>
            <a:r>
              <a:rPr lang="tr-TR" dirty="0" smtClean="0"/>
              <a:t>      </a:t>
            </a:r>
            <a:r>
              <a:rPr lang="tr-TR" sz="2400" b="1" dirty="0" smtClean="0"/>
              <a:t>X</a:t>
            </a:r>
            <a:r>
              <a:rPr lang="tr-TR" dirty="0" smtClean="0"/>
              <a:t>       </a:t>
            </a:r>
            <a:r>
              <a:rPr lang="tr-TR" sz="48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tr-TR" sz="3200" b="1" dirty="0" smtClean="0">
                <a:solidFill>
                  <a:srgbClr val="FF0000"/>
                </a:solidFill>
              </a:rPr>
              <a:t> </a:t>
            </a:r>
            <a:r>
              <a:rPr lang="tr-TR" sz="3200" dirty="0" smtClean="0"/>
              <a:t> </a:t>
            </a:r>
            <a:r>
              <a:rPr lang="tr-TR" dirty="0" smtClean="0"/>
              <a:t>     </a:t>
            </a:r>
            <a:r>
              <a:rPr lang="tr-TR" sz="3200" dirty="0" smtClean="0"/>
              <a:t>= </a:t>
            </a:r>
            <a:r>
              <a:rPr lang="tr-TR" dirty="0" smtClean="0"/>
              <a:t>       </a:t>
            </a:r>
            <a:endParaRPr lang="tr-TR" sz="32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786314" y="4572008"/>
            <a:ext cx="1714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/>
              <a:t>6 </a:t>
            </a:r>
            <a:r>
              <a:rPr lang="tr-TR" sz="3200" b="1" dirty="0" smtClean="0">
                <a:solidFill>
                  <a:srgbClr val="FF0000"/>
                </a:solidFill>
              </a:rPr>
              <a:t>   </a:t>
            </a:r>
            <a:r>
              <a:rPr lang="tr-TR" sz="2000" b="1" dirty="0" smtClean="0">
                <a:solidFill>
                  <a:srgbClr val="FF0000"/>
                </a:solidFill>
              </a:rPr>
              <a:t>    </a:t>
            </a:r>
          </a:p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Bütün kirazların sayısı</a:t>
            </a:r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15" name="14 İçerik Yer Tutucusu" descr="a1fb102236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57620" y="5357826"/>
            <a:ext cx="428628" cy="732154"/>
          </a:xfrm>
        </p:spPr>
      </p:pic>
      <p:sp>
        <p:nvSpPr>
          <p:cNvPr id="16" name="15 Metin kutusu"/>
          <p:cNvSpPr txBox="1"/>
          <p:nvPr/>
        </p:nvSpPr>
        <p:spPr>
          <a:xfrm>
            <a:off x="4214810" y="5429264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2</a:t>
            </a:r>
            <a:endParaRPr lang="tr-TR" sz="14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4000496" y="514351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4</a:t>
            </a:r>
            <a:endParaRPr lang="tr-TR" sz="14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3786182" y="5143512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6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10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1785950" cy="1189889"/>
          </a:xfrm>
          <a:prstGeom prst="rect">
            <a:avLst/>
          </a:prstGeom>
        </p:spPr>
      </p:pic>
      <p:pic>
        <p:nvPicPr>
          <p:cNvPr id="11" name="8 İçerik Yer Tutucusu" descr="2248d1f3-abd2-4d38-8e70-4546d7c4fd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1715585" cy="1143008"/>
          </a:xfrm>
          <a:prstGeom prst="rect">
            <a:avLst/>
          </a:prstGeom>
        </p:spPr>
      </p:pic>
      <p:pic>
        <p:nvPicPr>
          <p:cNvPr id="9" name="8 İçerik Yer Tutucusu" descr="2248d1f3-abd2-4d38-8e70-4546d7c4fd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1785950" cy="1189889"/>
          </a:xfrm>
        </p:spPr>
      </p:pic>
      <p:pic>
        <p:nvPicPr>
          <p:cNvPr id="13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571744"/>
            <a:ext cx="1785950" cy="1189889"/>
          </a:xfrm>
          <a:prstGeom prst="rect">
            <a:avLst/>
          </a:prstGeom>
        </p:spPr>
      </p:pic>
      <p:pic>
        <p:nvPicPr>
          <p:cNvPr id="14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500306"/>
            <a:ext cx="1785950" cy="1189889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1357290" y="371475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3 er tane çilek beş kişiye ayrılmış peki toplamda kaç çilek var?</a:t>
            </a:r>
            <a:endParaRPr lang="tr-TR" sz="20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571736" y="407194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3 + 3 + 3  + 3 + 3  =  15  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1714480" y="478632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Bu şekilde bulabilirsin tabi ama çok uğraştırıcı değil mi?</a:t>
            </a:r>
            <a:endParaRPr lang="tr-T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" name="17 Resim" descr="3007296282542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072074"/>
            <a:ext cx="869245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1785950" cy="1189889"/>
          </a:xfrm>
          <a:prstGeom prst="rect">
            <a:avLst/>
          </a:prstGeom>
        </p:spPr>
      </p:pic>
      <p:pic>
        <p:nvPicPr>
          <p:cNvPr id="6" name="8 İçerik Yer Tutucusu" descr="2248d1f3-abd2-4d38-8e70-4546d7c4fd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1428736"/>
            <a:ext cx="1715585" cy="1143008"/>
          </a:xfrm>
          <a:prstGeom prst="rect">
            <a:avLst/>
          </a:prstGeom>
        </p:spPr>
      </p:pic>
      <p:pic>
        <p:nvPicPr>
          <p:cNvPr id="7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1785950" cy="1189889"/>
          </a:xfrm>
          <a:prstGeom prst="rect">
            <a:avLst/>
          </a:prstGeom>
        </p:spPr>
      </p:pic>
      <p:pic>
        <p:nvPicPr>
          <p:cNvPr id="8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2571744"/>
            <a:ext cx="1785950" cy="1189889"/>
          </a:xfrm>
          <a:prstGeom prst="rect">
            <a:avLst/>
          </a:prstGeom>
        </p:spPr>
      </p:pic>
      <p:pic>
        <p:nvPicPr>
          <p:cNvPr id="9" name="8 İçerik Yer Tutucusu" descr="2248d1f3-abd2-4d38-8e70-4546d7c4fd0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500306"/>
            <a:ext cx="1785950" cy="1189889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2428860" y="3643314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/>
              <a:t>5</a:t>
            </a:r>
            <a:r>
              <a:rPr lang="tr-TR" dirty="0" smtClean="0"/>
              <a:t>         </a:t>
            </a:r>
            <a:r>
              <a:rPr lang="tr-TR" sz="2400" b="1" dirty="0" smtClean="0"/>
              <a:t> X            </a:t>
            </a:r>
            <a:r>
              <a:rPr lang="tr-TR" sz="4800" b="1" dirty="0" smtClean="0"/>
              <a:t>3  </a:t>
            </a:r>
            <a:r>
              <a:rPr lang="tr-TR" sz="2800" b="1" dirty="0" smtClean="0"/>
              <a:t>=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3000364" y="442913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5 kere 3</a:t>
            </a:r>
          </a:p>
          <a:p>
            <a:r>
              <a:rPr lang="tr-TR" b="1" dirty="0" smtClean="0"/>
              <a:t>5 tane 3</a:t>
            </a:r>
          </a:p>
        </p:txBody>
      </p:sp>
      <p:pic>
        <p:nvPicPr>
          <p:cNvPr id="21506" name="Picture 2" descr="5 parmak png ile ilgili görsel sonucu"/>
          <p:cNvPicPr>
            <a:picLocks noChangeAspect="1" noChangeArrowheads="1"/>
          </p:cNvPicPr>
          <p:nvPr/>
        </p:nvPicPr>
        <p:blipFill>
          <a:blip r:embed="rId5"/>
          <a:srcRect l="27084" t="12500" r="29166" b="12499"/>
          <a:stretch>
            <a:fillRect/>
          </a:stretch>
        </p:blipFill>
        <p:spPr bwMode="auto">
          <a:xfrm>
            <a:off x="4071934" y="4714884"/>
            <a:ext cx="785818" cy="1347117"/>
          </a:xfrm>
          <a:prstGeom prst="rect">
            <a:avLst/>
          </a:prstGeom>
          <a:noFill/>
        </p:spPr>
      </p:pic>
      <p:sp>
        <p:nvSpPr>
          <p:cNvPr id="17" name="16 Metin kutusu"/>
          <p:cNvSpPr txBox="1"/>
          <p:nvPr/>
        </p:nvSpPr>
        <p:spPr>
          <a:xfrm>
            <a:off x="4786314" y="51435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572000" y="450057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4357686" y="442913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4071934" y="442913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929058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15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5357818" y="378619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tr-TR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istockphoto-959422888-1024x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512" r="6512" b="4401"/>
          <a:stretch>
            <a:fillRect/>
          </a:stretch>
        </p:blipFill>
        <p:spPr>
          <a:xfrm>
            <a:off x="1357290" y="1357298"/>
            <a:ext cx="1219776" cy="1340709"/>
          </a:xfrm>
        </p:spPr>
      </p:pic>
      <p:pic>
        <p:nvPicPr>
          <p:cNvPr id="6" name="4 İçerik Yer Tutucusu" descr="istockphoto-959422888-1024x1024.jpg"/>
          <p:cNvPicPr>
            <a:picLocks noChangeAspect="1"/>
          </p:cNvPicPr>
          <p:nvPr/>
        </p:nvPicPr>
        <p:blipFill>
          <a:blip r:embed="rId3" cstate="print"/>
          <a:srcRect l="6512" r="6512" b="4401"/>
          <a:stretch>
            <a:fillRect/>
          </a:stretch>
        </p:blipFill>
        <p:spPr>
          <a:xfrm>
            <a:off x="2714612" y="1357298"/>
            <a:ext cx="1219776" cy="1340709"/>
          </a:xfrm>
          <a:prstGeom prst="rect">
            <a:avLst/>
          </a:prstGeom>
        </p:spPr>
      </p:pic>
      <p:pic>
        <p:nvPicPr>
          <p:cNvPr id="7" name="4 İçerik Yer Tutucusu" descr="istockphoto-959422888-1024x1024.jpg"/>
          <p:cNvPicPr>
            <a:picLocks noChangeAspect="1"/>
          </p:cNvPicPr>
          <p:nvPr/>
        </p:nvPicPr>
        <p:blipFill>
          <a:blip r:embed="rId3" cstate="print"/>
          <a:srcRect l="6512" r="6512" b="4401"/>
          <a:stretch>
            <a:fillRect/>
          </a:stretch>
        </p:blipFill>
        <p:spPr>
          <a:xfrm>
            <a:off x="4071934" y="1357298"/>
            <a:ext cx="1219776" cy="1340709"/>
          </a:xfrm>
          <a:prstGeom prst="rect">
            <a:avLst/>
          </a:prstGeom>
        </p:spPr>
      </p:pic>
      <p:pic>
        <p:nvPicPr>
          <p:cNvPr id="8" name="4 İçerik Yer Tutucusu" descr="istockphoto-959422888-1024x1024.jpg"/>
          <p:cNvPicPr>
            <a:picLocks noChangeAspect="1"/>
          </p:cNvPicPr>
          <p:nvPr/>
        </p:nvPicPr>
        <p:blipFill>
          <a:blip r:embed="rId3" cstate="print"/>
          <a:srcRect l="6512" r="6512" b="4401"/>
          <a:stretch>
            <a:fillRect/>
          </a:stretch>
        </p:blipFill>
        <p:spPr>
          <a:xfrm>
            <a:off x="5429256" y="1357298"/>
            <a:ext cx="1219776" cy="1340709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428728" y="3000372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Tavşanların toplam kaç kulağı vardır?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643042" y="3500438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4 tavşan var ve her birisinde 2 şer tane kulak var o zaman;  </a:t>
            </a:r>
            <a:endParaRPr lang="tr-TR" sz="24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43042" y="421481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4</a:t>
            </a:r>
            <a:r>
              <a:rPr lang="tr-TR" sz="2400" dirty="0" smtClean="0"/>
              <a:t> </a:t>
            </a:r>
            <a:r>
              <a:rPr lang="tr-TR" sz="2400" b="1" dirty="0" smtClean="0"/>
              <a:t>x</a:t>
            </a:r>
            <a:r>
              <a:rPr lang="tr-TR" sz="2400" dirty="0" smtClean="0"/>
              <a:t> </a:t>
            </a:r>
            <a:r>
              <a:rPr lang="tr-TR" sz="3600" b="1" dirty="0" smtClean="0"/>
              <a:t>2 </a:t>
            </a:r>
            <a:r>
              <a:rPr lang="tr-TR" sz="2400" b="1" dirty="0" smtClean="0"/>
              <a:t>=</a:t>
            </a:r>
            <a:r>
              <a:rPr lang="tr-TR" sz="2400" dirty="0" smtClean="0"/>
              <a:t>  </a:t>
            </a:r>
            <a:r>
              <a:rPr lang="tr-TR" sz="3200" b="1" dirty="0" smtClean="0"/>
              <a:t>8        </a:t>
            </a:r>
            <a:endParaRPr lang="tr-TR" sz="24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857356" y="471488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4 kere 2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4 tane 2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13" name="12 Resim" descr="6747864a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4929198"/>
            <a:ext cx="551093" cy="1214446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4286248" y="471488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8   6 4 2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epositphotos_60643643-stock-illustration-red-frame-for-any-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215214"/>
          </a:xfrm>
          <a:prstGeom prst="rect">
            <a:avLst/>
          </a:prstGeom>
        </p:spPr>
      </p:pic>
      <p:pic>
        <p:nvPicPr>
          <p:cNvPr id="5" name="4 İçerik Yer Tutucusu" descr="sticker-cartoon-apple-tree-creative-illustrated-147644124.jpg"/>
          <p:cNvPicPr>
            <a:picLocks noGrp="1" noChangeAspect="1"/>
          </p:cNvPicPr>
          <p:nvPr>
            <p:ph idx="1"/>
          </p:nvPr>
        </p:nvPicPr>
        <p:blipFill>
          <a:blip r:embed="rId3"/>
          <a:srcRect t="11686" b="12142"/>
          <a:stretch>
            <a:fillRect/>
          </a:stretch>
        </p:blipFill>
        <p:spPr>
          <a:xfrm>
            <a:off x="1285852" y="1285860"/>
            <a:ext cx="2005018" cy="1527270"/>
          </a:xfrm>
        </p:spPr>
      </p:pic>
      <p:pic>
        <p:nvPicPr>
          <p:cNvPr id="6" name="4 İçerik Yer Tutucusu" descr="sticker-cartoon-apple-tree-creative-illustrated-147644124.jpg"/>
          <p:cNvPicPr>
            <a:picLocks noChangeAspect="1"/>
          </p:cNvPicPr>
          <p:nvPr/>
        </p:nvPicPr>
        <p:blipFill>
          <a:blip r:embed="rId3"/>
          <a:srcRect l="7126" t="11686" r="7363" b="12142"/>
          <a:stretch>
            <a:fillRect/>
          </a:stretch>
        </p:blipFill>
        <p:spPr>
          <a:xfrm>
            <a:off x="3143240" y="1285860"/>
            <a:ext cx="1714512" cy="1527270"/>
          </a:xfrm>
          <a:prstGeom prst="rect">
            <a:avLst/>
          </a:prstGeom>
        </p:spPr>
      </p:pic>
      <p:pic>
        <p:nvPicPr>
          <p:cNvPr id="7" name="4 İçerik Yer Tutucusu" descr="sticker-cartoon-apple-tree-creative-illustrated-147644124.jpg"/>
          <p:cNvPicPr>
            <a:picLocks noChangeAspect="1"/>
          </p:cNvPicPr>
          <p:nvPr/>
        </p:nvPicPr>
        <p:blipFill>
          <a:blip r:embed="rId3"/>
          <a:srcRect l="7126" t="11686" r="7363" b="12142"/>
          <a:stretch>
            <a:fillRect/>
          </a:stretch>
        </p:blipFill>
        <p:spPr>
          <a:xfrm>
            <a:off x="4857752" y="1285860"/>
            <a:ext cx="1714512" cy="152727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571604" y="2928934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Ağaçlarda toplam kaç  elma vardır?</a:t>
            </a:r>
            <a:endParaRPr lang="tr-TR" sz="20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714480" y="350043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 ağaçta 4 er elma var. O zaman ;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643042" y="3929067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3</a:t>
            </a:r>
            <a:r>
              <a:rPr lang="tr-TR" dirty="0" smtClean="0"/>
              <a:t>      </a:t>
            </a:r>
            <a:r>
              <a:rPr lang="tr-TR" sz="2000" b="1" dirty="0" smtClean="0"/>
              <a:t>X</a:t>
            </a:r>
            <a:r>
              <a:rPr lang="tr-TR" dirty="0" smtClean="0"/>
              <a:t>       </a:t>
            </a:r>
            <a:r>
              <a:rPr lang="tr-TR" sz="3600" b="1" dirty="0" smtClean="0"/>
              <a:t> 4   </a:t>
            </a:r>
            <a:r>
              <a:rPr lang="tr-TR" sz="6000" dirty="0" smtClean="0"/>
              <a:t> </a:t>
            </a:r>
            <a:r>
              <a:rPr lang="tr-TR" sz="3600" dirty="0" smtClean="0"/>
              <a:t>=</a:t>
            </a:r>
            <a:endParaRPr lang="tr-TR" dirty="0"/>
          </a:p>
        </p:txBody>
      </p:sp>
      <p:pic>
        <p:nvPicPr>
          <p:cNvPr id="12" name="14 İçerik Yer Tutucusu" descr="a1fb1022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5286388"/>
            <a:ext cx="500066" cy="854180"/>
          </a:xfrm>
          <a:prstGeom prst="rect">
            <a:avLst/>
          </a:prstGeom>
        </p:spPr>
      </p:pic>
      <p:sp>
        <p:nvSpPr>
          <p:cNvPr id="13" name="12 Metin kutusu"/>
          <p:cNvSpPr txBox="1"/>
          <p:nvPr/>
        </p:nvSpPr>
        <p:spPr>
          <a:xfrm>
            <a:off x="3357554" y="53578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3143240" y="500063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8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714612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12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929058" y="428625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12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979</Words>
  <PresentationFormat>Ekran Gösterisi (4:3)</PresentationFormat>
  <Paragraphs>184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sedanur</dc:creator>
  <cp:lastModifiedBy>sedanur</cp:lastModifiedBy>
  <cp:revision>35</cp:revision>
  <dcterms:created xsi:type="dcterms:W3CDTF">2020-01-25T15:37:54Z</dcterms:created>
  <dcterms:modified xsi:type="dcterms:W3CDTF">2020-01-26T16:37:15Z</dcterms:modified>
</cp:coreProperties>
</file>