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56" r:id="rId5"/>
    <p:sldId id="259" r:id="rId6"/>
    <p:sldId id="257" r:id="rId7"/>
    <p:sldId id="258" r:id="rId8"/>
    <p:sldId id="262" r:id="rId9"/>
    <p:sldId id="264" r:id="rId10"/>
    <p:sldId id="263" r:id="rId11"/>
    <p:sldId id="260" r:id="rId12"/>
    <p:sldId id="261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D709-EC5D-4FE1-974A-BD03F32E4798}" type="datetimeFigureOut">
              <a:rPr lang="tr-TR" smtClean="0"/>
              <a:pPr/>
              <a:t>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9D99-6B63-47A7-9D9E-2A410A812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Kayra Aydin" pitchFamily="34" charset="0"/>
                <a:cs typeface="Arial" pitchFamily="34" charset="0"/>
              </a:rPr>
              <a:t>H</a:t>
            </a:r>
            <a:r>
              <a:rPr lang="tr-TR" dirty="0" smtClean="0">
                <a:latin typeface="Kayra Aydin" pitchFamily="34" charset="0"/>
                <a:cs typeface="Arial" pitchFamily="34" charset="0"/>
              </a:rPr>
              <a:t>angisi sınıf eşyası değildir?</a:t>
            </a:r>
            <a:endParaRPr lang="tr-TR" dirty="0">
              <a:latin typeface="Kayra Aydin" pitchFamily="34" charset="0"/>
              <a:cs typeface="Arial" pitchFamily="34" charset="0"/>
            </a:endParaRPr>
          </a:p>
        </p:txBody>
      </p:sp>
      <p:pic>
        <p:nvPicPr>
          <p:cNvPr id="1026" name="Picture 2" descr="okul sırası, dershane sırası, kurs sırası, öğrenci sırası, | Desk, School  desks, Drafting de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2487599" cy="1928826"/>
          </a:xfrm>
          <a:prstGeom prst="rect">
            <a:avLst/>
          </a:prstGeom>
          <a:noFill/>
        </p:spPr>
      </p:pic>
      <p:pic>
        <p:nvPicPr>
          <p:cNvPr id="1028" name="Picture 4" descr="Sınıf Dolabı - 102026 | Nadir Mobil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857364"/>
            <a:ext cx="2344723" cy="2285960"/>
          </a:xfrm>
          <a:prstGeom prst="rect">
            <a:avLst/>
          </a:prstGeom>
          <a:noFill/>
        </p:spPr>
      </p:pic>
      <p:sp>
        <p:nvSpPr>
          <p:cNvPr id="1030" name="AutoShape 6" descr="Büyük Kırmızı Koltuk resim_Grafik numarası 400245579_tr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Büyük Kırmızı Koltuk resim_Grafik numarası 400245579_tr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Kanepe Koltuk Oturma odası Çekyat Kılıf - Koltuk PNG Resim şeffaf PNG  görüntüs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3116"/>
            <a:ext cx="1987533" cy="2251045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1571604" y="4429132"/>
            <a:ext cx="92869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  <a:latin typeface="Kayra Aydin" pitchFamily="34" charset="0"/>
              </a:rPr>
              <a:t>A</a:t>
            </a:r>
            <a:endParaRPr lang="tr-TR" sz="48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4357686" y="4429132"/>
            <a:ext cx="92869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Kayra Aydin" pitchFamily="34" charset="0"/>
              </a:rPr>
              <a:t>B</a:t>
            </a:r>
            <a:endParaRPr lang="tr-TR" sz="4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7072330" y="4429132"/>
            <a:ext cx="92869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Kayra Aydin" pitchFamily="34" charset="0"/>
              </a:rPr>
              <a:t>C</a:t>
            </a:r>
            <a:endParaRPr lang="tr-TR" sz="4400" dirty="0">
              <a:solidFill>
                <a:schemeClr val="tx1"/>
              </a:solidFill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Kayra Aydin" pitchFamily="34" charset="0"/>
              </a:rPr>
              <a:t>Hangi kelime üç hecelidir?</a:t>
            </a:r>
            <a:endParaRPr lang="tr-TR" dirty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2500306"/>
            <a:ext cx="8229600" cy="3471874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tr-TR" sz="4400" dirty="0" smtClean="0">
                <a:latin typeface="Kayra Aydin" pitchFamily="34" charset="0"/>
              </a:rPr>
              <a:t> şekerlik</a:t>
            </a:r>
          </a:p>
          <a:p>
            <a:pPr marL="514350" indent="-514350">
              <a:buAutoNum type="alphaUcPeriod"/>
            </a:pPr>
            <a:r>
              <a:rPr lang="tr-TR" sz="4400" dirty="0" smtClean="0">
                <a:latin typeface="Kayra Aydin" pitchFamily="34" charset="0"/>
              </a:rPr>
              <a:t> gamze</a:t>
            </a:r>
          </a:p>
          <a:p>
            <a:pPr marL="514350" indent="-514350">
              <a:buAutoNum type="alphaUcPeriod"/>
            </a:pPr>
            <a:r>
              <a:rPr lang="tr-TR" sz="4400" dirty="0" smtClean="0">
                <a:latin typeface="Kayra Aydin" pitchFamily="34" charset="0"/>
              </a:rPr>
              <a:t> kırtasiye </a:t>
            </a:r>
            <a:endParaRPr lang="tr-TR" sz="4400" dirty="0"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2643198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Kayra Aydin" pitchFamily="34" charset="0"/>
              </a:rPr>
              <a:t>i</a:t>
            </a:r>
            <a:r>
              <a:rPr lang="tr-TR" dirty="0" smtClean="0">
                <a:latin typeface="Kayra Aydin" pitchFamily="34" charset="0"/>
              </a:rPr>
              <a:t> - l – e – k </a:t>
            </a:r>
            <a:r>
              <a:rPr lang="tr-TR" dirty="0" smtClean="0">
                <a:latin typeface="Kayra Aydin" pitchFamily="34" charset="0"/>
              </a:rPr>
              <a:t>– ç</a:t>
            </a:r>
            <a:r>
              <a:rPr lang="tr-TR" dirty="0" smtClean="0">
                <a:latin typeface="Kayra Aydin" pitchFamily="34" charset="0"/>
              </a:rPr>
              <a:t/>
            </a:r>
            <a:br>
              <a:rPr lang="tr-TR" dirty="0" smtClean="0">
                <a:latin typeface="Kayra Aydin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Kayra Aydin" pitchFamily="34" charset="0"/>
              </a:rPr>
              <a:t>karışık verilen harflerden hangi kelime oluşur?</a:t>
            </a:r>
            <a:r>
              <a:rPr lang="tr-TR" dirty="0" smtClean="0">
                <a:latin typeface="Kayra Aydin" pitchFamily="34" charset="0"/>
              </a:rPr>
              <a:t/>
            </a:r>
            <a:br>
              <a:rPr lang="tr-TR" dirty="0" smtClean="0">
                <a:latin typeface="Kayra Aydin" pitchFamily="34" charset="0"/>
              </a:rPr>
            </a:br>
            <a:endParaRPr lang="tr-TR" dirty="0">
              <a:latin typeface="Kayra Aydin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2857496"/>
            <a:ext cx="8229600" cy="2840039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tr-TR" sz="4800" dirty="0" smtClean="0">
                <a:latin typeface="Kayra Aydin" pitchFamily="34" charset="0"/>
              </a:rPr>
              <a:t> çekiç</a:t>
            </a:r>
          </a:p>
          <a:p>
            <a:pPr marL="514350" indent="-514350">
              <a:buAutoNum type="alphaUcPeriod"/>
            </a:pPr>
            <a:r>
              <a:rPr lang="tr-TR" sz="4800" dirty="0" smtClean="0">
                <a:latin typeface="Kayra Aydin" pitchFamily="34" charset="0"/>
              </a:rPr>
              <a:t>  keçi</a:t>
            </a:r>
          </a:p>
          <a:p>
            <a:pPr marL="514350" indent="-514350">
              <a:buAutoNum type="alphaUcPeriod"/>
            </a:pPr>
            <a:r>
              <a:rPr lang="tr-TR" sz="4800" dirty="0" smtClean="0">
                <a:latin typeface="Kayra Aydin" pitchFamily="34" charset="0"/>
              </a:rPr>
              <a:t> çilek</a:t>
            </a:r>
          </a:p>
          <a:p>
            <a:pPr marL="514350" indent="-514350">
              <a:buAutoNum type="alphaUcPeriod"/>
            </a:pPr>
            <a:endParaRPr lang="tr-TR" sz="5400" dirty="0"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4143404"/>
          </a:xfrm>
        </p:spPr>
        <p:txBody>
          <a:bodyPr>
            <a:noAutofit/>
          </a:bodyPr>
          <a:lstStyle/>
          <a:p>
            <a:pPr algn="l"/>
            <a:r>
              <a:rPr lang="tr-TR" sz="3200" dirty="0" smtClean="0">
                <a:latin typeface="Kayra Aydin" pitchFamily="34" charset="0"/>
              </a:rPr>
              <a:t>	</a:t>
            </a:r>
            <a:r>
              <a:rPr lang="tr-TR" sz="4000" dirty="0" smtClean="0">
                <a:latin typeface="Kayra Aydin" pitchFamily="34" charset="0"/>
              </a:rPr>
              <a:t>Ahmet pencereden dışarı baktığında her yerin bembeyaz olduğunu gördü. Hemen yeşil eldivenini, sarı montunu, kırmızı pantolonunu ve mavi atkısını takarak kartopu oynamak için bahçeye fırladı.</a:t>
            </a:r>
            <a:r>
              <a:rPr lang="tr-TR" sz="3200" dirty="0" smtClean="0">
                <a:latin typeface="Kayra Aydin" pitchFamily="34" charset="0"/>
              </a:rPr>
              <a:t/>
            </a:r>
            <a:br>
              <a:rPr lang="tr-TR" sz="3200" dirty="0" smtClean="0">
                <a:latin typeface="Kayra Aydin" pitchFamily="34" charset="0"/>
              </a:rPr>
            </a:br>
            <a:r>
              <a:rPr lang="tr-TR" sz="3200" dirty="0">
                <a:latin typeface="Kayra Aydin" pitchFamily="34" charset="0"/>
              </a:rPr>
              <a:t/>
            </a:r>
            <a:br>
              <a:rPr lang="tr-TR" sz="3200" dirty="0">
                <a:latin typeface="Kayra Aydin" pitchFamily="34" charset="0"/>
              </a:rPr>
            </a:br>
            <a:r>
              <a:rPr lang="tr-TR" sz="3200" dirty="0" smtClean="0">
                <a:latin typeface="Kayra Aydin" pitchFamily="34" charset="0"/>
              </a:rPr>
              <a:t>	</a:t>
            </a:r>
            <a:r>
              <a:rPr lang="tr-TR" sz="3600" dirty="0" smtClean="0">
                <a:solidFill>
                  <a:srgbClr val="FF0000"/>
                </a:solidFill>
                <a:latin typeface="Kayra Aydin" pitchFamily="34" charset="0"/>
              </a:rPr>
              <a:t>Ahmet’ i çizip gösterir misin?</a:t>
            </a:r>
            <a:endParaRPr lang="tr-TR" sz="3600" dirty="0">
              <a:solidFill>
                <a:srgbClr val="FF0000"/>
              </a:solidFill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tr-TR" dirty="0" smtClean="0">
                <a:latin typeface="Kayra Aydin" pitchFamily="34" charset="0"/>
              </a:rPr>
              <a:t>Hangisi okul araç gerecidir?</a:t>
            </a:r>
            <a:endParaRPr lang="tr-TR" dirty="0">
              <a:latin typeface="Kayra Aydin" pitchFamily="34" charset="0"/>
            </a:endParaRPr>
          </a:p>
        </p:txBody>
      </p:sp>
      <p:pic>
        <p:nvPicPr>
          <p:cNvPr id="24578" name="Picture 2" descr="Fantastik Resimler, fantastik bebeki, fantastik oyuncak bebek png resimler  şebnem nisanboard | Nisan Forum Flatcast Radyo Destek Paylaşım Site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487599" cy="2786082"/>
          </a:xfrm>
          <a:prstGeom prst="rect">
            <a:avLst/>
          </a:prstGeom>
          <a:noFill/>
        </p:spPr>
      </p:pic>
      <p:pic>
        <p:nvPicPr>
          <p:cNvPr id="24580" name="Picture 4" descr="700x1050 Türk Bayrağı | BaskıSe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857364"/>
            <a:ext cx="2273285" cy="3071778"/>
          </a:xfrm>
          <a:prstGeom prst="rect">
            <a:avLst/>
          </a:prstGeom>
          <a:noFill/>
        </p:spPr>
      </p:pic>
      <p:pic>
        <p:nvPicPr>
          <p:cNvPr id="24582" name="Picture 6" descr="Sayfayı kaplayan boya kalemleri resmi png | Meb D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357430"/>
            <a:ext cx="2643206" cy="2428892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357290" y="5214950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latin typeface="Kayra Aydin" pitchFamily="34" charset="0"/>
              </a:rPr>
              <a:t>A</a:t>
            </a:r>
            <a:endParaRPr lang="tr-TR" sz="4400" dirty="0">
              <a:latin typeface="Kayra Aydin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4357686" y="5143512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latin typeface="Kayra Aydin" pitchFamily="34" charset="0"/>
              </a:rPr>
              <a:t>B</a:t>
            </a:r>
            <a:endParaRPr lang="tr-TR" sz="4400" dirty="0">
              <a:latin typeface="Kayra Aydin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7072330" y="5143512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latin typeface="Kayra Aydin" pitchFamily="34" charset="0"/>
              </a:rPr>
              <a:t>C</a:t>
            </a:r>
            <a:endParaRPr lang="tr-TR" sz="4400" dirty="0"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50019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Kayra Aydin" pitchFamily="34" charset="0"/>
              </a:rPr>
              <a:t>Hangisinin okunuşu yanlış verilmiştir?</a:t>
            </a:r>
            <a:endParaRPr lang="tr-TR" dirty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 marL="1771650" lvl="3" indent="-514350">
              <a:buAutoNum type="alphaUcPeriod"/>
            </a:pPr>
            <a:r>
              <a:rPr lang="tr-TR" sz="4000" dirty="0" smtClean="0">
                <a:latin typeface="Kayra Aydin" pitchFamily="34" charset="0"/>
              </a:rPr>
              <a:t> 8= sekiz</a:t>
            </a:r>
          </a:p>
          <a:p>
            <a:pPr marL="1771650" lvl="3" indent="-514350">
              <a:buAutoNum type="alphaUcPeriod"/>
            </a:pPr>
            <a:r>
              <a:rPr lang="tr-TR" sz="4000" dirty="0" smtClean="0">
                <a:latin typeface="Kayra Aydin" pitchFamily="34" charset="0"/>
              </a:rPr>
              <a:t> 17= on yedi</a:t>
            </a:r>
          </a:p>
          <a:p>
            <a:pPr marL="1771650" lvl="3" indent="-514350">
              <a:buAutoNum type="alphaUcPeriod"/>
            </a:pPr>
            <a:r>
              <a:rPr lang="tr-TR" sz="4000" dirty="0" smtClean="0">
                <a:latin typeface="Kayra Aydin" pitchFamily="34" charset="0"/>
              </a:rPr>
              <a:t> 29= otuz dokuz </a:t>
            </a:r>
            <a:endParaRPr lang="tr-TR" sz="4000" dirty="0"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Kayra Aydin" pitchFamily="34" charset="0"/>
              </a:rPr>
              <a:t>15 sayısından önce ve sonra gelen sayılar hangi seçenektedir?</a:t>
            </a:r>
            <a:endParaRPr lang="tr-TR" sz="4000" dirty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5543544" cy="29289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tr-TR" sz="4800" dirty="0" smtClean="0">
                <a:solidFill>
                  <a:schemeClr val="tx1"/>
                </a:solidFill>
              </a:rPr>
              <a:t>  12-14</a:t>
            </a:r>
          </a:p>
          <a:p>
            <a:pPr marL="514350" indent="-514350">
              <a:buAutoNum type="alphaUcPeriod"/>
            </a:pPr>
            <a:r>
              <a:rPr lang="tr-TR" sz="4800" dirty="0" smtClean="0">
                <a:solidFill>
                  <a:schemeClr val="tx1"/>
                </a:solidFill>
              </a:rPr>
              <a:t>  13-16</a:t>
            </a:r>
          </a:p>
          <a:p>
            <a:pPr marL="514350" indent="-514350">
              <a:buAutoNum type="alphaUcPeriod"/>
            </a:pPr>
            <a:r>
              <a:rPr lang="tr-TR" sz="4800" dirty="0" smtClean="0">
                <a:solidFill>
                  <a:schemeClr val="tx1"/>
                </a:solidFill>
              </a:rPr>
              <a:t>  </a:t>
            </a:r>
            <a:r>
              <a:rPr lang="tr-TR" sz="4800" dirty="0" smtClean="0">
                <a:solidFill>
                  <a:schemeClr val="tx1"/>
                </a:solidFill>
              </a:rPr>
              <a:t>14-16</a:t>
            </a:r>
            <a:endParaRPr lang="tr-TR" sz="4800" dirty="0" smtClean="0">
              <a:solidFill>
                <a:schemeClr val="tx1"/>
              </a:solidFill>
            </a:endParaRPr>
          </a:p>
          <a:p>
            <a:pPr marL="514350" indent="-514350">
              <a:buAutoNum type="alphaUcPeriod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Kayra Aydin" pitchFamily="34" charset="0"/>
              </a:rPr>
              <a:t>19 sayısındaki onluk ve birlikler hangi seçenekte verilmiştir?</a:t>
            </a:r>
            <a:endParaRPr lang="tr-TR" sz="3600" dirty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tr-TR" sz="3600" dirty="0" smtClean="0">
                <a:latin typeface="Kayra Aydin" pitchFamily="34" charset="0"/>
              </a:rPr>
              <a:t>  </a:t>
            </a:r>
            <a:r>
              <a:rPr lang="tr-TR" sz="4400" dirty="0" smtClean="0">
                <a:latin typeface="Kayra Aydin" pitchFamily="34" charset="0"/>
              </a:rPr>
              <a:t>9 onluk  1 birlik</a:t>
            </a:r>
          </a:p>
          <a:p>
            <a:pPr marL="514350" indent="-514350">
              <a:buAutoNum type="alphaUcPeriod"/>
            </a:pPr>
            <a:r>
              <a:rPr lang="tr-TR" sz="4400" dirty="0" smtClean="0">
                <a:latin typeface="Kayra Aydin" pitchFamily="34" charset="0"/>
              </a:rPr>
              <a:t>  1 onluk  9 onluk</a:t>
            </a:r>
          </a:p>
          <a:p>
            <a:pPr marL="514350" indent="-514350">
              <a:buAutoNum type="alphaUcPeriod"/>
            </a:pPr>
            <a:r>
              <a:rPr lang="tr-TR" sz="4400" dirty="0" smtClean="0">
                <a:latin typeface="Kayra Aydin" pitchFamily="34" charset="0"/>
              </a:rPr>
              <a:t>  1 onluk 9 birlik</a:t>
            </a:r>
            <a:endParaRPr lang="tr-TR" sz="4400" dirty="0"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511288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Kayra Aydin" pitchFamily="34" charset="0"/>
              </a:rPr>
              <a:t>Altta verilen toplama işlemlerinden hangisi yanlış yapılmıştır?</a:t>
            </a:r>
            <a:endParaRPr lang="tr-TR" sz="3600" dirty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tr-TR" sz="4800" dirty="0" smtClean="0"/>
              <a:t>  9+8=17</a:t>
            </a:r>
          </a:p>
          <a:p>
            <a:pPr marL="514350" indent="-514350">
              <a:buAutoNum type="alphaUcPeriod"/>
            </a:pPr>
            <a:r>
              <a:rPr lang="tr-TR" sz="4800" dirty="0" smtClean="0"/>
              <a:t>  6+7=14</a:t>
            </a:r>
          </a:p>
          <a:p>
            <a:pPr marL="514350" indent="-514350">
              <a:buAutoNum type="alphaUcPeriod"/>
            </a:pPr>
            <a:r>
              <a:rPr lang="tr-TR" sz="4800" dirty="0" smtClean="0"/>
              <a:t>  8+5=13</a:t>
            </a: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939916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Kayra Aydin" pitchFamily="34" charset="0"/>
              </a:rPr>
              <a:t>2’ şer </a:t>
            </a:r>
            <a:r>
              <a:rPr lang="tr-TR" sz="3600" dirty="0" smtClean="0">
                <a:latin typeface="Kayra Aydin" pitchFamily="34" charset="0"/>
              </a:rPr>
              <a:t>ritmik sayarken eksik bırakılan yere hangi sayılar yazılmalı, cevabı yazıp gösteriniz?</a:t>
            </a:r>
            <a:endParaRPr lang="tr-TR" sz="3600" dirty="0">
              <a:latin typeface="Kayra Aydin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500438"/>
            <a:ext cx="822960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/>
              <a:t>2- 4 - 6 – 8 -</a:t>
            </a:r>
            <a:r>
              <a:rPr lang="tr-TR" sz="3600" dirty="0" smtClean="0">
                <a:solidFill>
                  <a:srgbClr val="FF0000"/>
                </a:solidFill>
              </a:rPr>
              <a:t>…...</a:t>
            </a:r>
            <a:r>
              <a:rPr lang="tr-TR" sz="3600" dirty="0" smtClean="0"/>
              <a:t>-12 – 14 – 16 -</a:t>
            </a:r>
            <a:r>
              <a:rPr lang="tr-TR" sz="3600" dirty="0" smtClean="0">
                <a:solidFill>
                  <a:srgbClr val="FF0000"/>
                </a:solidFill>
              </a:rPr>
              <a:t>….…</a:t>
            </a:r>
            <a:r>
              <a:rPr lang="tr-TR" sz="3600" dirty="0" smtClean="0"/>
              <a:t>- 18 -20</a:t>
            </a:r>
          </a:p>
          <a:p>
            <a:pPr>
              <a:buNone/>
            </a:pP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Kayra Aydin" pitchFamily="34" charset="0"/>
              </a:rPr>
              <a:t>Harf sayısı aynı olan kelimeler hangi seçenekte birlikte verilmiş?</a:t>
            </a:r>
            <a:endParaRPr lang="tr-TR" dirty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2714620"/>
            <a:ext cx="8229600" cy="3429024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tr-TR" sz="3600" dirty="0" smtClean="0">
                <a:latin typeface="Kayra Aydin" pitchFamily="34" charset="0"/>
              </a:rPr>
              <a:t> Ayşe – Fatma </a:t>
            </a:r>
          </a:p>
          <a:p>
            <a:pPr marL="514350" indent="-514350">
              <a:buAutoNum type="alphaUcPeriod"/>
            </a:pPr>
            <a:r>
              <a:rPr lang="tr-TR" sz="3600" dirty="0" smtClean="0">
                <a:latin typeface="Kayra Aydin" pitchFamily="34" charset="0"/>
              </a:rPr>
              <a:t> Salata – kardeş</a:t>
            </a:r>
          </a:p>
          <a:p>
            <a:pPr marL="514350" indent="-514350">
              <a:buAutoNum type="alphaUcPeriod"/>
            </a:pPr>
            <a:r>
              <a:rPr lang="tr-TR" sz="3600" dirty="0" smtClean="0">
                <a:latin typeface="Kayra Aydin" pitchFamily="34" charset="0"/>
              </a:rPr>
              <a:t> tabak – bardak </a:t>
            </a:r>
            <a:endParaRPr lang="tr-TR" sz="3600" dirty="0"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Kayra Aydin" pitchFamily="34" charset="0"/>
              </a:rPr>
              <a:t>Hangi seçenekte 4 kelimeden oluşan bir cümle vardır?</a:t>
            </a:r>
            <a:r>
              <a:rPr lang="tr-TR" sz="4000" dirty="0" smtClean="0">
                <a:latin typeface="Kayra Aydin" pitchFamily="34" charset="0"/>
              </a:rPr>
              <a:t/>
            </a:r>
            <a:br>
              <a:rPr lang="tr-TR" sz="4000" dirty="0" smtClean="0">
                <a:latin typeface="Kayra Aydin" pitchFamily="34" charset="0"/>
              </a:rPr>
            </a:br>
            <a:endParaRPr lang="tr-TR" sz="4000" dirty="0">
              <a:latin typeface="Kayra Aydin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2857496"/>
            <a:ext cx="8229600" cy="2982915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tr-TR" sz="4000" dirty="0" smtClean="0">
                <a:latin typeface="Kayra Aydin" pitchFamily="34" charset="0"/>
              </a:rPr>
              <a:t> Dünya durmadan döner.</a:t>
            </a:r>
          </a:p>
          <a:p>
            <a:pPr marL="514350" indent="-514350">
              <a:buAutoNum type="alphaUcPeriod" startAt="2"/>
            </a:pPr>
            <a:r>
              <a:rPr lang="tr-TR" sz="4000" dirty="0" smtClean="0">
                <a:latin typeface="Kayra Aydin" pitchFamily="34" charset="0"/>
              </a:rPr>
              <a:t> Şeyda okula gitmek istiyor.</a:t>
            </a:r>
          </a:p>
          <a:p>
            <a:pPr marL="514350" indent="-514350">
              <a:buAutoNum type="alphaUcPeriod" startAt="2"/>
            </a:pPr>
            <a:r>
              <a:rPr lang="tr-TR" sz="4000" dirty="0" smtClean="0">
                <a:latin typeface="Kayra Aydin" pitchFamily="34" charset="0"/>
              </a:rPr>
              <a:t> Ersin veteriner olmuş.</a:t>
            </a:r>
            <a:endParaRPr lang="tr-TR" sz="4000" dirty="0">
              <a:latin typeface="Kayra Ayd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194</Words>
  <Application>Microsoft Office PowerPoint</Application>
  <PresentationFormat>Ekran Gösterisi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Hangisi sınıf eşyası değildir?</vt:lpstr>
      <vt:lpstr>Hangisi okul araç gerecidir?</vt:lpstr>
      <vt:lpstr>Hangisinin okunuşu yanlış verilmiştir?</vt:lpstr>
      <vt:lpstr>15 sayısından önce ve sonra gelen sayılar hangi seçenektedir?</vt:lpstr>
      <vt:lpstr>19 sayısındaki onluk ve birlikler hangi seçenekte verilmiştir?</vt:lpstr>
      <vt:lpstr>Altta verilen toplama işlemlerinden hangisi yanlış yapılmıştır?</vt:lpstr>
      <vt:lpstr>2’ şer ritmik sayarken eksik bırakılan yere hangi sayılar yazılmalı, cevabı yazıp gösteriniz?</vt:lpstr>
      <vt:lpstr>Harf sayısı aynı olan kelimeler hangi seçenekte birlikte verilmiş?</vt:lpstr>
      <vt:lpstr>Hangi seçenekte 4 kelimeden oluşan bir cümle vardır? </vt:lpstr>
      <vt:lpstr>Hangi kelime üç hecelidir?</vt:lpstr>
      <vt:lpstr>i - l – e – k – ç karışık verilen harflerden hangi kelime oluşur? </vt:lpstr>
      <vt:lpstr> Ahmet pencereden dışarı baktığında her yerin bembeyaz olduğunu gördü. Hemen yeşil eldivenini, sarı montunu, kırmızı pantolonunu ve mavi atkısını takarak kartopu oynamak için bahçeye fırladı.   Ahmet’ i çizip gösterir misin?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Hangisinin okunuşu yanlış verilmiştir?</dc:title>
  <dc:creator>Recep</dc:creator>
  <cp:lastModifiedBy>Recep</cp:lastModifiedBy>
  <cp:revision>2</cp:revision>
  <dcterms:created xsi:type="dcterms:W3CDTF">2021-01-07T21:59:45Z</dcterms:created>
  <dcterms:modified xsi:type="dcterms:W3CDTF">2021-01-09T18:52:17Z</dcterms:modified>
</cp:coreProperties>
</file>