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69" r:id="rId2"/>
    <p:sldId id="27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DC3"/>
    <a:srgbClr val="1F1FB1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6" autoAdjust="0"/>
    <p:restoredTop sz="94444" autoAdjust="0"/>
  </p:normalViewPr>
  <p:slideViewPr>
    <p:cSldViewPr>
      <p:cViewPr varScale="1">
        <p:scale>
          <a:sx n="54" d="100"/>
          <a:sy n="54" d="100"/>
        </p:scale>
        <p:origin x="-5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E3759E-1910-4F94-89C0-366BEA387254}" type="datetimeFigureOut">
              <a:rPr lang="tr-TR"/>
              <a:pPr>
                <a:defRPr/>
              </a:pPr>
              <a:t>03.06.2020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0929E-5F35-473E-B0F2-0BCE4D4DFB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9F9F-E853-49DD-8769-D3C277F2990C}" type="datetimeFigureOut">
              <a:rPr lang="tr-TR"/>
              <a:pPr>
                <a:defRPr/>
              </a:pPr>
              <a:t>03.06.2020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DDA6-9D4C-4193-8EE1-441C91E80E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304D5-8F85-41EB-BD5A-6B0D094E6EF7}" type="datetimeFigureOut">
              <a:rPr lang="tr-TR"/>
              <a:pPr>
                <a:defRPr/>
              </a:pPr>
              <a:t>03.06.2020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3FD8-D08B-4F79-A0DB-70CC036D0B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51A7-66C2-40AA-9EDC-9D0496FA2715}" type="datetimeFigureOut">
              <a:rPr lang="tr-TR"/>
              <a:pPr>
                <a:defRPr/>
              </a:pPr>
              <a:t>03.06.2020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9947-838A-4795-B39C-6C31F68615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1F99-EB64-48FB-AD72-BBBDA8387221}" type="datetimeFigureOut">
              <a:rPr lang="tr-TR"/>
              <a:pPr>
                <a:defRPr/>
              </a:pPr>
              <a:t>03.06.2020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D12B-C129-45BB-872A-DF7283DA895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09F1-B518-4740-9D99-A405B8875211}" type="datetimeFigureOut">
              <a:rPr lang="tr-TR"/>
              <a:pPr>
                <a:defRPr/>
              </a:pPr>
              <a:t>03.06.2020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BD10-CFE0-4713-986A-442EF7B98F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9D1B-D4FB-4710-8C5A-48855F636012}" type="datetimeFigureOut">
              <a:rPr lang="tr-TR"/>
              <a:pPr>
                <a:defRPr/>
              </a:pPr>
              <a:t>03.06.2020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5CA4-0C12-430C-B4B5-B441272C4B0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43C6-EA0D-4531-B77F-3D8046306A4D}" type="datetimeFigureOut">
              <a:rPr lang="tr-TR"/>
              <a:pPr>
                <a:defRPr/>
              </a:pPr>
              <a:t>03.06.2020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BD10-B835-48D1-8E99-C5575769C5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2C1E-9B39-4128-88F8-BA3D843F6888}" type="datetimeFigureOut">
              <a:rPr lang="tr-TR"/>
              <a:pPr>
                <a:defRPr/>
              </a:pPr>
              <a:t>03.06.2020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D274-0AFF-4A76-A2E8-B4A3A06FFE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225A-09AF-4932-8B5C-51EB198F6CA6}" type="datetimeFigureOut">
              <a:rPr lang="tr-TR"/>
              <a:pPr>
                <a:defRPr/>
              </a:pPr>
              <a:t>03.06.2020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B58B-A693-420E-B879-4B29FDE3AA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E698-92B7-4E8D-B59C-E756C9B9F90F}" type="datetimeFigureOut">
              <a:rPr lang="tr-TR"/>
              <a:pPr>
                <a:defRPr/>
              </a:pPr>
              <a:t>03.06.2020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9ECB-4ADC-45F1-9F01-347A07A121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7DE2-B583-4B50-8F47-20D3A787A771}" type="datetimeFigureOut">
              <a:rPr lang="tr-TR"/>
              <a:pPr>
                <a:defRPr/>
              </a:pPr>
              <a:t>03.06.2020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9240-A316-4E1F-B07C-37BC6910C8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B34CD-4A52-46AC-AC68-366AA579B35E}" type="datetimeFigureOut">
              <a:rPr lang="tr-TR"/>
              <a:pPr>
                <a:defRPr/>
              </a:pPr>
              <a:t>03.06.2020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B8709-56A1-4947-9681-2B9C61B1C3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tr/url?sa=i&amp;url=https%3A%2F%2Fwww.a3haber.com%2F2020%2F03%2F03%2Fturkiyede-fiyatlar-sasirtmiyor-kilosu-750-lira-olan-yesil-erik-ceyrek-altini-gecti%2F&amp;psig=AOvVaw0Tbgndiq0OokGChAhmH3SH&amp;ust=1591268132072000&amp;source=images&amp;cd=vfe&amp;ved=0CAIQjRxqFwoTCKDe-PK95ekCFQAAAAAdAAAAABA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tr/url?sa=i&amp;url=https%3A%2F%2Fwww.dreamstime.com%2Fillustration%2Ftwo-little-girls.html&amp;psig=AOvVaw2-KH7Ti3TOOxDIuREU35Hx&amp;ust=1591268501377000&amp;source=images&amp;cd=vfe&amp;ved=0CAIQjRxqFwoTCKjBzKG_5ekCFQAAAAAdAAAAABA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com.tr/url?sa=i&amp;url=https%3A%2F%2Fwww.pngitem.com%2Fmiddle%2FwmwwwT_vector-library-bags-clipart-library-bag-money-bag%2F&amp;psig=AOvVaw0RKcFkbO0MNub6JY28CDJ9&amp;ust=1591269256074000&amp;source=images&amp;cd=vfe&amp;ved=0CAIQjRxqFwoTCOiM0ofC5ekCFQAAAAAdAAAAABA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tr/url?sa=i&amp;url=http%3A%2F%2Fwww.bizimkoyyoresel.com%2Fanasayfa%2Fseker%2F&amp;psig=AOvVaw2s_Jmmj1_OzQeekMZQyeOo&amp;ust=1591269660187000&amp;source=images&amp;cd=vfe&amp;ved=0CAIQjRxqFwoTCJjI58jD5ekCFQAAAAAdAAAAABA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.tr/url?sa=i&amp;url=https%3A%2F%2Fwww.kalafatlarsanalmarket.com.tr%2Furun%2Fmuz-ithal-kg&amp;psig=AOvVaw0M8JQtm8lhFhZ_G6L07Egn&amp;ust=1591262722852000&amp;source=images&amp;cd=vfe&amp;ved=0CAIQjRxqFwoTCIj3ntup5ekCFQAAAAAdAAAAABA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.tr/url?sa=i&amp;url=https%3A%2F%2Fpixabay.com%2Ftr%2Fvectors%2Fpara-%25C3%25A7anta-brown-halat-%25C3%25A7uval-308815%2F&amp;psig=AOvVaw364Ue3BcdRNBZfSMD1e8C4&amp;ust=1591266576493000&amp;source=images&amp;cd=vfe&amp;ved=0CAIQjRxqFwoTCMjBjYm45ekCFQAAAAAdAAAAABA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tr/url?sa=i&amp;url=https%3A%2F%2Fwww.pngresmi.com%2Fpng-clipart-jttsc&amp;psig=AOvVaw2cldl9HuoF6MxDNv5vMHAr&amp;ust=1591267668498000&amp;source=images&amp;cd=vfe&amp;ved=0CAIQjRxqFwoTCICC4pS85ekCFQAAAAAdAAAAABA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907704" y="476672"/>
            <a:ext cx="5311582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yra Aydin" pitchFamily="34" charset="0"/>
                <a:cs typeface="+mn-cs"/>
              </a:rPr>
              <a:t>HABİBE  TAŞ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yra Aydin" pitchFamily="34" charset="0"/>
                <a:cs typeface="+mn-cs"/>
              </a:rPr>
              <a:t>İLKOKULU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3485672" y="5036983"/>
            <a:ext cx="21146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/>
              </a:rPr>
              <a:t>2/F  Sınıfı</a:t>
            </a:r>
            <a:endParaRPr lang="tr-TR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2915816" y="4149080"/>
            <a:ext cx="325281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/>
              </a:rPr>
              <a:t>Ziya  MACİT</a:t>
            </a:r>
            <a:endParaRPr lang="tr-TR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55576" y="2636912"/>
            <a:ext cx="763284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 smtClean="0">
                <a:solidFill>
                  <a:srgbClr val="3D0DC3"/>
                </a:solidFill>
                <a:latin typeface="Kayra Aydin" pitchFamily="34" charset="0"/>
              </a:rPr>
              <a:t>TARTMA İLE İLGİLİ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 smtClean="0">
                <a:ln w="11430"/>
                <a:solidFill>
                  <a:srgbClr val="3D0DC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yra Aydin" pitchFamily="34" charset="0"/>
                <a:cs typeface="+mn-cs"/>
              </a:rPr>
              <a:t>PROBLEMLER</a:t>
            </a:r>
            <a:endParaRPr lang="tr-TR" sz="4800" dirty="0">
              <a:ln w="11430"/>
              <a:solidFill>
                <a:srgbClr val="3D0DC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yra Aydin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51520" y="260648"/>
            <a:ext cx="871296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9. </a:t>
            </a:r>
            <a:r>
              <a:rPr lang="tr-TR" sz="3200" dirty="0" smtClean="0">
                <a:latin typeface="Egitimhane ABC" pitchFamily="2" charset="0"/>
              </a:rPr>
              <a:t>Pazarcı  74  kg  eriğin  önce 17 , sonra 29 </a:t>
            </a:r>
            <a:r>
              <a:rPr lang="tr-TR" sz="3200" dirty="0" err="1" smtClean="0">
                <a:latin typeface="Egitimhane ABC" pitchFamily="2" charset="0"/>
              </a:rPr>
              <a:t>kg’ını</a:t>
            </a:r>
            <a:r>
              <a:rPr lang="tr-TR" sz="3200" dirty="0" smtClean="0">
                <a:latin typeface="Egitimhane ABC" pitchFamily="2" charset="0"/>
              </a:rPr>
              <a:t>  satmış. Geriye  kaç kg erik  kalmıştır ?</a:t>
            </a: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Çözüm : </a:t>
            </a:r>
            <a:endParaRPr lang="tr-TR" sz="3200" dirty="0" smtClean="0">
              <a:solidFill>
                <a:srgbClr val="FF0000"/>
              </a:solidFill>
              <a:latin typeface="Egitimhane ABC" pitchFamily="2" charset="0"/>
            </a:endParaRPr>
          </a:p>
        </p:txBody>
      </p:sp>
      <p:sp>
        <p:nvSpPr>
          <p:cNvPr id="17" name="16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Dikdörtgen"/>
          <p:cNvSpPr/>
          <p:nvPr/>
        </p:nvSpPr>
        <p:spPr>
          <a:xfrm>
            <a:off x="1403648" y="2348880"/>
            <a:ext cx="158417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  17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+ </a:t>
            </a:r>
            <a:r>
              <a:rPr lang="tr-TR" sz="500" dirty="0" smtClean="0">
                <a:solidFill>
                  <a:schemeClr val="tx1"/>
                </a:solidFill>
                <a:latin typeface="Egitimhane ABC" pitchFamily="2" charset="0"/>
              </a:rPr>
              <a:t>      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29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cxnSp>
        <p:nvCxnSpPr>
          <p:cNvPr id="20" name="19 Düz Bağlayıcı"/>
          <p:cNvCxnSpPr/>
          <p:nvPr/>
        </p:nvCxnSpPr>
        <p:spPr>
          <a:xfrm>
            <a:off x="1619672" y="3717032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Dikdörtgen"/>
          <p:cNvSpPr/>
          <p:nvPr/>
        </p:nvSpPr>
        <p:spPr>
          <a:xfrm>
            <a:off x="2195736" y="371703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6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6" name="25 Dikdörtgen"/>
          <p:cNvSpPr/>
          <p:nvPr/>
        </p:nvSpPr>
        <p:spPr>
          <a:xfrm>
            <a:off x="4644008" y="3645024"/>
            <a:ext cx="11521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kg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30" name="29 Dikdörtgen"/>
          <p:cNvSpPr/>
          <p:nvPr/>
        </p:nvSpPr>
        <p:spPr>
          <a:xfrm>
            <a:off x="1835696" y="371703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4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34" name="33 Dikdörtgen"/>
          <p:cNvSpPr/>
          <p:nvPr/>
        </p:nvSpPr>
        <p:spPr>
          <a:xfrm>
            <a:off x="3203848" y="2276872"/>
            <a:ext cx="158417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  74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- </a:t>
            </a:r>
            <a:r>
              <a:rPr lang="tr-TR" sz="500" dirty="0" smtClean="0">
                <a:solidFill>
                  <a:schemeClr val="tx1"/>
                </a:solidFill>
                <a:latin typeface="Egitimhane ABC" pitchFamily="2" charset="0"/>
              </a:rPr>
              <a:t>      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46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cxnSp>
        <p:nvCxnSpPr>
          <p:cNvPr id="37" name="36 Düz Bağlayıcı"/>
          <p:cNvCxnSpPr/>
          <p:nvPr/>
        </p:nvCxnSpPr>
        <p:spPr>
          <a:xfrm>
            <a:off x="3419872" y="3645024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Dikdörtgen"/>
          <p:cNvSpPr/>
          <p:nvPr/>
        </p:nvSpPr>
        <p:spPr>
          <a:xfrm>
            <a:off x="3995936" y="3645024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8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39" name="38 Dikdörtgen"/>
          <p:cNvSpPr/>
          <p:nvPr/>
        </p:nvSpPr>
        <p:spPr>
          <a:xfrm>
            <a:off x="3635896" y="3645024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2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pic>
        <p:nvPicPr>
          <p:cNvPr id="33794" name="Picture 2" descr="Türkiye'de fiyatlar şaşırtmıyor: Kilosu 750 lira olan yeşil erik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369887" cy="18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6" grpId="0"/>
      <p:bldP spid="30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51520" y="260648"/>
            <a:ext cx="8712968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10. </a:t>
            </a:r>
            <a:r>
              <a:rPr lang="tr-TR" sz="3200" dirty="0" smtClean="0">
                <a:latin typeface="Egitimhane ABC" pitchFamily="2" charset="0"/>
              </a:rPr>
              <a:t>Beyza  ile Sevgi’nin ağırlıkları  toplamı 63 </a:t>
            </a:r>
            <a:r>
              <a:rPr lang="tr-TR" sz="3200" dirty="0" err="1" smtClean="0">
                <a:latin typeface="Egitimhane ABC" pitchFamily="2" charset="0"/>
              </a:rPr>
              <a:t>kg’dır</a:t>
            </a:r>
            <a:r>
              <a:rPr lang="tr-TR" sz="3200" dirty="0" smtClean="0">
                <a:latin typeface="Egitimhane ABC" pitchFamily="2" charset="0"/>
              </a:rPr>
              <a:t>.  Beyza 35 kg  olduğuna göre Sevgi kaç </a:t>
            </a:r>
            <a:r>
              <a:rPr lang="tr-TR" sz="3200" dirty="0" err="1" smtClean="0">
                <a:latin typeface="Egitimhane ABC" pitchFamily="2" charset="0"/>
              </a:rPr>
              <a:t>kg’dır</a:t>
            </a:r>
            <a:r>
              <a:rPr lang="tr-TR" sz="3200" dirty="0" smtClean="0">
                <a:latin typeface="Egitimhane ABC" pitchFamily="2" charset="0"/>
              </a:rPr>
              <a:t> ?</a:t>
            </a: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Çözüm : </a:t>
            </a:r>
            <a:endParaRPr lang="tr-TR" sz="3200" dirty="0" smtClean="0">
              <a:solidFill>
                <a:srgbClr val="FF0000"/>
              </a:solidFill>
              <a:latin typeface="Egitimhane ABC" pitchFamily="2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339752" y="2780928"/>
            <a:ext cx="1584176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  63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- </a:t>
            </a:r>
            <a:r>
              <a:rPr lang="tr-TR" sz="500" dirty="0" smtClean="0">
                <a:solidFill>
                  <a:schemeClr val="tx1"/>
                </a:solidFill>
                <a:latin typeface="Egitimhane ABC" pitchFamily="2" charset="0"/>
              </a:rPr>
              <a:t>     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35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cxnSp>
        <p:nvCxnSpPr>
          <p:cNvPr id="18" name="17 Düz Bağlayıcı"/>
          <p:cNvCxnSpPr/>
          <p:nvPr/>
        </p:nvCxnSpPr>
        <p:spPr>
          <a:xfrm>
            <a:off x="2555776" y="3717032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3203848" y="3645024"/>
            <a:ext cx="6480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8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851920" y="3717032"/>
            <a:ext cx="11521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lira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pic>
        <p:nvPicPr>
          <p:cNvPr id="34818" name="Picture 2" descr="Two Little Girls Stock Illustrations – 1,498 Two Little Girls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384376" cy="3950633"/>
          </a:xfrm>
          <a:prstGeom prst="rect">
            <a:avLst/>
          </a:prstGeom>
          <a:noFill/>
        </p:spPr>
      </p:pic>
      <p:sp>
        <p:nvSpPr>
          <p:cNvPr id="10" name="9 Dikdörtgen"/>
          <p:cNvSpPr/>
          <p:nvPr/>
        </p:nvSpPr>
        <p:spPr>
          <a:xfrm>
            <a:off x="2915816" y="3645024"/>
            <a:ext cx="6480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2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51520" y="260648"/>
            <a:ext cx="871296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11. </a:t>
            </a:r>
            <a:r>
              <a:rPr lang="tr-TR" sz="3200" dirty="0" smtClean="0">
                <a:latin typeface="Egitimhane ABC" pitchFamily="2" charset="0"/>
              </a:rPr>
              <a:t>Bir  bakkal 24 kg  unu  3  </a:t>
            </a:r>
            <a:r>
              <a:rPr lang="tr-TR" sz="3200" dirty="0" err="1" smtClean="0">
                <a:latin typeface="Egitimhane ABC" pitchFamily="2" charset="0"/>
              </a:rPr>
              <a:t>kg’lık</a:t>
            </a:r>
            <a:r>
              <a:rPr lang="tr-TR" sz="3200" dirty="0" smtClean="0">
                <a:latin typeface="Egitimhane ABC" pitchFamily="2" charset="0"/>
              </a:rPr>
              <a:t>  poşetlere koymuş. Bakkal kaç </a:t>
            </a:r>
            <a:r>
              <a:rPr lang="tr-TR" sz="3200" dirty="0" smtClean="0">
                <a:latin typeface="Egitimhane ABC" pitchFamily="2" charset="0"/>
              </a:rPr>
              <a:t>tane  poşet  kullanmıştır ?</a:t>
            </a: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Çözüm : </a:t>
            </a:r>
            <a:endParaRPr lang="tr-TR" sz="3200" dirty="0" smtClean="0">
              <a:solidFill>
                <a:srgbClr val="FF0000"/>
              </a:solidFill>
              <a:latin typeface="Egitimhane ABC" pitchFamily="2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1763688" y="2996952"/>
            <a:ext cx="100811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24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1907704" y="4365104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0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grpSp>
        <p:nvGrpSpPr>
          <p:cNvPr id="2" name="29 Grup"/>
          <p:cNvGrpSpPr/>
          <p:nvPr/>
        </p:nvGrpSpPr>
        <p:grpSpPr>
          <a:xfrm>
            <a:off x="2627784" y="2996952"/>
            <a:ext cx="936104" cy="1296144"/>
            <a:chOff x="6084168" y="2636912"/>
            <a:chExt cx="936104" cy="1296144"/>
          </a:xfrm>
        </p:grpSpPr>
        <p:cxnSp>
          <p:nvCxnSpPr>
            <p:cNvPr id="18" name="17 Düz Bağlayıcı"/>
            <p:cNvCxnSpPr/>
            <p:nvPr/>
          </p:nvCxnSpPr>
          <p:spPr>
            <a:xfrm>
              <a:off x="6084168" y="2636912"/>
              <a:ext cx="0" cy="1296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Düz Bağlayıcı"/>
            <p:cNvCxnSpPr/>
            <p:nvPr/>
          </p:nvCxnSpPr>
          <p:spPr>
            <a:xfrm>
              <a:off x="6084168" y="3140968"/>
              <a:ext cx="9361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27 Düz Bağlayıcı"/>
          <p:cNvCxnSpPr/>
          <p:nvPr/>
        </p:nvCxnSpPr>
        <p:spPr>
          <a:xfrm>
            <a:off x="1547664" y="4365104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Dikdörtgen"/>
          <p:cNvSpPr/>
          <p:nvPr/>
        </p:nvSpPr>
        <p:spPr>
          <a:xfrm>
            <a:off x="2771800" y="2924944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3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2771800" y="3501008"/>
            <a:ext cx="5760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8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33" name="32 Dikdörtgen"/>
          <p:cNvSpPr/>
          <p:nvPr/>
        </p:nvSpPr>
        <p:spPr>
          <a:xfrm>
            <a:off x="1331640" y="3645024"/>
            <a:ext cx="14401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5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r>
              <a:rPr lang="tr-TR" sz="500" dirty="0" smtClean="0">
                <a:solidFill>
                  <a:schemeClr val="tx1"/>
                </a:solidFill>
                <a:latin typeface="Egitimhane ABC" pitchFamily="2" charset="0"/>
              </a:rPr>
              <a:t>  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- 24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35" name="34 Dikdörtgen"/>
          <p:cNvSpPr/>
          <p:nvPr/>
        </p:nvSpPr>
        <p:spPr>
          <a:xfrm>
            <a:off x="1547664" y="4365104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0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36" name="35 Dikdörtgen"/>
          <p:cNvSpPr/>
          <p:nvPr/>
        </p:nvSpPr>
        <p:spPr>
          <a:xfrm>
            <a:off x="3491880" y="3573016"/>
            <a:ext cx="15841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poşet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pic>
        <p:nvPicPr>
          <p:cNvPr id="35842" name="Picture 2" descr="Vector Library Bags Clipart Library Bag - Money Bag Clip Art, HD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1670833" cy="2348880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3284984"/>
            <a:ext cx="792088" cy="100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51520" y="260648"/>
            <a:ext cx="8712968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12. </a:t>
            </a:r>
            <a:r>
              <a:rPr lang="tr-TR" sz="3200" dirty="0" smtClean="0">
                <a:latin typeface="Egitimhane ABC" pitchFamily="2" charset="0"/>
              </a:rPr>
              <a:t>Bir pastanede tatlı yapmak için her gün 5 kg şeker kullanılıyor. Bir haftada kaç kg şeker kullanılır ?</a:t>
            </a: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Çözüm : </a:t>
            </a:r>
            <a:endParaRPr lang="tr-TR" sz="3200" dirty="0" smtClean="0">
              <a:solidFill>
                <a:srgbClr val="FF0000"/>
              </a:solidFill>
              <a:latin typeface="Egitimhane ABC" pitchFamily="2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339752" y="2348880"/>
            <a:ext cx="158417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  5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x </a:t>
            </a:r>
            <a:r>
              <a:rPr lang="tr-TR" sz="500" dirty="0" smtClean="0">
                <a:solidFill>
                  <a:schemeClr val="tx1"/>
                </a:solidFill>
                <a:latin typeface="Egitimhane ABC" pitchFamily="2" charset="0"/>
              </a:rPr>
              <a:t>  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7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cxnSp>
        <p:nvCxnSpPr>
          <p:cNvPr id="18" name="17 Düz Bağlayıcı"/>
          <p:cNvCxnSpPr/>
          <p:nvPr/>
        </p:nvCxnSpPr>
        <p:spPr>
          <a:xfrm>
            <a:off x="2555776" y="3717032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2843808" y="371703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35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851920" y="3717032"/>
            <a:ext cx="11521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kg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pic>
        <p:nvPicPr>
          <p:cNvPr id="36866" name="Picture 2" descr="Eskişehir Toz Şeker - Bizim Köy Doğal&amp;Yörese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745075" cy="21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51520" y="260648"/>
            <a:ext cx="8712968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13. </a:t>
            </a:r>
            <a:r>
              <a:rPr lang="tr-TR" sz="3200" dirty="0" smtClean="0">
                <a:latin typeface="Egitimhane ABC" pitchFamily="2" charset="0"/>
              </a:rPr>
              <a:t>Her birinde 18 kg domates olan 3 kasa domates vardı. Domatesin 38 </a:t>
            </a:r>
            <a:r>
              <a:rPr lang="tr-TR" sz="3200" dirty="0" err="1" smtClean="0">
                <a:latin typeface="Egitimhane ABC" pitchFamily="2" charset="0"/>
              </a:rPr>
              <a:t>kg’ı</a:t>
            </a:r>
            <a:r>
              <a:rPr lang="tr-TR" sz="3200" dirty="0" smtClean="0">
                <a:latin typeface="Egitimhane ABC" pitchFamily="2" charset="0"/>
              </a:rPr>
              <a:t> satıldı. Kaç kg domates kalmıştır ?</a:t>
            </a: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Çözüm : </a:t>
            </a:r>
            <a:endParaRPr lang="tr-TR" sz="3200" dirty="0" smtClean="0">
              <a:solidFill>
                <a:srgbClr val="FF0000"/>
              </a:solidFill>
              <a:latin typeface="Egitimhane ABC" pitchFamily="2" charset="0"/>
            </a:endParaRPr>
          </a:p>
        </p:txBody>
      </p:sp>
      <p:sp>
        <p:nvSpPr>
          <p:cNvPr id="17" name="16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Dikdörtgen"/>
          <p:cNvSpPr/>
          <p:nvPr/>
        </p:nvSpPr>
        <p:spPr>
          <a:xfrm>
            <a:off x="1403648" y="2780928"/>
            <a:ext cx="158417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  18</a:t>
            </a:r>
          </a:p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  18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+ </a:t>
            </a:r>
            <a:r>
              <a:rPr lang="tr-TR" sz="500" dirty="0" smtClean="0">
                <a:solidFill>
                  <a:schemeClr val="tx1"/>
                </a:solidFill>
                <a:latin typeface="Egitimhane ABC" pitchFamily="2" charset="0"/>
              </a:rPr>
              <a:t>      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18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cxnSp>
        <p:nvCxnSpPr>
          <p:cNvPr id="20" name="19 Düz Bağlayıcı"/>
          <p:cNvCxnSpPr/>
          <p:nvPr/>
        </p:nvCxnSpPr>
        <p:spPr>
          <a:xfrm>
            <a:off x="1619672" y="4365104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Dikdörtgen"/>
          <p:cNvSpPr/>
          <p:nvPr/>
        </p:nvSpPr>
        <p:spPr>
          <a:xfrm>
            <a:off x="2195736" y="4365104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6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6" name="25 Dikdörtgen"/>
          <p:cNvSpPr/>
          <p:nvPr/>
        </p:nvSpPr>
        <p:spPr>
          <a:xfrm>
            <a:off x="4644008" y="3645024"/>
            <a:ext cx="11521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kg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30" name="29 Dikdörtgen"/>
          <p:cNvSpPr/>
          <p:nvPr/>
        </p:nvSpPr>
        <p:spPr>
          <a:xfrm>
            <a:off x="1835696" y="4365104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4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34" name="33 Dikdörtgen"/>
          <p:cNvSpPr/>
          <p:nvPr/>
        </p:nvSpPr>
        <p:spPr>
          <a:xfrm>
            <a:off x="3203848" y="2276872"/>
            <a:ext cx="158417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  46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- </a:t>
            </a:r>
            <a:r>
              <a:rPr lang="tr-TR" sz="500" dirty="0" smtClean="0">
                <a:solidFill>
                  <a:schemeClr val="tx1"/>
                </a:solidFill>
                <a:latin typeface="Egitimhane ABC" pitchFamily="2" charset="0"/>
              </a:rPr>
              <a:t>      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38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cxnSp>
        <p:nvCxnSpPr>
          <p:cNvPr id="37" name="36 Düz Bağlayıcı"/>
          <p:cNvCxnSpPr/>
          <p:nvPr/>
        </p:nvCxnSpPr>
        <p:spPr>
          <a:xfrm>
            <a:off x="3419872" y="3645024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Dikdörtgen"/>
          <p:cNvSpPr/>
          <p:nvPr/>
        </p:nvSpPr>
        <p:spPr>
          <a:xfrm>
            <a:off x="3995936" y="3645024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8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39" name="38 Dikdörtgen"/>
          <p:cNvSpPr/>
          <p:nvPr/>
        </p:nvSpPr>
        <p:spPr>
          <a:xfrm>
            <a:off x="3635896" y="3645024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0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88840"/>
            <a:ext cx="238463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84984"/>
            <a:ext cx="238463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581128"/>
            <a:ext cx="238463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6" grpId="0"/>
      <p:bldP spid="30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51520" y="260648"/>
            <a:ext cx="8496944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1. </a:t>
            </a:r>
            <a:r>
              <a:rPr lang="tr-TR" sz="3200" dirty="0" smtClean="0">
                <a:latin typeface="Egitimhane ABC" pitchFamily="2" charset="0"/>
              </a:rPr>
              <a:t>Babam pazardan 4 kg domates , 2 kg patlıcan ve 3 kg salatalık aldı. Babamların aldıkları toplam kaç </a:t>
            </a:r>
            <a:r>
              <a:rPr lang="tr-TR" sz="3200" dirty="0" err="1" smtClean="0">
                <a:latin typeface="Egitimhane ABC" pitchFamily="2" charset="0"/>
              </a:rPr>
              <a:t>kg’dır</a:t>
            </a:r>
            <a:r>
              <a:rPr lang="tr-TR" sz="3200" dirty="0" smtClean="0">
                <a:latin typeface="Egitimhane ABC" pitchFamily="2" charset="0"/>
              </a:rPr>
              <a:t> ?</a:t>
            </a: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Çözüm : </a:t>
            </a:r>
            <a:endParaRPr lang="tr-TR" sz="3200" dirty="0" smtClean="0">
              <a:solidFill>
                <a:srgbClr val="FF0000"/>
              </a:solidFill>
              <a:latin typeface="Egitimhane ABC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92896"/>
            <a:ext cx="3525391" cy="192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Dikdörtgen"/>
          <p:cNvSpPr/>
          <p:nvPr/>
        </p:nvSpPr>
        <p:spPr>
          <a:xfrm>
            <a:off x="2339752" y="2348880"/>
            <a:ext cx="158417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4</a:t>
            </a:r>
          </a:p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2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+ </a:t>
            </a:r>
            <a:r>
              <a:rPr lang="tr-TR" sz="800" dirty="0" smtClean="0">
                <a:solidFill>
                  <a:schemeClr val="tx1"/>
                </a:solidFill>
                <a:latin typeface="Egitimhane ABC" pitchFamily="2" charset="0"/>
              </a:rPr>
              <a:t> 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3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cxnSp>
        <p:nvCxnSpPr>
          <p:cNvPr id="18" name="17 Düz Bağlayıcı"/>
          <p:cNvCxnSpPr/>
          <p:nvPr/>
        </p:nvCxnSpPr>
        <p:spPr>
          <a:xfrm>
            <a:off x="2483768" y="4221088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2555776" y="4221088"/>
            <a:ext cx="11521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9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275856" y="4221088"/>
            <a:ext cx="11521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kg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51520" y="260648"/>
            <a:ext cx="871296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2. </a:t>
            </a:r>
            <a:r>
              <a:rPr lang="tr-TR" sz="3200" dirty="0" smtClean="0">
                <a:latin typeface="Egitimhane ABC" pitchFamily="2" charset="0"/>
              </a:rPr>
              <a:t>Tolga 28 kg ağırlığındadır. Can ise Tolga’dan</a:t>
            </a:r>
          </a:p>
          <a:p>
            <a:pPr marL="514350" indent="-514350"/>
            <a:r>
              <a:rPr lang="tr-TR" sz="3200" dirty="0" smtClean="0">
                <a:latin typeface="Egitimhane ABC" pitchFamily="2" charset="0"/>
              </a:rPr>
              <a:t>14  kg  daha ağırdır. Canın ağırlığı kaç </a:t>
            </a:r>
            <a:r>
              <a:rPr lang="tr-TR" sz="3200" dirty="0" err="1" smtClean="0">
                <a:latin typeface="Egitimhane ABC" pitchFamily="2" charset="0"/>
              </a:rPr>
              <a:t>kg’dır</a:t>
            </a:r>
            <a:r>
              <a:rPr lang="tr-TR" sz="3200" dirty="0" smtClean="0">
                <a:latin typeface="Egitimhane ABC" pitchFamily="2" charset="0"/>
              </a:rPr>
              <a:t>?</a:t>
            </a: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Çözüm : </a:t>
            </a:r>
            <a:endParaRPr lang="tr-TR" sz="3200" dirty="0" smtClean="0">
              <a:solidFill>
                <a:srgbClr val="FF0000"/>
              </a:solidFill>
              <a:latin typeface="Egitimhane ABC" pitchFamily="2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339752" y="2348880"/>
            <a:ext cx="158417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   28</a:t>
            </a:r>
          </a:p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+  14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cxnSp>
        <p:nvCxnSpPr>
          <p:cNvPr id="18" name="17 Düz Bağlayıcı"/>
          <p:cNvCxnSpPr/>
          <p:nvPr/>
        </p:nvCxnSpPr>
        <p:spPr>
          <a:xfrm>
            <a:off x="2555776" y="3717032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3131840" y="371703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2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851920" y="3717032"/>
            <a:ext cx="11521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kg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13312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2771800" y="371703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4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51520" y="260648"/>
            <a:ext cx="871296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3. </a:t>
            </a:r>
            <a:r>
              <a:rPr lang="tr-TR" sz="3200" dirty="0" smtClean="0">
                <a:latin typeface="Egitimhane ABC" pitchFamily="2" charset="0"/>
              </a:rPr>
              <a:t>Bir manav 60  kg  muzun 28 </a:t>
            </a:r>
            <a:r>
              <a:rPr lang="tr-TR" sz="3200" dirty="0" err="1" smtClean="0">
                <a:latin typeface="Egitimhane ABC" pitchFamily="2" charset="0"/>
              </a:rPr>
              <a:t>kg’ını</a:t>
            </a:r>
            <a:r>
              <a:rPr lang="tr-TR" sz="3200" dirty="0" smtClean="0">
                <a:latin typeface="Egitimhane ABC" pitchFamily="2" charset="0"/>
              </a:rPr>
              <a:t> satmış. Geriye kaç kg muz kalmıştır ?</a:t>
            </a: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Çözüm : </a:t>
            </a:r>
            <a:endParaRPr lang="tr-TR" sz="3200" dirty="0" smtClean="0">
              <a:solidFill>
                <a:srgbClr val="FF0000"/>
              </a:solidFill>
              <a:latin typeface="Egitimhane ABC" pitchFamily="2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339752" y="2348880"/>
            <a:ext cx="158417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  60</a:t>
            </a:r>
          </a:p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-  28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cxnSp>
        <p:nvCxnSpPr>
          <p:cNvPr id="18" name="17 Düz Bağlayıcı"/>
          <p:cNvCxnSpPr/>
          <p:nvPr/>
        </p:nvCxnSpPr>
        <p:spPr>
          <a:xfrm>
            <a:off x="2555776" y="3717032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3131840" y="371703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2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851920" y="3717032"/>
            <a:ext cx="11521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kg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2771800" y="371703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3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pic>
        <p:nvPicPr>
          <p:cNvPr id="3074" name="Picture 2" descr="MUZ İTHAL K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096344" cy="2350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51520" y="260648"/>
            <a:ext cx="8712968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4</a:t>
            </a:r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. </a:t>
            </a:r>
            <a:r>
              <a:rPr lang="tr-TR" sz="3200" dirty="0" smtClean="0">
                <a:latin typeface="Egitimhane ABC" pitchFamily="2" charset="0"/>
              </a:rPr>
              <a:t>Babamın taşıdığı büyük kutu 42 kg ağırlığında-dır. Küçük kutu ise 17 kg kg daha hafiftir.  Küçük kutu kaç kg ağırlığındadır?</a:t>
            </a: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Çözüm : </a:t>
            </a:r>
            <a:endParaRPr lang="tr-TR" sz="3200" dirty="0" smtClean="0">
              <a:solidFill>
                <a:srgbClr val="FF0000"/>
              </a:solidFill>
              <a:latin typeface="Egitimhane ABC" pitchFamily="2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339752" y="2348880"/>
            <a:ext cx="158417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  42</a:t>
            </a:r>
          </a:p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-  17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cxnSp>
        <p:nvCxnSpPr>
          <p:cNvPr id="18" name="17 Düz Bağlayıcı"/>
          <p:cNvCxnSpPr/>
          <p:nvPr/>
        </p:nvCxnSpPr>
        <p:spPr>
          <a:xfrm>
            <a:off x="2555776" y="3717032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3131840" y="371703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5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851920" y="3717032"/>
            <a:ext cx="11521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kg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2771800" y="371703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2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2266700"/>
            <a:ext cx="1368152" cy="130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988840"/>
            <a:ext cx="2088791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51520" y="260648"/>
            <a:ext cx="871296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5. </a:t>
            </a:r>
            <a:r>
              <a:rPr lang="tr-TR" sz="3200" dirty="0" smtClean="0">
                <a:latin typeface="Egitimhane ABC" pitchFamily="2" charset="0"/>
              </a:rPr>
              <a:t>Annem  bir kilosu 8 lira  olan çilekten  4 kg almış. Annem  kaç lira  ödemiştir ?</a:t>
            </a: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Çözüm : </a:t>
            </a:r>
            <a:endParaRPr lang="tr-TR" sz="3200" dirty="0" smtClean="0">
              <a:solidFill>
                <a:srgbClr val="FF0000"/>
              </a:solidFill>
              <a:latin typeface="Egitimhane ABC" pitchFamily="2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339752" y="2348880"/>
            <a:ext cx="158417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  8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x </a:t>
            </a:r>
            <a:r>
              <a:rPr lang="tr-TR" sz="500" dirty="0" smtClean="0">
                <a:solidFill>
                  <a:schemeClr val="tx1"/>
                </a:solidFill>
                <a:latin typeface="Egitimhane ABC" pitchFamily="2" charset="0"/>
              </a:rPr>
              <a:t>  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4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cxnSp>
        <p:nvCxnSpPr>
          <p:cNvPr id="18" name="17 Düz Bağlayıcı"/>
          <p:cNvCxnSpPr/>
          <p:nvPr/>
        </p:nvCxnSpPr>
        <p:spPr>
          <a:xfrm>
            <a:off x="2555776" y="3717032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2843808" y="371703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32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851920" y="3717032"/>
            <a:ext cx="11521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lira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70513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51520" y="260648"/>
            <a:ext cx="8712968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6. </a:t>
            </a:r>
            <a:r>
              <a:rPr lang="tr-TR" sz="3200" dirty="0" smtClean="0">
                <a:latin typeface="Egitimhane ABC" pitchFamily="2" charset="0"/>
              </a:rPr>
              <a:t>Amcam her birinin ağırlığı 7 kg olan 3 tane karpuz almış. Karpuzların toplam ağırlığı kaç </a:t>
            </a:r>
            <a:r>
              <a:rPr lang="tr-TR" sz="3200" dirty="0" err="1" smtClean="0">
                <a:latin typeface="Egitimhane ABC" pitchFamily="2" charset="0"/>
              </a:rPr>
              <a:t>kg’dır</a:t>
            </a:r>
            <a:r>
              <a:rPr lang="tr-TR" sz="3200" dirty="0" smtClean="0">
                <a:latin typeface="Egitimhane ABC" pitchFamily="2" charset="0"/>
              </a:rPr>
              <a:t>?</a:t>
            </a: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Çözüm : </a:t>
            </a:r>
            <a:endParaRPr lang="tr-TR" sz="3200" dirty="0" smtClean="0">
              <a:solidFill>
                <a:srgbClr val="FF0000"/>
              </a:solidFill>
              <a:latin typeface="Egitimhane ABC" pitchFamily="2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339752" y="2348880"/>
            <a:ext cx="158417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  7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x </a:t>
            </a:r>
            <a:r>
              <a:rPr lang="tr-TR" sz="500" dirty="0" smtClean="0">
                <a:solidFill>
                  <a:schemeClr val="tx1"/>
                </a:solidFill>
                <a:latin typeface="Egitimhane ABC" pitchFamily="2" charset="0"/>
              </a:rPr>
              <a:t>  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3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cxnSp>
        <p:nvCxnSpPr>
          <p:cNvPr id="18" name="17 Düz Bağlayıcı"/>
          <p:cNvCxnSpPr/>
          <p:nvPr/>
        </p:nvCxnSpPr>
        <p:spPr>
          <a:xfrm>
            <a:off x="2555776" y="3717032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2843808" y="371703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21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851920" y="3717032"/>
            <a:ext cx="11521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kg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44824"/>
            <a:ext cx="1124337" cy="118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8023" y="1844824"/>
            <a:ext cx="1124337" cy="118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034576"/>
            <a:ext cx="1124337" cy="118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51520" y="260648"/>
            <a:ext cx="8712968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7</a:t>
            </a:r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. </a:t>
            </a:r>
            <a:r>
              <a:rPr lang="tr-TR" sz="3200" dirty="0" smtClean="0">
                <a:latin typeface="Egitimhane ABC" pitchFamily="2" charset="0"/>
              </a:rPr>
              <a:t>Evimizde  bir tanesinin ağırlığı  20  kg olan  2 torba un vardı. Annem unun 23  kilogramını kullanmış. Geriye kaç kilogram un kalmıştır?</a:t>
            </a: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Çözüm : </a:t>
            </a:r>
            <a:endParaRPr lang="tr-TR" sz="3200" dirty="0" smtClean="0">
              <a:solidFill>
                <a:srgbClr val="FF0000"/>
              </a:solidFill>
              <a:latin typeface="Egitimhane ABC" pitchFamily="2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1403648" y="2348880"/>
            <a:ext cx="158417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  20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+ </a:t>
            </a:r>
            <a:r>
              <a:rPr lang="tr-TR" sz="500" dirty="0" smtClean="0">
                <a:solidFill>
                  <a:schemeClr val="tx1"/>
                </a:solidFill>
                <a:latin typeface="Egitimhane ABC" pitchFamily="2" charset="0"/>
              </a:rPr>
              <a:t>      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20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cxnSp>
        <p:nvCxnSpPr>
          <p:cNvPr id="18" name="17 Düz Bağlayıcı"/>
          <p:cNvCxnSpPr/>
          <p:nvPr/>
        </p:nvCxnSpPr>
        <p:spPr>
          <a:xfrm>
            <a:off x="1619672" y="3717032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2195736" y="371703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0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pic>
        <p:nvPicPr>
          <p:cNvPr id="31746" name="Picture 2" descr="Para Çanta Brown - Pixabay'da ücretsiz vektör graf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76872"/>
            <a:ext cx="1440160" cy="1960142"/>
          </a:xfrm>
          <a:prstGeom prst="rect">
            <a:avLst/>
          </a:prstGeom>
          <a:noFill/>
        </p:spPr>
      </p:pic>
      <p:pic>
        <p:nvPicPr>
          <p:cNvPr id="14" name="Picture 2" descr="Para Çanta Brown - Pixabay'da ücretsiz vektör graf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276872"/>
            <a:ext cx="1440160" cy="1960142"/>
          </a:xfrm>
          <a:prstGeom prst="rect">
            <a:avLst/>
          </a:prstGeom>
          <a:noFill/>
        </p:spPr>
      </p:pic>
      <p:sp>
        <p:nvSpPr>
          <p:cNvPr id="17" name="16 Dikdörtgen"/>
          <p:cNvSpPr/>
          <p:nvPr/>
        </p:nvSpPr>
        <p:spPr>
          <a:xfrm>
            <a:off x="4644008" y="3645024"/>
            <a:ext cx="11521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kg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5868144" y="3212976"/>
            <a:ext cx="14401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20 kg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0" name="19 Dikdörtgen"/>
          <p:cNvSpPr/>
          <p:nvPr/>
        </p:nvSpPr>
        <p:spPr>
          <a:xfrm>
            <a:off x="7452320" y="3212976"/>
            <a:ext cx="136815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20  kg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1835696" y="371703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4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3203848" y="2276872"/>
            <a:ext cx="158417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  40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- </a:t>
            </a:r>
            <a:r>
              <a:rPr lang="tr-TR" sz="500" dirty="0" smtClean="0">
                <a:solidFill>
                  <a:schemeClr val="tx1"/>
                </a:solidFill>
                <a:latin typeface="Egitimhane ABC" pitchFamily="2" charset="0"/>
              </a:rPr>
              <a:t>      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23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cxnSp>
        <p:nvCxnSpPr>
          <p:cNvPr id="25" name="24 Düz Bağlayıcı"/>
          <p:cNvCxnSpPr/>
          <p:nvPr/>
        </p:nvCxnSpPr>
        <p:spPr>
          <a:xfrm>
            <a:off x="3419872" y="3645024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Dikdörtgen"/>
          <p:cNvSpPr/>
          <p:nvPr/>
        </p:nvSpPr>
        <p:spPr>
          <a:xfrm>
            <a:off x="3995936" y="3645024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7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7" name="26 Dikdörtgen"/>
          <p:cNvSpPr/>
          <p:nvPr/>
        </p:nvSpPr>
        <p:spPr>
          <a:xfrm>
            <a:off x="3635896" y="3645024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1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17" grpId="0"/>
      <p:bldP spid="19" grpId="0"/>
      <p:bldP spid="20" grpId="0"/>
      <p:bldP spid="23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51520" y="260648"/>
            <a:ext cx="8712968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8. </a:t>
            </a:r>
            <a:r>
              <a:rPr lang="tr-TR" sz="3200" dirty="0" smtClean="0">
                <a:latin typeface="Egitimhane ABC" pitchFamily="2" charset="0"/>
              </a:rPr>
              <a:t>Evimizde 14 kg  toz  şeker  vardı.  Annem reçel yaparken toz şekerin  yarısını kullandı. Annem kaç kg  şeker  kullandı ?</a:t>
            </a: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endParaRPr lang="tr-TR" sz="3200" dirty="0" smtClean="0">
              <a:latin typeface="Egitimhane ABC" pitchFamily="2" charset="0"/>
            </a:endParaRPr>
          </a:p>
          <a:p>
            <a:pPr marL="514350" indent="-514350"/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Çözüm : </a:t>
            </a:r>
            <a:endParaRPr lang="tr-TR" sz="3200" dirty="0" smtClean="0">
              <a:solidFill>
                <a:srgbClr val="FF0000"/>
              </a:solidFill>
              <a:latin typeface="Egitimhane ABC" pitchFamily="2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1763688" y="2996952"/>
            <a:ext cx="100811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14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1907704" y="4365104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0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grpSp>
        <p:nvGrpSpPr>
          <p:cNvPr id="30" name="29 Grup"/>
          <p:cNvGrpSpPr/>
          <p:nvPr/>
        </p:nvGrpSpPr>
        <p:grpSpPr>
          <a:xfrm>
            <a:off x="2627784" y="2996952"/>
            <a:ext cx="936104" cy="1296144"/>
            <a:chOff x="6084168" y="2636912"/>
            <a:chExt cx="936104" cy="1296144"/>
          </a:xfrm>
        </p:grpSpPr>
        <p:cxnSp>
          <p:nvCxnSpPr>
            <p:cNvPr id="18" name="17 Düz Bağlayıcı"/>
            <p:cNvCxnSpPr/>
            <p:nvPr/>
          </p:nvCxnSpPr>
          <p:spPr>
            <a:xfrm>
              <a:off x="6084168" y="2636912"/>
              <a:ext cx="0" cy="1296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Düz Bağlayıcı"/>
            <p:cNvCxnSpPr/>
            <p:nvPr/>
          </p:nvCxnSpPr>
          <p:spPr>
            <a:xfrm>
              <a:off x="6084168" y="3140968"/>
              <a:ext cx="9361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27 Düz Bağlayıcı"/>
          <p:cNvCxnSpPr/>
          <p:nvPr/>
        </p:nvCxnSpPr>
        <p:spPr>
          <a:xfrm>
            <a:off x="1547664" y="4365104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Dikdörtgen"/>
          <p:cNvSpPr/>
          <p:nvPr/>
        </p:nvSpPr>
        <p:spPr>
          <a:xfrm>
            <a:off x="2771800" y="2924944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2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2771800" y="3501008"/>
            <a:ext cx="5760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7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33" name="32 Dikdörtgen"/>
          <p:cNvSpPr/>
          <p:nvPr/>
        </p:nvSpPr>
        <p:spPr>
          <a:xfrm>
            <a:off x="1331640" y="3645024"/>
            <a:ext cx="14401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500" dirty="0" smtClean="0">
                <a:solidFill>
                  <a:schemeClr val="tx1"/>
                </a:solidFill>
                <a:latin typeface="Egitimhane ABC" pitchFamily="2" charset="0"/>
              </a:rPr>
              <a:t> </a:t>
            </a:r>
            <a:r>
              <a:rPr lang="tr-TR" sz="500" dirty="0" smtClean="0">
                <a:solidFill>
                  <a:schemeClr val="tx1"/>
                </a:solidFill>
                <a:latin typeface="Egitimhane ABC" pitchFamily="2" charset="0"/>
              </a:rPr>
              <a:t>   </a:t>
            </a:r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- 14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35" name="34 Dikdörtgen"/>
          <p:cNvSpPr/>
          <p:nvPr/>
        </p:nvSpPr>
        <p:spPr>
          <a:xfrm>
            <a:off x="1547664" y="4365104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0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36" name="35 Dikdörtgen"/>
          <p:cNvSpPr/>
          <p:nvPr/>
        </p:nvSpPr>
        <p:spPr>
          <a:xfrm>
            <a:off x="3491880" y="3573016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Egitimhane ABC" pitchFamily="2" charset="0"/>
              </a:rPr>
              <a:t>kg </a:t>
            </a:r>
            <a:endParaRPr lang="tr-TR" sz="36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pic>
        <p:nvPicPr>
          <p:cNvPr id="32770" name="Picture 2" descr="Mantou Buzlanma Baozi Şeker yerine, Kaliteli beyaz toz şeker PNG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3012731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3138</TotalTime>
  <Words>449</Words>
  <Application>Microsoft Office PowerPoint</Application>
  <PresentationFormat>Ekran Gösterisi (4:3)</PresentationFormat>
  <Paragraphs>152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KADİR CAN</dc:creator>
  <cp:lastModifiedBy>XCLUSiVE</cp:lastModifiedBy>
  <cp:revision>295</cp:revision>
  <dcterms:created xsi:type="dcterms:W3CDTF">2015-01-18T05:02:21Z</dcterms:created>
  <dcterms:modified xsi:type="dcterms:W3CDTF">2020-06-03T11:31:50Z</dcterms:modified>
</cp:coreProperties>
</file>