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2" r:id="rId4"/>
    <p:sldId id="263" r:id="rId5"/>
    <p:sldId id="264" r:id="rId6"/>
  </p:sldIdLst>
  <p:sldSz cx="9906000" cy="6858000" type="A4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3125-C8D9-4B86-8892-7005DCF21312}" type="datetimeFigureOut">
              <a:rPr lang="tr-TR" smtClean="0"/>
              <a:t>5.4.2020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7E1E-DEC8-4810-BF89-6EBA2B74B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504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3125-C8D9-4B86-8892-7005DCF21312}" type="datetimeFigureOut">
              <a:rPr lang="tr-TR" smtClean="0"/>
              <a:t>5.4.2020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7E1E-DEC8-4810-BF89-6EBA2B74B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247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3125-C8D9-4B86-8892-7005DCF21312}" type="datetimeFigureOut">
              <a:rPr lang="tr-TR" smtClean="0"/>
              <a:t>5.4.2020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7E1E-DEC8-4810-BF89-6EBA2B74B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339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3125-C8D9-4B86-8892-7005DCF21312}" type="datetimeFigureOut">
              <a:rPr lang="tr-TR" smtClean="0"/>
              <a:t>5.4.2020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7E1E-DEC8-4810-BF89-6EBA2B74B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933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3125-C8D9-4B86-8892-7005DCF21312}" type="datetimeFigureOut">
              <a:rPr lang="tr-TR" smtClean="0"/>
              <a:t>5.4.2020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7E1E-DEC8-4810-BF89-6EBA2B74B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7688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3125-C8D9-4B86-8892-7005DCF21312}" type="datetimeFigureOut">
              <a:rPr lang="tr-TR" smtClean="0"/>
              <a:t>5.4.2020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7E1E-DEC8-4810-BF89-6EBA2B74B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076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3125-C8D9-4B86-8892-7005DCF21312}" type="datetimeFigureOut">
              <a:rPr lang="tr-TR" smtClean="0"/>
              <a:t>5.4.2020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7E1E-DEC8-4810-BF89-6EBA2B74B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458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3125-C8D9-4B86-8892-7005DCF21312}" type="datetimeFigureOut">
              <a:rPr lang="tr-TR" smtClean="0"/>
              <a:t>5.4.2020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7E1E-DEC8-4810-BF89-6EBA2B74B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293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3125-C8D9-4B86-8892-7005DCF21312}" type="datetimeFigureOut">
              <a:rPr lang="tr-TR" smtClean="0"/>
              <a:t>5.4.2020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7E1E-DEC8-4810-BF89-6EBA2B74B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557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3125-C8D9-4B86-8892-7005DCF21312}" type="datetimeFigureOut">
              <a:rPr lang="tr-TR" smtClean="0"/>
              <a:t>5.4.2020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7E1E-DEC8-4810-BF89-6EBA2B74B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829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3125-C8D9-4B86-8892-7005DCF21312}" type="datetimeFigureOut">
              <a:rPr lang="tr-TR" smtClean="0"/>
              <a:t>5.4.2020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7E1E-DEC8-4810-BF89-6EBA2B74B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683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33125-C8D9-4B86-8892-7005DCF21312}" type="datetimeFigureOut">
              <a:rPr lang="tr-TR" smtClean="0"/>
              <a:t>5.4.2020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47E1E-DEC8-4810-BF89-6EBA2B74B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9780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21" Type="http://schemas.openxmlformats.org/officeDocument/2006/relationships/image" Target="../media/image21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jpe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gif"/><Relationship Id="rId15" Type="http://schemas.openxmlformats.org/officeDocument/2006/relationships/image" Target="../media/image15.jpeg"/><Relationship Id="rId10" Type="http://schemas.openxmlformats.org/officeDocument/2006/relationships/image" Target="../media/image10.png"/><Relationship Id="rId19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Relationship Id="rId14" Type="http://schemas.openxmlformats.org/officeDocument/2006/relationships/image" Target="../media/image14.jpeg"/><Relationship Id="rId22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Yuvarlatılmış Dikdörtgen 4"/>
          <p:cNvSpPr/>
          <p:nvPr/>
        </p:nvSpPr>
        <p:spPr>
          <a:xfrm>
            <a:off x="170269" y="188640"/>
            <a:ext cx="9505056" cy="6336704"/>
          </a:xfrm>
          <a:prstGeom prst="roundRect">
            <a:avLst/>
          </a:prstGeom>
          <a:ln w="57150">
            <a:prstDash val="lgDashDot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179156" y="1052736"/>
            <a:ext cx="95770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dirty="0" smtClean="0">
                <a:latin typeface="321impact" panose="02000000000000000000" pitchFamily="2" charset="0"/>
                <a:sym typeface="Wingdings" panose="05000000000000000000" pitchFamily="2" charset="2"/>
              </a:rPr>
              <a:t>06 </a:t>
            </a:r>
            <a:r>
              <a:rPr lang="tr-TR" sz="6000" dirty="0" smtClean="0">
                <a:latin typeface="321impact" panose="02000000000000000000" pitchFamily="2" charset="0"/>
                <a:sym typeface="Wingdings" panose="05000000000000000000" pitchFamily="2" charset="2"/>
              </a:rPr>
              <a:t>Nisan 2020</a:t>
            </a:r>
          </a:p>
          <a:p>
            <a:pPr algn="ctr"/>
            <a:endParaRPr lang="tr-TR" sz="6000" dirty="0" smtClean="0">
              <a:latin typeface="321impact" panose="02000000000000000000" pitchFamily="2" charset="0"/>
              <a:sym typeface="Wingdings" panose="05000000000000000000" pitchFamily="2" charset="2"/>
            </a:endParaRPr>
          </a:p>
          <a:p>
            <a:pPr algn="ctr"/>
            <a:r>
              <a:rPr lang="tr-TR" sz="8000" dirty="0" smtClean="0">
                <a:latin typeface="321impact" panose="02000000000000000000" pitchFamily="2" charset="0"/>
                <a:sym typeface="Wingdings" panose="05000000000000000000" pitchFamily="2" charset="2"/>
              </a:rPr>
              <a:t>ÖĞRENCİ </a:t>
            </a:r>
          </a:p>
          <a:p>
            <a:pPr algn="ctr"/>
            <a:r>
              <a:rPr lang="tr-TR" sz="8000" dirty="0" smtClean="0">
                <a:latin typeface="321impact" panose="02000000000000000000" pitchFamily="2" charset="0"/>
                <a:sym typeface="Wingdings" panose="05000000000000000000" pitchFamily="2" charset="2"/>
              </a:rPr>
              <a:t>GÖREVLERİ</a:t>
            </a:r>
          </a:p>
        </p:txBody>
      </p:sp>
    </p:spTree>
    <p:extLst>
      <p:ext uri="{BB962C8B-B14F-4D97-AF65-F5344CB8AC3E}">
        <p14:creationId xmlns:p14="http://schemas.microsoft.com/office/powerpoint/2010/main" val="157294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62500" y="98424"/>
            <a:ext cx="9649071" cy="6663564"/>
          </a:xfrm>
          <a:prstGeom prst="roundRect">
            <a:avLst/>
          </a:prstGeom>
          <a:ln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915" y="98424"/>
            <a:ext cx="9577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321impact" panose="02000000000000000000" pitchFamily="2" charset="0"/>
                <a:sym typeface="Wingdings" panose="05000000000000000000" pitchFamily="2" charset="2"/>
              </a:rPr>
              <a:t>TÜRKÇE ÇALIŞMAMIZ</a:t>
            </a:r>
          </a:p>
        </p:txBody>
      </p:sp>
      <p:sp>
        <p:nvSpPr>
          <p:cNvPr id="59" name="Metin kutusu 58"/>
          <p:cNvSpPr txBox="1"/>
          <p:nvPr/>
        </p:nvSpPr>
        <p:spPr>
          <a:xfrm>
            <a:off x="357939" y="621644"/>
            <a:ext cx="94536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dirty="0" smtClean="0">
                <a:latin typeface="TTKB Dik Temel Abece" pitchFamily="2" charset="-94"/>
              </a:rPr>
              <a:t>Aşağıdaki </a:t>
            </a:r>
            <a:r>
              <a:rPr lang="tr-TR" sz="2200" dirty="0" smtClean="0">
                <a:latin typeface="TTKB Dik Temel Abece" pitchFamily="2" charset="-94"/>
              </a:rPr>
              <a:t>metni önce okuyunuz. Daha sonra parantezli ( ) yerlere uygun noktalama işaretlerini koyarak Türkçe defterinize yazınız. </a:t>
            </a:r>
            <a:endParaRPr lang="tr-TR" sz="2200" dirty="0" smtClean="0">
              <a:latin typeface="TTKB Dik Temel Abece" pitchFamily="2" charset="-94"/>
            </a:endParaRPr>
          </a:p>
          <a:p>
            <a:endParaRPr lang="tr-TR" sz="2200" dirty="0">
              <a:latin typeface="TTKB Dik Temel Abece" pitchFamily="2" charset="-94"/>
            </a:endParaRPr>
          </a:p>
          <a:p>
            <a:endParaRPr lang="tr-TR" sz="2200" dirty="0" smtClean="0">
              <a:latin typeface="TTKB Dik Temel Abece" pitchFamily="2" charset="-94"/>
            </a:endParaRPr>
          </a:p>
          <a:p>
            <a:endParaRPr lang="tr-TR" sz="2000" dirty="0">
              <a:latin typeface="TTKB Dik Temel Abece" pitchFamily="2" charset="-94"/>
            </a:endParaRPr>
          </a:p>
        </p:txBody>
      </p:sp>
      <p:pic>
        <p:nvPicPr>
          <p:cNvPr id="64" name="Picture 7" descr="C:\Users\Niyalll\AppData\Local\Temp\Rar$DIa0.371\borders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79599" y="-1911978"/>
            <a:ext cx="3010313" cy="951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939376" y="1722540"/>
            <a:ext cx="83529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TTKB Dik Temel Abece" pitchFamily="2" charset="-94"/>
              </a:rPr>
              <a:t>       Biz İstanbul (  ) da Maçka (  ) da otururduk (  ) Yaz aylarında akşamları </a:t>
            </a:r>
          </a:p>
          <a:p>
            <a:r>
              <a:rPr lang="tr-TR" sz="2000" dirty="0" smtClean="0">
                <a:latin typeface="TTKB Dik Temel Abece" pitchFamily="2" charset="-94"/>
              </a:rPr>
              <a:t>Florya (  ) yüzmeye giderdik (  ) Atatürk (  ) ün </a:t>
            </a:r>
            <a:r>
              <a:rPr lang="tr-TR" sz="2000" dirty="0">
                <a:latin typeface="TTKB Dik Temel Abece" pitchFamily="2" charset="-94"/>
              </a:rPr>
              <a:t>F</a:t>
            </a:r>
            <a:r>
              <a:rPr lang="tr-TR" sz="2000" dirty="0" smtClean="0">
                <a:latin typeface="TTKB Dik Temel Abece" pitchFamily="2" charset="-94"/>
              </a:rPr>
              <a:t>lorya Plajı (  )</a:t>
            </a:r>
            <a:r>
              <a:rPr lang="tr-TR" sz="2000" dirty="0" err="1" smtClean="0">
                <a:latin typeface="TTKB Dik Temel Abece" pitchFamily="2" charset="-94"/>
              </a:rPr>
              <a:t>ndaki</a:t>
            </a:r>
            <a:r>
              <a:rPr lang="tr-TR" sz="2000" dirty="0" smtClean="0">
                <a:latin typeface="TTKB Dik Temel Abece" pitchFamily="2" charset="-94"/>
              </a:rPr>
              <a:t> köşkü bize çok yakındı (  ) O da bizler gibi akşamları denize girerdi (  )</a:t>
            </a:r>
          </a:p>
          <a:p>
            <a:endParaRPr lang="tr-TR" sz="2000" dirty="0">
              <a:latin typeface="TTKB Dik Temel Abece" pitchFamily="2" charset="-94"/>
            </a:endParaRPr>
          </a:p>
          <a:p>
            <a:r>
              <a:rPr lang="tr-TR" sz="2000" dirty="0" smtClean="0">
                <a:latin typeface="TTKB Dik Temel Abece" pitchFamily="2" charset="-94"/>
              </a:rPr>
              <a:t>        Bir akşam Atatürk (  ) yanımıza geldi (  ) Babam (  ) beni ve kardeş -</a:t>
            </a:r>
          </a:p>
          <a:p>
            <a:r>
              <a:rPr lang="tr-TR" sz="2000" dirty="0" err="1" smtClean="0">
                <a:latin typeface="TTKB Dik Temel Abece" pitchFamily="2" charset="-94"/>
              </a:rPr>
              <a:t>lerimi</a:t>
            </a:r>
            <a:r>
              <a:rPr lang="tr-TR" sz="2000" dirty="0" smtClean="0">
                <a:latin typeface="TTKB Dik Temel Abece" pitchFamily="2" charset="-94"/>
              </a:rPr>
              <a:t> Atatürk (  ) e tanıttı (  ) Bizler (  ) küçük olduğumuz için onun büyüklüğünü kavrayacak durumda değildik (  )</a:t>
            </a:r>
            <a:endParaRPr lang="tr-TR" sz="2000" dirty="0">
              <a:latin typeface="TTKB Dik Temel Abece" pitchFamily="2" charset="-94"/>
            </a:endParaRPr>
          </a:p>
        </p:txBody>
      </p:sp>
      <p:sp>
        <p:nvSpPr>
          <p:cNvPr id="65" name="L-Şekli 64"/>
          <p:cNvSpPr/>
          <p:nvPr/>
        </p:nvSpPr>
        <p:spPr>
          <a:xfrm rot="18054949">
            <a:off x="615005" y="4280723"/>
            <a:ext cx="465529" cy="390871"/>
          </a:xfrm>
          <a:prstGeom prst="corne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1148139" y="4321791"/>
            <a:ext cx="700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TTKB Dik Temel Abece" pitchFamily="2" charset="-94"/>
              </a:rPr>
              <a:t>Metinde kaç tane özel ad vardır? Bulduğunuz özel adları yazınız.</a:t>
            </a:r>
            <a:endParaRPr lang="tr-TR" sz="2000" dirty="0">
              <a:latin typeface="TTKB Dik Temel Abece" pitchFamily="2" charset="-94"/>
            </a:endParaRPr>
          </a:p>
        </p:txBody>
      </p:sp>
      <p:sp>
        <p:nvSpPr>
          <p:cNvPr id="66" name="Metin kutusu 65"/>
          <p:cNvSpPr txBox="1"/>
          <p:nvPr/>
        </p:nvSpPr>
        <p:spPr>
          <a:xfrm>
            <a:off x="4679639" y="4929342"/>
            <a:ext cx="700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TTKB Dik Temel Abece" pitchFamily="2" charset="-94"/>
              </a:rPr>
              <a:t>Metindeki cins adlardan 5 tanesini yazınız.</a:t>
            </a:r>
            <a:endParaRPr lang="tr-TR" sz="2000" dirty="0">
              <a:latin typeface="TTKB Dik Temel Abece" pitchFamily="2" charset="-94"/>
            </a:endParaRPr>
          </a:p>
        </p:txBody>
      </p:sp>
      <p:sp>
        <p:nvSpPr>
          <p:cNvPr id="67" name="L-Şekli 66"/>
          <p:cNvSpPr/>
          <p:nvPr/>
        </p:nvSpPr>
        <p:spPr>
          <a:xfrm rot="18054949">
            <a:off x="4159617" y="4820203"/>
            <a:ext cx="465529" cy="390871"/>
          </a:xfrm>
          <a:prstGeom prst="corne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8" name="L-Şekli 67"/>
          <p:cNvSpPr/>
          <p:nvPr/>
        </p:nvSpPr>
        <p:spPr>
          <a:xfrm rot="18054949">
            <a:off x="628116" y="5434123"/>
            <a:ext cx="465529" cy="390871"/>
          </a:xfrm>
          <a:prstGeom prst="corne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9" name="Metin kutusu 68"/>
          <p:cNvSpPr txBox="1"/>
          <p:nvPr/>
        </p:nvSpPr>
        <p:spPr>
          <a:xfrm>
            <a:off x="1280592" y="5520309"/>
            <a:ext cx="700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TTKB Dik Temel Abece" pitchFamily="2" charset="-94"/>
              </a:rPr>
              <a:t>Metinde kaç tane cümle vardır?</a:t>
            </a:r>
            <a:endParaRPr lang="tr-TR" sz="2000" dirty="0">
              <a:latin typeface="TTKB Dik Temel Abece" pitchFamily="2" charset="-94"/>
            </a:endParaRPr>
          </a:p>
        </p:txBody>
      </p:sp>
      <p:sp>
        <p:nvSpPr>
          <p:cNvPr id="70" name="L-Şekli 69"/>
          <p:cNvSpPr/>
          <p:nvPr/>
        </p:nvSpPr>
        <p:spPr>
          <a:xfrm rot="18054949">
            <a:off x="4151367" y="6025087"/>
            <a:ext cx="465529" cy="390871"/>
          </a:xfrm>
          <a:prstGeom prst="corne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1" name="Metin kutusu 70"/>
          <p:cNvSpPr txBox="1"/>
          <p:nvPr/>
        </p:nvSpPr>
        <p:spPr>
          <a:xfrm>
            <a:off x="4649939" y="6020467"/>
            <a:ext cx="700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TTKB Dik Temel Abece" pitchFamily="2" charset="-94"/>
              </a:rPr>
              <a:t>Metinde son cümlede kaç tane sözcük vardır?</a:t>
            </a:r>
            <a:endParaRPr lang="tr-TR" sz="2000" dirty="0">
              <a:latin typeface="TTKB Dik Temel Abece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242259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Yuvarlatılmış Dikdörtgen 51"/>
          <p:cNvSpPr/>
          <p:nvPr/>
        </p:nvSpPr>
        <p:spPr>
          <a:xfrm>
            <a:off x="165569" y="98424"/>
            <a:ext cx="9649071" cy="6663564"/>
          </a:xfrm>
          <a:prstGeom prst="roundRect">
            <a:avLst/>
          </a:prstGeom>
          <a:ln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Metin kutusu 24"/>
          <p:cNvSpPr txBox="1"/>
          <p:nvPr/>
        </p:nvSpPr>
        <p:spPr>
          <a:xfrm>
            <a:off x="141915" y="98424"/>
            <a:ext cx="9577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 smtClean="0">
                <a:solidFill>
                  <a:srgbClr val="FF0000"/>
                </a:solidFill>
                <a:latin typeface="321impact" panose="02000000000000000000" pitchFamily="2" charset="0"/>
                <a:sym typeface="Wingdings" panose="05000000000000000000" pitchFamily="2" charset="2"/>
              </a:rPr>
              <a:t></a:t>
            </a:r>
            <a:r>
              <a:rPr lang="tr-TR" sz="3200" dirty="0" smtClean="0">
                <a:solidFill>
                  <a:srgbClr val="FF0000"/>
                </a:solidFill>
                <a:latin typeface="321impact" panose="02000000000000000000" pitchFamily="2" charset="0"/>
                <a:sym typeface="Wingdings" panose="05000000000000000000" pitchFamily="2" charset="2"/>
              </a:rPr>
              <a:t>BENZER Mİ? FARKLI MI?</a:t>
            </a:r>
            <a:r>
              <a:rPr lang="tr-TR" sz="3200" dirty="0" smtClean="0">
                <a:solidFill>
                  <a:srgbClr val="FF0000"/>
                </a:solidFill>
                <a:latin typeface="321impact" panose="02000000000000000000" pitchFamily="2" charset="0"/>
                <a:sym typeface="Wingdings" panose="05000000000000000000" pitchFamily="2" charset="2"/>
              </a:rPr>
              <a:t></a:t>
            </a:r>
            <a:endParaRPr lang="tr-TR" sz="3200" dirty="0" smtClean="0">
              <a:solidFill>
                <a:srgbClr val="FF0000"/>
              </a:solidFill>
              <a:latin typeface="321impact" panose="02000000000000000000" pitchFamily="2" charset="0"/>
              <a:sym typeface="Wingdings" panose="05000000000000000000" pitchFamily="2" charset="2"/>
            </a:endParaRPr>
          </a:p>
        </p:txBody>
      </p:sp>
      <p:sp>
        <p:nvSpPr>
          <p:cNvPr id="28" name="Metin kutusu 27"/>
          <p:cNvSpPr txBox="1"/>
          <p:nvPr/>
        </p:nvSpPr>
        <p:spPr>
          <a:xfrm>
            <a:off x="262488" y="496144"/>
            <a:ext cx="933591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atin typeface="TTKB Dik Temel Abece" pitchFamily="2" charset="-94"/>
              </a:rPr>
              <a:t>Aşağıdaki verilen resimler arasında benzer özelliğe sahip olanları ve farklı olanı bulalım</a:t>
            </a:r>
            <a:r>
              <a:rPr lang="tr-TR" sz="2000" dirty="0" smtClean="0">
                <a:latin typeface="TTKB Dik Temel Abece" pitchFamily="2" charset="-94"/>
              </a:rPr>
              <a:t>. </a:t>
            </a:r>
            <a:r>
              <a:rPr lang="tr-TR" sz="2000" dirty="0" smtClean="0">
                <a:latin typeface="TTKB Dik Temel Abece" pitchFamily="2" charset="-94"/>
              </a:rPr>
              <a:t>Türkçe defterimize ö</a:t>
            </a:r>
            <a:r>
              <a:rPr lang="tr-TR" sz="2000" dirty="0" smtClean="0">
                <a:latin typeface="TTKB Dik Temel Abece" pitchFamily="2" charset="-94"/>
              </a:rPr>
              <a:t>rnekteki gibi cümlelerle açıklayalım.  </a:t>
            </a:r>
            <a:endParaRPr lang="tr-TR" sz="2000" dirty="0" smtClean="0">
              <a:latin typeface="TTKB Dik Temel Abece" pitchFamily="2" charset="-94"/>
            </a:endParaRPr>
          </a:p>
          <a:p>
            <a:endParaRPr lang="tr-TR" sz="2000" dirty="0">
              <a:latin typeface="TTKB Dik Temel Abece" pitchFamily="2" charset="-94"/>
            </a:endParaRPr>
          </a:p>
          <a:p>
            <a:endParaRPr lang="tr-TR" sz="2200" dirty="0" smtClean="0">
              <a:latin typeface="TTKB Dik Temel Abece" pitchFamily="2" charset="-94"/>
            </a:endParaRPr>
          </a:p>
          <a:p>
            <a:endParaRPr lang="tr-TR" sz="2000" dirty="0">
              <a:latin typeface="TTKB Dik Temel Abece" pitchFamily="2" charset="-94"/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848544" y="1141769"/>
            <a:ext cx="3024337" cy="11657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36" name="Picture 12" descr="Dört Kiraz Boyama Sayfas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624" y="1302644"/>
            <a:ext cx="688185" cy="767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Okul Öncesi Lale Boyama Sayfası ve Kalıbı - Okul Öncesi Etkinlik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68" y="1320185"/>
            <a:ext cx="624652" cy="80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Gül Boyama Sayfaları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741" y="1317047"/>
            <a:ext cx="725984" cy="81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Düz Ok Bağlayıcısı 5"/>
          <p:cNvCxnSpPr/>
          <p:nvPr/>
        </p:nvCxnSpPr>
        <p:spPr>
          <a:xfrm>
            <a:off x="4002069" y="1669852"/>
            <a:ext cx="867119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Metin kutusu 6"/>
          <p:cNvSpPr txBox="1"/>
          <p:nvPr/>
        </p:nvSpPr>
        <p:spPr>
          <a:xfrm>
            <a:off x="4818390" y="1486373"/>
            <a:ext cx="50991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TTKB Dik Temel Abece" pitchFamily="2" charset="-94"/>
              </a:rPr>
              <a:t>Lale ve gül bir çiçektir. Kiraz ise bir meyvedir.</a:t>
            </a:r>
            <a:endParaRPr lang="tr-TR" sz="2000" dirty="0">
              <a:latin typeface="TTKB Dik Temel Abece" pitchFamily="2" charset="-94"/>
            </a:endParaRPr>
          </a:p>
        </p:txBody>
      </p:sp>
      <p:sp>
        <p:nvSpPr>
          <p:cNvPr id="55" name="Yuvarlatılmış Dikdörtgen 54"/>
          <p:cNvSpPr/>
          <p:nvPr/>
        </p:nvSpPr>
        <p:spPr>
          <a:xfrm>
            <a:off x="1064569" y="2420888"/>
            <a:ext cx="3555752" cy="12377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7" name="Yuvarlatılmış Dikdörtgen 56"/>
          <p:cNvSpPr/>
          <p:nvPr/>
        </p:nvSpPr>
        <p:spPr>
          <a:xfrm>
            <a:off x="1068737" y="3789040"/>
            <a:ext cx="3551584" cy="126987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38" name="Picture 14" descr="Uçak Boyama Sayfası | Boyama sayfaları, Boyama kitapları, Hava taşıtı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003" y="2644537"/>
            <a:ext cx="980892" cy="778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Boyama kitabı için komik kamyon karikatür Duvar Resmi • Pixers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716" y="2672284"/>
            <a:ext cx="1084915" cy="75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Araba Boyama Sayfaları | Boyama sayfaları, Boyama kitapları, Arab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295" y="2813933"/>
            <a:ext cx="1125299" cy="651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80" y="3940539"/>
            <a:ext cx="854280" cy="1040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295" y="3976834"/>
            <a:ext cx="802069" cy="968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545" y="3940539"/>
            <a:ext cx="764258" cy="10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Yuvarlatılmış Dikdörtgen 60"/>
          <p:cNvSpPr/>
          <p:nvPr/>
        </p:nvSpPr>
        <p:spPr>
          <a:xfrm>
            <a:off x="1068737" y="5301208"/>
            <a:ext cx="3551584" cy="126987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49" name="Picture 25" descr="40 Tane Hayvan Boyama Sayfaları - Hobiler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125" y="5359825"/>
            <a:ext cx="864096" cy="115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 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003" y="5437733"/>
            <a:ext cx="855505" cy="99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325" y="5451146"/>
            <a:ext cx="1284061" cy="1028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Yuvarlatılmış Dikdörtgen 61"/>
          <p:cNvSpPr/>
          <p:nvPr/>
        </p:nvSpPr>
        <p:spPr>
          <a:xfrm>
            <a:off x="5169024" y="2371733"/>
            <a:ext cx="3555752" cy="12377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5" name="Yuvarlatılmış Dikdörtgen 64"/>
          <p:cNvSpPr/>
          <p:nvPr/>
        </p:nvSpPr>
        <p:spPr>
          <a:xfrm>
            <a:off x="5173192" y="3739885"/>
            <a:ext cx="3551584" cy="126987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6" name="Yuvarlatılmış Dikdörtgen 65"/>
          <p:cNvSpPr/>
          <p:nvPr/>
        </p:nvSpPr>
        <p:spPr>
          <a:xfrm>
            <a:off x="5173192" y="5252053"/>
            <a:ext cx="3551584" cy="126987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56" name="Picture 32" descr="Boyama Sayfaları Okul Öncesi – 14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048" y="2395877"/>
            <a:ext cx="864096" cy="118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banana fruit coloring page for kids boys and girls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176" y="2544867"/>
            <a:ext cx="1052946" cy="891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312" y="2457385"/>
            <a:ext cx="761967" cy="108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3" name="Picture 39" descr="Texas Star Outline | star outline shape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824" y="3923590"/>
            <a:ext cx="1011298" cy="96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" name="Picture 41" descr="moon cutout hallowee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98894" y="3892875"/>
            <a:ext cx="806971" cy="997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7" name="Picture 43" descr=" 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624" y="3815384"/>
            <a:ext cx="1162552" cy="1162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372" y="5359825"/>
            <a:ext cx="1050188" cy="1092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945" y="5350006"/>
            <a:ext cx="1035580" cy="1109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0" name="Picture 46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560" y="5443142"/>
            <a:ext cx="1101388" cy="986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198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Yuvarlatılmış Dikdörtgen 15"/>
          <p:cNvSpPr/>
          <p:nvPr/>
        </p:nvSpPr>
        <p:spPr>
          <a:xfrm>
            <a:off x="131143" y="51566"/>
            <a:ext cx="9649071" cy="6663564"/>
          </a:xfrm>
          <a:prstGeom prst="roundRect">
            <a:avLst/>
          </a:prstGeom>
          <a:ln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147176" y="51566"/>
            <a:ext cx="957706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400" dirty="0" smtClean="0">
                <a:solidFill>
                  <a:srgbClr val="FF0000"/>
                </a:solidFill>
                <a:latin typeface="321impact" panose="02000000000000000000" pitchFamily="2" charset="0"/>
                <a:sym typeface="Wingdings" panose="05000000000000000000" pitchFamily="2" charset="2"/>
              </a:rPr>
              <a:t>PROBLEMLERİMİZ</a:t>
            </a:r>
          </a:p>
          <a:p>
            <a:pPr algn="ctr"/>
            <a:r>
              <a:rPr lang="tr-TR" sz="2400" dirty="0" smtClean="0">
                <a:latin typeface="TTKB Dik Temel Abece" pitchFamily="2" charset="-94"/>
                <a:sym typeface="Wingdings" panose="05000000000000000000" pitchFamily="2" charset="2"/>
              </a:rPr>
              <a:t>Problemleri matematik defterine yaz ve cevapla bakalım.</a:t>
            </a:r>
            <a:endParaRPr lang="tr-TR" sz="2400" dirty="0">
              <a:latin typeface="TTKB Dik Temel Abece" pitchFamily="2" charset="-94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4664968" y="530120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24" name="Picture 7" descr="C:\Users\Niyalll\AppData\Local\Temp\Rar$DIa0.371\borders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79647" y="-39030"/>
            <a:ext cx="2880320" cy="4631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7" descr="C:\Users\Niyalll\AppData\Local\Temp\Rar$DIa0.371\borders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831419" y="2723004"/>
            <a:ext cx="2880320" cy="4631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7" descr="C:\Users\Niyalll\AppData\Local\Temp\Rar$DIa0.371\borders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99533" y="2688037"/>
            <a:ext cx="2880320" cy="4631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7" descr="C:\Users\Niyalll\AppData\Local\Temp\Rar$DIa0.371\borders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44692" y="-39028"/>
            <a:ext cx="2880320" cy="4631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Metin kutusu 18"/>
          <p:cNvSpPr txBox="1"/>
          <p:nvPr/>
        </p:nvSpPr>
        <p:spPr>
          <a:xfrm>
            <a:off x="1347389" y="1265109"/>
            <a:ext cx="230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321impact" panose="02000000000000000000" pitchFamily="2" charset="0"/>
              </a:rPr>
              <a:t>PROBLEM </a:t>
            </a:r>
            <a:r>
              <a:rPr lang="tr-TR" sz="2800" dirty="0">
                <a:solidFill>
                  <a:srgbClr val="FF0000"/>
                </a:solidFill>
                <a:latin typeface="321impact" panose="02000000000000000000" pitchFamily="2" charset="0"/>
              </a:rPr>
              <a:t>1</a:t>
            </a:r>
            <a:r>
              <a:rPr lang="tr-TR" sz="2800" dirty="0" smtClean="0">
                <a:solidFill>
                  <a:srgbClr val="FF0000"/>
                </a:solidFill>
                <a:latin typeface="321impact" panose="02000000000000000000" pitchFamily="2" charset="0"/>
              </a:rPr>
              <a:t>:</a:t>
            </a:r>
            <a:endParaRPr lang="tr-TR" sz="2800" dirty="0">
              <a:solidFill>
                <a:srgbClr val="FF0000"/>
              </a:solidFill>
              <a:latin typeface="321impact" panose="02000000000000000000" pitchFamily="2" charset="0"/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446861" y="1722874"/>
            <a:ext cx="41044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dirty="0" smtClean="0">
                <a:latin typeface="TTKB Dik Temel Abece" pitchFamily="2" charset="-94"/>
              </a:rPr>
              <a:t>Yaşımı sordular. 10’dan 2 çıkar, 4 ile çarp dedim. Yaşımı buldunuz mu?</a:t>
            </a:r>
            <a:r>
              <a:rPr lang="tr-TR" sz="2200" dirty="0" smtClean="0">
                <a:latin typeface="TTKB Dik Temel Abece" pitchFamily="2" charset="-94"/>
              </a:rPr>
              <a:t> </a:t>
            </a:r>
            <a:endParaRPr lang="tr-TR" sz="2200" dirty="0">
              <a:latin typeface="TTKB Dik Temel Abece" pitchFamily="2" charset="-94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6309731" y="1295730"/>
            <a:ext cx="230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321impact" panose="02000000000000000000" pitchFamily="2" charset="0"/>
              </a:rPr>
              <a:t>PROBLEM </a:t>
            </a:r>
            <a:r>
              <a:rPr lang="tr-TR" sz="2800" dirty="0">
                <a:solidFill>
                  <a:srgbClr val="FF0000"/>
                </a:solidFill>
                <a:latin typeface="321impact" panose="02000000000000000000" pitchFamily="2" charset="0"/>
              </a:rPr>
              <a:t>2</a:t>
            </a:r>
            <a:r>
              <a:rPr lang="tr-TR" sz="2800" dirty="0" smtClean="0">
                <a:solidFill>
                  <a:srgbClr val="FF0000"/>
                </a:solidFill>
                <a:latin typeface="321impact" panose="02000000000000000000" pitchFamily="2" charset="0"/>
              </a:rPr>
              <a:t>:</a:t>
            </a:r>
            <a:endParaRPr lang="tr-TR" sz="2800" dirty="0">
              <a:solidFill>
                <a:srgbClr val="FF0000"/>
              </a:solidFill>
              <a:latin typeface="321impact" panose="02000000000000000000" pitchFamily="2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5338443" y="1892151"/>
            <a:ext cx="41044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dirty="0" smtClean="0">
                <a:latin typeface="TTKB Dik Temel Abece" pitchFamily="2" charset="-94"/>
              </a:rPr>
              <a:t>Dört eşit sayının </a:t>
            </a:r>
            <a:r>
              <a:rPr lang="tr-TR" sz="2200" dirty="0">
                <a:latin typeface="TTKB Dik Temel Abece" pitchFamily="2" charset="-94"/>
              </a:rPr>
              <a:t>t</a:t>
            </a:r>
            <a:r>
              <a:rPr lang="tr-TR" sz="2200" dirty="0" smtClean="0">
                <a:latin typeface="TTKB Dik Temel Abece" pitchFamily="2" charset="-94"/>
              </a:rPr>
              <a:t>oplamı 36’dır. Buna göre sayılardan biri kaçtır?</a:t>
            </a:r>
            <a:endParaRPr lang="tr-TR" sz="2200" dirty="0" smtClean="0">
              <a:latin typeface="TTKB Dik Temel Abece" pitchFamily="2" charset="-94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6119879" y="3993158"/>
            <a:ext cx="230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321impact" panose="02000000000000000000" pitchFamily="2" charset="0"/>
              </a:rPr>
              <a:t>PROBLEM </a:t>
            </a:r>
            <a:r>
              <a:rPr lang="tr-TR" sz="2800" dirty="0">
                <a:solidFill>
                  <a:srgbClr val="FF0000"/>
                </a:solidFill>
                <a:latin typeface="321impact" panose="02000000000000000000" pitchFamily="2" charset="0"/>
              </a:rPr>
              <a:t>4</a:t>
            </a:r>
            <a:r>
              <a:rPr lang="tr-TR" sz="2800" dirty="0" smtClean="0">
                <a:solidFill>
                  <a:srgbClr val="FF0000"/>
                </a:solidFill>
                <a:latin typeface="321impact" panose="02000000000000000000" pitchFamily="2" charset="0"/>
              </a:rPr>
              <a:t>:</a:t>
            </a:r>
            <a:endParaRPr lang="tr-TR" sz="2800" dirty="0">
              <a:solidFill>
                <a:srgbClr val="FF0000"/>
              </a:solidFill>
              <a:latin typeface="321impact" panose="02000000000000000000" pitchFamily="2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5092264" y="4397712"/>
            <a:ext cx="426337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dirty="0" smtClean="0">
                <a:latin typeface="TTKB Dik Temel Abece" pitchFamily="2" charset="-94"/>
              </a:rPr>
              <a:t>Babamdan 7, annemden 12 lira aldım. Kumbaramda da 5 lira vardı. Toplam paramı 3 günde eşit olarak harcadım. Günde kaç lira harcamış oldum</a:t>
            </a:r>
            <a:r>
              <a:rPr lang="tr-TR" sz="2200" dirty="0" smtClean="0">
                <a:latin typeface="TTKB Dik Temel Abece" pitchFamily="2" charset="-94"/>
              </a:rPr>
              <a:t>?</a:t>
            </a:r>
            <a:endParaRPr lang="tr-TR" sz="2200" dirty="0">
              <a:latin typeface="TTKB Dik Temel Abece" pitchFamily="2" charset="-94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1387993" y="4038256"/>
            <a:ext cx="230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  <a:latin typeface="321impact" panose="02000000000000000000" pitchFamily="2" charset="0"/>
              </a:rPr>
              <a:t>PROBLEM </a:t>
            </a:r>
            <a:r>
              <a:rPr lang="tr-TR" sz="2800" dirty="0">
                <a:solidFill>
                  <a:srgbClr val="FF0000"/>
                </a:solidFill>
                <a:latin typeface="321impact" panose="02000000000000000000" pitchFamily="2" charset="0"/>
              </a:rPr>
              <a:t>3</a:t>
            </a:r>
            <a:r>
              <a:rPr lang="tr-TR" sz="2800" dirty="0" smtClean="0">
                <a:solidFill>
                  <a:srgbClr val="FF0000"/>
                </a:solidFill>
                <a:latin typeface="321impact" panose="02000000000000000000" pitchFamily="2" charset="0"/>
              </a:rPr>
              <a:t>:</a:t>
            </a:r>
            <a:endParaRPr lang="tr-TR" sz="2800" dirty="0">
              <a:solidFill>
                <a:srgbClr val="FF0000"/>
              </a:solidFill>
              <a:latin typeface="321impact" panose="02000000000000000000" pitchFamily="2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487465" y="4516378"/>
            <a:ext cx="410445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300" dirty="0" smtClean="0">
                <a:latin typeface="TTKB Dik Temel Abece" pitchFamily="2" charset="-94"/>
              </a:rPr>
              <a:t>Denizde 7 kayık var. Her kayığın 4 tane küreği var. Küreklerin 13 tanesi denize düşerse, kaç kürek kalır</a:t>
            </a:r>
            <a:r>
              <a:rPr lang="tr-TR" sz="2300" dirty="0" smtClean="0">
                <a:latin typeface="TTKB Dik Temel Abece" pitchFamily="2" charset="-94"/>
              </a:rPr>
              <a:t>? </a:t>
            </a:r>
            <a:endParaRPr lang="tr-TR" sz="2300" dirty="0">
              <a:latin typeface="TTKB Dik Temel Abece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258891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Yuvarlatılmış Dikdörtgen 64"/>
          <p:cNvSpPr/>
          <p:nvPr/>
        </p:nvSpPr>
        <p:spPr>
          <a:xfrm>
            <a:off x="128465" y="114594"/>
            <a:ext cx="9649071" cy="6663564"/>
          </a:xfrm>
          <a:prstGeom prst="roundRect">
            <a:avLst/>
          </a:prstGeom>
          <a:ln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272480" y="104892"/>
            <a:ext cx="950505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400" dirty="0" smtClean="0">
                <a:solidFill>
                  <a:srgbClr val="FF0000"/>
                </a:solidFill>
                <a:latin typeface="321impact" panose="02000000000000000000" pitchFamily="2" charset="0"/>
                <a:sym typeface="Wingdings" panose="05000000000000000000" pitchFamily="2" charset="2"/>
              </a:rPr>
              <a:t></a:t>
            </a:r>
            <a:r>
              <a:rPr lang="tr-TR" sz="3400" dirty="0" smtClean="0">
                <a:solidFill>
                  <a:srgbClr val="FF0000"/>
                </a:solidFill>
                <a:latin typeface="321impact" panose="02000000000000000000" pitchFamily="2" charset="0"/>
                <a:sym typeface="Wingdings" panose="05000000000000000000" pitchFamily="2" charset="2"/>
              </a:rPr>
              <a:t>İŞLEMİ YAP, BİLGİYİ KAP</a:t>
            </a:r>
            <a:r>
              <a:rPr lang="tr-TR" sz="3400" dirty="0" smtClean="0">
                <a:solidFill>
                  <a:srgbClr val="FF0000"/>
                </a:solidFill>
                <a:latin typeface="321impact" panose="02000000000000000000" pitchFamily="2" charset="0"/>
                <a:sym typeface="Wingdings" panose="05000000000000000000" pitchFamily="2" charset="2"/>
              </a:rPr>
              <a:t></a:t>
            </a:r>
            <a:endParaRPr lang="tr-TR" sz="3400" dirty="0" smtClean="0">
              <a:solidFill>
                <a:srgbClr val="FF0000"/>
              </a:solidFill>
              <a:latin typeface="321impact" panose="02000000000000000000" pitchFamily="2" charset="0"/>
              <a:sym typeface="Wingdings" panose="05000000000000000000" pitchFamily="2" charset="2"/>
            </a:endParaRPr>
          </a:p>
          <a:p>
            <a:pPr algn="ctr"/>
            <a:r>
              <a:rPr lang="tr-TR" sz="2000" dirty="0">
                <a:latin typeface="TTKB Dik Temel Abece" pitchFamily="2" charset="-94"/>
                <a:sym typeface="Wingdings" panose="05000000000000000000" pitchFamily="2" charset="2"/>
              </a:rPr>
              <a:t>İ</a:t>
            </a:r>
            <a:r>
              <a:rPr lang="tr-TR" sz="2000" dirty="0" smtClean="0">
                <a:latin typeface="TTKB Dik Temel Abece" pitchFamily="2" charset="-94"/>
                <a:sym typeface="Wingdings" panose="05000000000000000000" pitchFamily="2" charset="2"/>
              </a:rPr>
              <a:t>şlemleri yaparak bulduğunuz sonuçları uygun boşluklara yazınız. Bu sonuçlar size aslanlar hakkında ilginç bilgiler verecek. İşlemleri ve cümleleri matematik defterine yazmayı unutma.</a:t>
            </a:r>
            <a:endParaRPr lang="tr-TR" sz="2000" dirty="0" smtClean="0">
              <a:latin typeface="TTKB Dik Temel Abece" pitchFamily="2" charset="-94"/>
              <a:sym typeface="Wingdings" panose="05000000000000000000" pitchFamily="2" charset="2"/>
            </a:endParaRPr>
          </a:p>
          <a:p>
            <a:pPr algn="ctr"/>
            <a:endParaRPr lang="tr-TR" sz="2000" dirty="0">
              <a:latin typeface="TTKB Dik Temel Abece" pitchFamily="2" charset="-94"/>
            </a:endParaRPr>
          </a:p>
        </p:txBody>
      </p:sp>
      <p:pic>
        <p:nvPicPr>
          <p:cNvPr id="2052" name="Picture 4" descr="Aslanların neden yelesi var?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81" y="1287831"/>
            <a:ext cx="3096344" cy="174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344488" y="1287831"/>
            <a:ext cx="648072" cy="7118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latin typeface="TTKB Dik Temel Abece" pitchFamily="2" charset="-94"/>
              </a:rPr>
              <a:t>A</a:t>
            </a:r>
            <a:endParaRPr lang="tr-TR" sz="2400" dirty="0">
              <a:latin typeface="TTKB Dik Temel Abece" pitchFamily="2" charset="-94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992560" y="1448643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TTKB Dik Temel Abece" pitchFamily="2" charset="-94"/>
              </a:rPr>
              <a:t>16 + 14 = ?</a:t>
            </a:r>
            <a:endParaRPr lang="tr-TR" sz="2400" dirty="0">
              <a:latin typeface="TTKB Dik Temel Abece" pitchFamily="2" charset="-94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298511" y="2095254"/>
            <a:ext cx="648072" cy="7118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TTKB Dik Temel Abece" pitchFamily="2" charset="-94"/>
              </a:rPr>
              <a:t>S</a:t>
            </a:r>
            <a:endParaRPr lang="tr-TR" sz="2400" dirty="0">
              <a:latin typeface="TTKB Dik Temel Abece" pitchFamily="2" charset="-94"/>
            </a:endParaRPr>
          </a:p>
        </p:txBody>
      </p:sp>
      <p:sp>
        <p:nvSpPr>
          <p:cNvPr id="49" name="Metin kutusu 48"/>
          <p:cNvSpPr txBox="1"/>
          <p:nvPr/>
        </p:nvSpPr>
        <p:spPr>
          <a:xfrm>
            <a:off x="946583" y="2201287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TTKB Dik Temel Abece" pitchFamily="2" charset="-94"/>
              </a:rPr>
              <a:t>74 - 59 = ?</a:t>
            </a:r>
            <a:endParaRPr lang="tr-TR" sz="2400" dirty="0">
              <a:latin typeface="TTKB Dik Temel Abece" pitchFamily="2" charset="-94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5997116" y="1287830"/>
            <a:ext cx="648072" cy="7118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TTKB Dik Temel Abece" pitchFamily="2" charset="-94"/>
              </a:rPr>
              <a:t>L</a:t>
            </a:r>
            <a:endParaRPr lang="tr-TR" sz="2400" dirty="0">
              <a:latin typeface="TTKB Dik Temel Abece" pitchFamily="2" charset="-94"/>
            </a:endParaRPr>
          </a:p>
        </p:txBody>
      </p:sp>
      <p:sp>
        <p:nvSpPr>
          <p:cNvPr id="51" name="Metin kutusu 50"/>
          <p:cNvSpPr txBox="1"/>
          <p:nvPr/>
        </p:nvSpPr>
        <p:spPr>
          <a:xfrm>
            <a:off x="6639103" y="141294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TTKB Dik Temel Abece" pitchFamily="2" charset="-94"/>
              </a:rPr>
              <a:t>8 x 3 = ?</a:t>
            </a:r>
            <a:endParaRPr lang="tr-TR" sz="2400" dirty="0">
              <a:latin typeface="TTKB Dik Temel Abece" pitchFamily="2" charset="-94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7257256" y="1859290"/>
            <a:ext cx="648072" cy="7118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TTKB Dik Temel Abece" pitchFamily="2" charset="-94"/>
              </a:rPr>
              <a:t>A</a:t>
            </a:r>
            <a:endParaRPr lang="tr-TR" sz="2400" dirty="0">
              <a:latin typeface="TTKB Dik Temel Abece" pitchFamily="2" charset="-94"/>
            </a:endParaRPr>
          </a:p>
        </p:txBody>
      </p:sp>
      <p:sp>
        <p:nvSpPr>
          <p:cNvPr id="53" name="Metin kutusu 52"/>
          <p:cNvSpPr txBox="1"/>
          <p:nvPr/>
        </p:nvSpPr>
        <p:spPr>
          <a:xfrm>
            <a:off x="7905328" y="2018334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TTKB Dik Temel Abece" pitchFamily="2" charset="-94"/>
              </a:rPr>
              <a:t>32 :  4 = ?</a:t>
            </a:r>
            <a:endParaRPr lang="tr-TR" sz="2400" dirty="0">
              <a:latin typeface="TTKB Dik Temel Abece" pitchFamily="2" charset="-94"/>
            </a:endParaRPr>
          </a:p>
        </p:txBody>
      </p:sp>
      <p:sp>
        <p:nvSpPr>
          <p:cNvPr id="11" name="Bölme 10"/>
          <p:cNvSpPr/>
          <p:nvPr/>
        </p:nvSpPr>
        <p:spPr>
          <a:xfrm>
            <a:off x="8337376" y="2081928"/>
            <a:ext cx="324036" cy="342664"/>
          </a:xfrm>
          <a:prstGeom prst="mathDivid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7" name="Oval 56"/>
          <p:cNvSpPr/>
          <p:nvPr/>
        </p:nvSpPr>
        <p:spPr>
          <a:xfrm>
            <a:off x="5997116" y="2474802"/>
            <a:ext cx="648072" cy="7118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latin typeface="TTKB Dik Temel Abece" pitchFamily="2" charset="-94"/>
              </a:rPr>
              <a:t>N</a:t>
            </a:r>
            <a:endParaRPr lang="tr-TR" sz="2400" dirty="0">
              <a:latin typeface="TTKB Dik Temel Abece" pitchFamily="2" charset="-94"/>
            </a:endParaRPr>
          </a:p>
        </p:txBody>
      </p:sp>
      <p:sp>
        <p:nvSpPr>
          <p:cNvPr id="58" name="Metin kutusu 57"/>
          <p:cNvSpPr txBox="1"/>
          <p:nvPr/>
        </p:nvSpPr>
        <p:spPr>
          <a:xfrm>
            <a:off x="6645188" y="2622195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TTKB Dik Temel Abece" pitchFamily="2" charset="-94"/>
              </a:rPr>
              <a:t>50 - 38 = ?</a:t>
            </a:r>
            <a:endParaRPr lang="tr-TR" sz="2400" dirty="0">
              <a:latin typeface="TTKB Dik Temel Abece" pitchFamily="2" charset="-94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1190004" y="3201822"/>
            <a:ext cx="648072" cy="7118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latin typeface="TTKB Dik Temel Abece" pitchFamily="2" charset="-94"/>
              </a:rPr>
              <a:t>A</a:t>
            </a:r>
            <a:endParaRPr lang="tr-TR" sz="2400" dirty="0">
              <a:latin typeface="TTKB Dik Temel Abece" pitchFamily="2" charset="-94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1810327" y="3205823"/>
            <a:ext cx="80376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TTKB Dik Temel Abece" pitchFamily="2" charset="-94"/>
              </a:rPr>
              <a:t>Yetişkin bir aslanın ısırığı, herhangi bir ev kedisinin ısırığından …………. kat daha güçlüdür.</a:t>
            </a:r>
            <a:endParaRPr lang="tr-TR" sz="2000" dirty="0">
              <a:latin typeface="TTKB Dik Temel Abece" pitchFamily="2" charset="-94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1169173" y="3913709"/>
            <a:ext cx="648072" cy="7118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TTKB Dik Temel Abece" pitchFamily="2" charset="-94"/>
              </a:rPr>
              <a:t>S</a:t>
            </a:r>
            <a:endParaRPr lang="tr-TR" sz="2400" dirty="0">
              <a:latin typeface="TTKB Dik Temel Abece" pitchFamily="2" charset="-94"/>
            </a:endParaRPr>
          </a:p>
        </p:txBody>
      </p:sp>
      <p:sp>
        <p:nvSpPr>
          <p:cNvPr id="63" name="Metin kutusu 62"/>
          <p:cNvSpPr txBox="1"/>
          <p:nvPr/>
        </p:nvSpPr>
        <p:spPr>
          <a:xfrm>
            <a:off x="1810326" y="4079812"/>
            <a:ext cx="80376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TTKB Dik Temel Abece" pitchFamily="2" charset="-94"/>
              </a:rPr>
              <a:t>Günde ortalama …………… kilogram et yerler.</a:t>
            </a:r>
            <a:endParaRPr lang="tr-TR" sz="2000" dirty="0">
              <a:latin typeface="TTKB Dik Temel Abece" pitchFamily="2" charset="-94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1190004" y="4625596"/>
            <a:ext cx="648072" cy="7118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TTKB Dik Temel Abece" pitchFamily="2" charset="-94"/>
              </a:rPr>
              <a:t>L</a:t>
            </a:r>
            <a:endParaRPr lang="tr-TR" sz="2400" dirty="0">
              <a:latin typeface="TTKB Dik Temel Abece" pitchFamily="2" charset="-94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1190004" y="5337483"/>
            <a:ext cx="648072" cy="7118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TTKB Dik Temel Abece" pitchFamily="2" charset="-94"/>
              </a:rPr>
              <a:t>A</a:t>
            </a:r>
            <a:endParaRPr lang="tr-TR" sz="2400" dirty="0">
              <a:latin typeface="TTKB Dik Temel Abece" pitchFamily="2" charset="-94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1190004" y="6049370"/>
            <a:ext cx="648072" cy="7118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latin typeface="TTKB Dik Temel Abece" pitchFamily="2" charset="-94"/>
              </a:rPr>
              <a:t>N</a:t>
            </a:r>
            <a:endParaRPr lang="tr-TR" sz="2400" dirty="0">
              <a:latin typeface="TTKB Dik Temel Abece" pitchFamily="2" charset="-94"/>
            </a:endParaRPr>
          </a:p>
        </p:txBody>
      </p:sp>
      <p:sp>
        <p:nvSpPr>
          <p:cNvPr id="68" name="Metin kutusu 67"/>
          <p:cNvSpPr txBox="1"/>
          <p:nvPr/>
        </p:nvSpPr>
        <p:spPr>
          <a:xfrm>
            <a:off x="1843595" y="4629597"/>
            <a:ext cx="80376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TTKB Dik Temel Abece" pitchFamily="2" charset="-94"/>
              </a:rPr>
              <a:t>Aslanlar uyumayı çok seven hayvanlardır. Büyük bir akşam yemeğinin ardından </a:t>
            </a:r>
          </a:p>
          <a:p>
            <a:r>
              <a:rPr lang="tr-TR" sz="2000" dirty="0" smtClean="0">
                <a:latin typeface="TTKB Dik Temel Abece" pitchFamily="2" charset="-94"/>
              </a:rPr>
              <a:t>…………. </a:t>
            </a:r>
            <a:r>
              <a:rPr lang="tr-TR" sz="2000" dirty="0">
                <a:latin typeface="TTKB Dik Temel Abece" pitchFamily="2" charset="-94"/>
              </a:rPr>
              <a:t>s</a:t>
            </a:r>
            <a:r>
              <a:rPr lang="tr-TR" sz="2000" dirty="0" smtClean="0">
                <a:latin typeface="TTKB Dik Temel Abece" pitchFamily="2" charset="-94"/>
              </a:rPr>
              <a:t>aat uyuyabilmektedirler.</a:t>
            </a:r>
            <a:endParaRPr lang="tr-TR" sz="2000" dirty="0">
              <a:latin typeface="TTKB Dik Temel Abece" pitchFamily="2" charset="-94"/>
            </a:endParaRPr>
          </a:p>
        </p:txBody>
      </p:sp>
      <p:sp>
        <p:nvSpPr>
          <p:cNvPr id="69" name="Metin kutusu 68"/>
          <p:cNvSpPr txBox="1"/>
          <p:nvPr/>
        </p:nvSpPr>
        <p:spPr>
          <a:xfrm>
            <a:off x="1888072" y="5493371"/>
            <a:ext cx="80376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TTKB Dik Temel Abece" pitchFamily="2" charset="-94"/>
              </a:rPr>
              <a:t>Aslanın kükremesi …………… kilometre uzaktan duyulabilir.</a:t>
            </a:r>
            <a:endParaRPr lang="tr-TR" sz="2000" dirty="0">
              <a:latin typeface="TTKB Dik Temel Abece" pitchFamily="2" charset="-94"/>
            </a:endParaRPr>
          </a:p>
        </p:txBody>
      </p:sp>
      <p:sp>
        <p:nvSpPr>
          <p:cNvPr id="70" name="Metin kutusu 69"/>
          <p:cNvSpPr txBox="1"/>
          <p:nvPr/>
        </p:nvSpPr>
        <p:spPr>
          <a:xfrm>
            <a:off x="1891017" y="6205258"/>
            <a:ext cx="80376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TTKB Dik Temel Abece" pitchFamily="2" charset="-94"/>
              </a:rPr>
              <a:t>Bir aslanın ortalama ömrü ……….. yıldır.</a:t>
            </a:r>
            <a:endParaRPr lang="tr-TR" sz="2000" dirty="0">
              <a:latin typeface="TTKB Dik Temel Abece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95113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1657</TotalTime>
  <Words>404</Words>
  <Application>Microsoft Office PowerPoint</Application>
  <PresentationFormat>A4 Kağıt (210x297 mm)</PresentationFormat>
  <Paragraphs>53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Niyalll</dc:creator>
  <cp:lastModifiedBy>Niyalll</cp:lastModifiedBy>
  <cp:revision>117</cp:revision>
  <dcterms:created xsi:type="dcterms:W3CDTF">2020-03-16T09:51:38Z</dcterms:created>
  <dcterms:modified xsi:type="dcterms:W3CDTF">2020-04-05T22:59:18Z</dcterms:modified>
</cp:coreProperties>
</file>