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6" r:id="rId4"/>
    <p:sldId id="392" r:id="rId5"/>
    <p:sldId id="393" r:id="rId6"/>
    <p:sldId id="394" r:id="rId7"/>
    <p:sldId id="391" r:id="rId8"/>
    <p:sldId id="275" r:id="rId9"/>
    <p:sldId id="288" r:id="rId10"/>
    <p:sldId id="395" r:id="rId11"/>
    <p:sldId id="287" r:id="rId12"/>
    <p:sldId id="390" r:id="rId13"/>
    <p:sldId id="353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5BF3AF-F06A-4F7F-AD27-19D67F76E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FED5093-6790-4F07-AB2C-C66FB0C5F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C52F2D-9906-4F33-95AC-D210BC41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52AE03D-1C99-4F41-A6E0-562B19C0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6B29B1-5C29-48A6-AC65-920FEEC0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167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C14FB1-6E29-4297-9CF4-E8ADFD5C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29FA3F-B11C-421F-9E47-D608A49B2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664D83-735A-4B50-A523-22945497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391475-2FE6-48C9-B9DC-27F5C8E10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F15003D-82B4-47C1-B6B4-5D698715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8AEFA05-B71F-4D54-8F09-4CD82EB72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5E72A0-2F50-49C4-BED9-DCF2E5CE7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41F69B-AC67-42E6-932F-1F95040D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E372F3-196D-4FBB-B0AE-0A8EF2FA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3867EE-AF95-4703-A52A-0B415525C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504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15BABB-0800-448A-8274-01556CCCE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24D906-C32F-4A56-B5E1-A2EFD79E7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B5DF4C-D52B-441E-BC97-4C4A9D02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499CE7-8376-4112-8EE0-FD56199F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E5E7751-4479-4FA1-BEF2-F383E021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32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5E1F36-F1FE-4FE2-B6E5-CAC943EB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D25658-214C-47DC-8E8C-EC7A72BA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1AF7C0-0BD3-4369-93F0-945B8997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343DE4-7612-4DA9-B23D-5E8953B9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9A8B9-046F-4372-9C2C-385610B5F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35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ADD3C5-FC6D-445A-875E-D5D206BA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69635C-0BAE-4E51-9AAD-0E78F261F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6CB1DB6-4AF8-4804-A7F7-A317B2B57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421C79-46E9-4C34-B748-623BD115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B0212A-396F-40B4-AE8E-1ABB76A9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C4804F-5E88-47AC-A414-46DB2DE7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127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A5A475-AAE5-4186-89D0-00232EBD2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B5898E7-6FF3-4226-96FC-C15377F2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A9DC8C-C9D5-4869-B8B2-A9BEDFA1B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4CB82B2-F8E7-4A90-8273-02D9051F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3821DA7-79D1-4571-A2F3-7E69DED7F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0AE6D7-FD3E-41D2-AFEA-1A4C316F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404B882-4169-4277-9285-09BCDA5A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7838291-629B-4183-8C76-9B67DE1D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86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3571A2-1B16-4D84-8C8D-B612E765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379AD0-9CB2-44DB-A987-787B0245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0E07BAC-85D7-4614-B403-8843A823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EFB23A-9BC8-40A2-8DD0-5073BB81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13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D57213E-FC86-40BD-8124-7824F82F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F9D3404-D7A4-40DB-89EA-644C2152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997F7C-F2BD-4359-9754-D283DFA5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48EF75-C64B-4844-9143-2AF0DD04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D94E6A-9B9B-477B-8DEC-C82FD47D3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A6DF82C-6976-42D4-828A-B3375067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0C85CD-DB34-48FF-BEAB-A0A722A7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AF7359-6C8C-462D-93DF-8AC9BD23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22A84C-BE64-4E58-8168-47432170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2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652D02-6FD1-482A-8D47-5E3F4116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8A1762-087A-41C4-8F2D-B72ADB9B2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325C4EC-3B52-4C99-A8D0-25697B16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5B78DB6-94DD-4333-832C-B40F6091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130B0D3-F5ED-47DD-8B7A-5EFC8618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7FEA56-3D29-4F4F-BDCA-80BA4923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3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914C7C-C2E6-4CCA-A54E-92979FCF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B17696-E5CC-4C3A-A66B-DD8463972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1850A2-D466-40E1-9450-C47A16A1A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5C570-4D4D-488D-9C03-59A9C75FE2A1}" type="datetimeFigureOut">
              <a:rPr lang="tr-TR" smtClean="0"/>
              <a:t>16.06.2020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410EF2-D0F3-4B01-B81A-E5DFBA494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0E1F22-354D-4FAF-8D34-664B4C39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1156-BA02-45BF-BD89-CCA3C71EFDE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44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etkinlikburada.com&#8217;day&#305;z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12192000" cy="6857999"/>
          </a:xfrm>
          <a:prstGeom prst="rect">
            <a:avLst/>
          </a:prstGeom>
          <a:noFill/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37DE64D-18A5-49D8-9696-20A0F9363437}"/>
              </a:ext>
            </a:extLst>
          </p:cNvPr>
          <p:cNvSpPr txBox="1"/>
          <p:nvPr/>
        </p:nvSpPr>
        <p:spPr>
          <a:xfrm>
            <a:off x="-653474" y="44245"/>
            <a:ext cx="13014037" cy="5509200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tr-TR" sz="8800" b="1" dirty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1. SINIF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ÖLÇME</a:t>
            </a:r>
          </a:p>
          <a:p>
            <a:pPr algn="ctr"/>
            <a:r>
              <a:rPr lang="tr-TR" sz="88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ETKİNLİKLERİ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D2F70A93-08F9-4E7D-A860-2BB2AEEE3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9" t="4246" r="9215" b="46685"/>
          <a:stretch/>
        </p:blipFill>
        <p:spPr>
          <a:xfrm>
            <a:off x="10774988" y="4032045"/>
            <a:ext cx="672580" cy="192425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58932FC-EDA7-41C7-AEF8-B8DC9A8376E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195" y="1600200"/>
            <a:ext cx="2209800" cy="243184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C331D0C-6311-4820-8C6C-BCB5071722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05" y="2548134"/>
            <a:ext cx="585598" cy="111211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1C28E92-BA03-452E-91C4-AA38E4CE7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2548135"/>
            <a:ext cx="585598" cy="1107187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9EC93994-EE1E-4AA3-AACC-65392A87DD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" y="2548135"/>
            <a:ext cx="585598" cy="11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4"/>
    </mc:Choice>
    <mc:Fallback xmlns="">
      <p:transition spd="slow" advTm="56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9</a:t>
            </a:r>
            <a:endParaRPr lang="tr-TR" sz="2000" b="1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2292728" y="1315436"/>
            <a:ext cx="76065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Hangisinde şişelerdeki sıvı miktarları </a:t>
            </a:r>
          </a:p>
          <a:p>
            <a:pPr algn="ctr"/>
            <a:r>
              <a:rPr lang="tr-TR" sz="36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azdan çoğa 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doğru sıralanmıştır? 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705E2FC0-F45E-4308-B0E1-CCF68DB9100A}"/>
              </a:ext>
            </a:extLst>
          </p:cNvPr>
          <p:cNvSpPr/>
          <p:nvPr/>
        </p:nvSpPr>
        <p:spPr>
          <a:xfrm>
            <a:off x="4051680" y="2932076"/>
            <a:ext cx="6477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ln w="0"/>
                <a:latin typeface="Kayra Aydin" panose="020F0503040000020004" pitchFamily="34" charset="0"/>
              </a:rPr>
              <a:t>   A) mavi – mor - turuncu</a:t>
            </a:r>
          </a:p>
          <a:p>
            <a:pPr algn="ctr"/>
            <a:r>
              <a:rPr lang="tr-TR" sz="4000" dirty="0">
                <a:ln w="0"/>
                <a:latin typeface="Kayra Aydin" panose="020F0503040000020004" pitchFamily="34" charset="0"/>
              </a:rPr>
              <a:t>   B) turuncu – mor - mavi</a:t>
            </a:r>
          </a:p>
          <a:p>
            <a:pPr algn="ctr"/>
            <a:r>
              <a:rPr lang="tr-TR" sz="4000" dirty="0">
                <a:ln w="0"/>
                <a:latin typeface="Kayra Aydin" panose="020F0503040000020004" pitchFamily="34" charset="0"/>
              </a:rPr>
              <a:t>   C) mor – mavi - turuncu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EECD71-701C-4346-8882-22956F539C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54388" r="18921"/>
          <a:stretch/>
        </p:blipFill>
        <p:spPr>
          <a:xfrm>
            <a:off x="591886" y="2636419"/>
            <a:ext cx="1207534" cy="280371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F0E1716-B65A-456F-8C42-55C034BAA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55412" b="53597"/>
          <a:stretch/>
        </p:blipFill>
        <p:spPr>
          <a:xfrm>
            <a:off x="3041401" y="2730862"/>
            <a:ext cx="1207534" cy="285236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8ACBA959-2279-4880-90E3-E18B71C8C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9" t="8040" r="69657" b="4894"/>
          <a:stretch/>
        </p:blipFill>
        <p:spPr>
          <a:xfrm>
            <a:off x="1887812" y="2730862"/>
            <a:ext cx="1108300" cy="2709267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79D8AFB6-D595-4356-9EBD-DEB10C739F11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67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82"/>
    </mc:Choice>
    <mc:Fallback xmlns="">
      <p:transition spd="slow" advTm="838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10</a:t>
            </a:r>
            <a:endParaRPr lang="tr-TR" sz="2000" b="1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316201" y="1435701"/>
            <a:ext cx="11559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Yandaki sürahinin içinde </a:t>
            </a:r>
            <a:r>
              <a:rPr lang="tr-TR" sz="36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7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bardak su bulunmaktadır. Sürahinin tamamı </a:t>
            </a:r>
            <a:r>
              <a:rPr lang="tr-TR" sz="36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10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 bardakta dolduğuna göre kaç bardak daha su koyarsak sürahi tam dolar?</a:t>
            </a:r>
            <a:endParaRPr lang="tr-TR" sz="3600" cap="none" spc="0" dirty="0">
              <a:ln w="0"/>
              <a:solidFill>
                <a:srgbClr val="7030A0"/>
              </a:solidFill>
              <a:latin typeface="Kayra Aydin" panose="020F05030400000200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78F1231-076F-4E37-BB8C-A51107FC96A3}"/>
              </a:ext>
            </a:extLst>
          </p:cNvPr>
          <p:cNvSpPr/>
          <p:nvPr/>
        </p:nvSpPr>
        <p:spPr>
          <a:xfrm>
            <a:off x="4791075" y="3563898"/>
            <a:ext cx="2219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A) 1 </a:t>
            </a:r>
          </a:p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 B) 2</a:t>
            </a:r>
          </a:p>
          <a:p>
            <a:pPr lvl="0" algn="ctr"/>
            <a:r>
              <a:rPr lang="tr-TR" sz="4400" dirty="0">
                <a:ln w="0"/>
                <a:solidFill>
                  <a:prstClr val="black"/>
                </a:solidFill>
                <a:latin typeface="Kayra Aydin" panose="020F0503040000020004" pitchFamily="34" charset="0"/>
              </a:rPr>
              <a:t>   C) 3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B468DBB-01BD-43B9-BF3E-9B52F09BF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/>
          <a:stretch/>
        </p:blipFill>
        <p:spPr>
          <a:xfrm>
            <a:off x="904499" y="3190027"/>
            <a:ext cx="2982077" cy="3343278"/>
          </a:xfrm>
          <a:prstGeom prst="rect">
            <a:avLst/>
          </a:prstGeom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C0B14347-AA2D-471B-B3A0-31BE68E600ED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9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63"/>
    </mc:Choice>
    <mc:Fallback xmlns="">
      <p:transition spd="slow" advTm="484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9ACB70C-46F6-461F-BAF8-04FC840C8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C950883-AA43-4EB5-84D3-DB8B657F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69" t="23972" r="36516" b="54613"/>
          <a:stretch/>
        </p:blipFill>
        <p:spPr>
          <a:xfrm>
            <a:off x="760989" y="567178"/>
            <a:ext cx="5712389" cy="1884377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30259E04-DF30-4D81-95AF-3E6E3BDBD305}"/>
              </a:ext>
            </a:extLst>
          </p:cNvPr>
          <p:cNvSpPr/>
          <p:nvPr/>
        </p:nvSpPr>
        <p:spPr>
          <a:xfrm>
            <a:off x="2150060" y="2967335"/>
            <a:ext cx="789190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En iyi videolarımızla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Ç’O SANAL SINIF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uygulamasında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 ve </a:t>
            </a:r>
          </a:p>
          <a:p>
            <a:pPr algn="ctr"/>
            <a:r>
              <a:rPr lang="tr-TR" sz="3200" b="1" dirty="0">
                <a:ln w="0"/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www.etkinlikburada.com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 </a:t>
            </a:r>
            <a:r>
              <a:rPr lang="tr-TR" sz="3200" b="1" dirty="0" err="1">
                <a:ln w="0"/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dayız</a:t>
            </a:r>
            <a:r>
              <a:rPr lang="tr-TR" sz="3200" b="1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tr-TR" sz="3200" b="1" cap="none" spc="0" dirty="0">
                <a:ln w="0"/>
                <a:solidFill>
                  <a:srgbClr val="0070C0"/>
                </a:solidFill>
                <a:latin typeface="Century Gothic" panose="020B0502020202020204" pitchFamily="34" charset="0"/>
              </a:rPr>
              <a:t>Ziyaret etmeyi ve indirmeyi unutmayın!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A71ABB9-1699-429F-BB77-4B24E4ED2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109" y="530120"/>
            <a:ext cx="3481764" cy="195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4"/>
    </mc:Choice>
    <mc:Fallback xmlns="">
      <p:transition spd="slow" advTm="1041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2BB292-921A-40CF-9421-6F720094A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Yıldız: 24 Nokta 3">
            <a:extLst>
              <a:ext uri="{FF2B5EF4-FFF2-40B4-BE49-F238E27FC236}">
                <a16:creationId xmlns:a16="http://schemas.microsoft.com/office/drawing/2014/main" id="{6064794E-C7CF-4025-8BD3-2DBB81774D95}"/>
              </a:ext>
            </a:extLst>
          </p:cNvPr>
          <p:cNvSpPr/>
          <p:nvPr/>
        </p:nvSpPr>
        <p:spPr>
          <a:xfrm>
            <a:off x="258619" y="3574473"/>
            <a:ext cx="3149600" cy="2133600"/>
          </a:xfrm>
          <a:prstGeom prst="star2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Çözümler</a:t>
            </a:r>
          </a:p>
          <a:p>
            <a:pPr algn="ctr"/>
            <a:r>
              <a:rPr lang="tr-TR" sz="1600" b="1" dirty="0"/>
              <a:t>1. Sınıf Sıvıları Ölçme Etkinlikleri</a:t>
            </a:r>
          </a:p>
          <a:p>
            <a:pPr algn="ctr"/>
            <a:r>
              <a:rPr lang="tr-TR" sz="1600" dirty="0"/>
              <a:t>videomuzda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"/>
    </mc:Choice>
    <mc:Fallback xmlns="">
      <p:transition spd="slow" advTm="15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1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587084" y="1415428"/>
            <a:ext cx="11890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4000" b="1" dirty="0">
                <a:latin typeface="TTKB Dik Temel Abece" pitchFamily="2" charset="-94"/>
              </a:rPr>
              <a:t>Sıvıları ölçmek için kullanabileceğimiz araçların </a:t>
            </a:r>
          </a:p>
          <a:p>
            <a:pPr lvl="0" algn="ctr"/>
            <a:r>
              <a:rPr lang="tr-TR" sz="4000" b="1" dirty="0">
                <a:latin typeface="TTKB Dik Temel Abece" pitchFamily="2" charset="-94"/>
              </a:rPr>
              <a:t>altındaki kutucukları işaretleyelim.</a:t>
            </a:r>
            <a:endParaRPr lang="tr-TR" sz="40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6D82EC50-4D06-4AEB-B4C5-3296C2335A7B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62A845AC-AE36-4464-AAC3-DC99F54F882F}"/>
              </a:ext>
            </a:extLst>
          </p:cNvPr>
          <p:cNvSpPr/>
          <p:nvPr/>
        </p:nvSpPr>
        <p:spPr>
          <a:xfrm>
            <a:off x="1604976" y="4977415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Dikdörtgen 38">
            <a:extLst>
              <a:ext uri="{FF2B5EF4-FFF2-40B4-BE49-F238E27FC236}">
                <a16:creationId xmlns:a16="http://schemas.microsoft.com/office/drawing/2014/main" id="{C0B1AF3C-D9AE-47E2-B60D-A97A44ACC9AE}"/>
              </a:ext>
            </a:extLst>
          </p:cNvPr>
          <p:cNvSpPr/>
          <p:nvPr/>
        </p:nvSpPr>
        <p:spPr>
          <a:xfrm>
            <a:off x="3624098" y="4966251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Dikdörtgen 40">
            <a:extLst>
              <a:ext uri="{FF2B5EF4-FFF2-40B4-BE49-F238E27FC236}">
                <a16:creationId xmlns:a16="http://schemas.microsoft.com/office/drawing/2014/main" id="{B6AEF29C-DB01-4A7F-95A5-03241CE82334}"/>
              </a:ext>
            </a:extLst>
          </p:cNvPr>
          <p:cNvSpPr/>
          <p:nvPr/>
        </p:nvSpPr>
        <p:spPr>
          <a:xfrm>
            <a:off x="5758992" y="5004874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6345EA71-C518-4A0F-B81C-46139ADBE444}"/>
              </a:ext>
            </a:extLst>
          </p:cNvPr>
          <p:cNvSpPr/>
          <p:nvPr/>
        </p:nvSpPr>
        <p:spPr>
          <a:xfrm>
            <a:off x="8216727" y="498504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Dikdörtgen 43">
            <a:extLst>
              <a:ext uri="{FF2B5EF4-FFF2-40B4-BE49-F238E27FC236}">
                <a16:creationId xmlns:a16="http://schemas.microsoft.com/office/drawing/2014/main" id="{AE934350-2300-4300-976C-37CFC25980D6}"/>
              </a:ext>
            </a:extLst>
          </p:cNvPr>
          <p:cNvSpPr/>
          <p:nvPr/>
        </p:nvSpPr>
        <p:spPr>
          <a:xfrm>
            <a:off x="10502707" y="5004874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34DD05F3-A5A0-4584-8006-8F54AD4EFD7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44393">
            <a:off x="7803734" y="3113309"/>
            <a:ext cx="1456088" cy="1454029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4C54FB06-5DD2-4DFA-817D-8DDB06DE532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836" y="3097004"/>
            <a:ext cx="1382120" cy="141204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C1216D8E-50A1-4B0E-A086-6CD6D67DC98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270" y="3159352"/>
            <a:ext cx="1325459" cy="1299572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B82E5D4-BE15-4F7F-BD47-692A21DC90B5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665748">
            <a:off x="3294290" y="3081081"/>
            <a:ext cx="1167003" cy="128792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2B3598C-3F4E-428E-B630-2648F0D74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1359">
            <a:off x="9945260" y="3248277"/>
            <a:ext cx="1595027" cy="102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3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35"/>
    </mc:Choice>
    <mc:Fallback xmlns="">
      <p:transition spd="slow" advTm="661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2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1357746" y="1582627"/>
            <a:ext cx="100750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İçinde daha çok su olan bardağı işaretleyiniz.</a:t>
            </a:r>
            <a:endParaRPr lang="tr-TR" sz="44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E540983E-43A5-4068-A360-54A1199FC4A1}"/>
              </a:ext>
            </a:extLst>
          </p:cNvPr>
          <p:cNvSpPr/>
          <p:nvPr/>
        </p:nvSpPr>
        <p:spPr>
          <a:xfrm>
            <a:off x="2438914" y="47488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8E894B9-27A9-4177-AFA6-BF3CEB536F4B}"/>
              </a:ext>
            </a:extLst>
          </p:cNvPr>
          <p:cNvSpPr/>
          <p:nvPr/>
        </p:nvSpPr>
        <p:spPr>
          <a:xfrm>
            <a:off x="5464571" y="4724996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06C2AB9-254B-47EC-986D-AF47193912E1}"/>
              </a:ext>
            </a:extLst>
          </p:cNvPr>
          <p:cNvSpPr/>
          <p:nvPr/>
        </p:nvSpPr>
        <p:spPr>
          <a:xfrm>
            <a:off x="8467965" y="47132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BCEF968-2CB0-4D28-9AAA-7B753A355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27" y="2576713"/>
            <a:ext cx="1003341" cy="190545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8AB561D-A613-455F-A758-E44BCABD1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73" y="2574847"/>
            <a:ext cx="1008540" cy="1906841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C4CD944-E4CC-4038-983A-F2B8F6A72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14" y="2548031"/>
            <a:ext cx="1022723" cy="1933657"/>
          </a:xfrm>
          <a:prstGeom prst="rect">
            <a:avLst/>
          </a:prstGeom>
        </p:spPr>
      </p:pic>
      <p:sp>
        <p:nvSpPr>
          <p:cNvPr id="21" name="Dikdörtgen 20">
            <a:extLst>
              <a:ext uri="{FF2B5EF4-FFF2-40B4-BE49-F238E27FC236}">
                <a16:creationId xmlns:a16="http://schemas.microsoft.com/office/drawing/2014/main" id="{58A9C1F3-1E7D-4B5E-8D0B-4084CA3AADAD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4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6" y="11112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3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1612461" y="1488540"/>
            <a:ext cx="9667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İçinde daha az süt olan şişeyi işaretleyiniz.</a:t>
            </a:r>
            <a:endParaRPr lang="tr-TR" sz="44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63DD76A9-78D3-459C-B827-7131485FC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9" t="4246" r="9215" b="46685"/>
          <a:stretch/>
        </p:blipFill>
        <p:spPr>
          <a:xfrm>
            <a:off x="8467965" y="2387761"/>
            <a:ext cx="776095" cy="222040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4FF4C323-1DDA-40BE-9CB6-176DDB4283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6" t="6187" r="40721" b="47532"/>
          <a:stretch/>
        </p:blipFill>
        <p:spPr>
          <a:xfrm>
            <a:off x="2476879" y="2418571"/>
            <a:ext cx="787720" cy="2094188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9B236995-0032-4E34-AFC3-D47F201B6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t="4965" r="69930" b="47424"/>
          <a:stretch/>
        </p:blipFill>
        <p:spPr>
          <a:xfrm>
            <a:off x="5499533" y="2432001"/>
            <a:ext cx="946865" cy="2154427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38805A24-80F2-4738-984B-42A4C31D23D3}"/>
              </a:ext>
            </a:extLst>
          </p:cNvPr>
          <p:cNvSpPr/>
          <p:nvPr/>
        </p:nvSpPr>
        <p:spPr>
          <a:xfrm>
            <a:off x="2438914" y="47488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BE63FC8E-EE5E-4D14-8634-B669ED0A42EF}"/>
              </a:ext>
            </a:extLst>
          </p:cNvPr>
          <p:cNvSpPr/>
          <p:nvPr/>
        </p:nvSpPr>
        <p:spPr>
          <a:xfrm>
            <a:off x="5464571" y="4724996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629DA3A-9D53-4B3D-8C8B-2E117B08C5F7}"/>
              </a:ext>
            </a:extLst>
          </p:cNvPr>
          <p:cNvSpPr/>
          <p:nvPr/>
        </p:nvSpPr>
        <p:spPr>
          <a:xfrm>
            <a:off x="8467965" y="47132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9" name="Resim 28">
            <a:extLst>
              <a:ext uri="{FF2B5EF4-FFF2-40B4-BE49-F238E27FC236}">
                <a16:creationId xmlns:a16="http://schemas.microsoft.com/office/drawing/2014/main" id="{B6160B72-015C-4E4D-9EDC-CD8770BAC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6" t="42844" r="40721" b="47532"/>
          <a:stretch/>
        </p:blipFill>
        <p:spPr>
          <a:xfrm>
            <a:off x="5511927" y="4163140"/>
            <a:ext cx="787720" cy="435501"/>
          </a:xfrm>
          <a:prstGeom prst="rect">
            <a:avLst/>
          </a:prstGeom>
        </p:spPr>
      </p:pic>
      <p:sp>
        <p:nvSpPr>
          <p:cNvPr id="30" name="Dikdörtgen 29">
            <a:extLst>
              <a:ext uri="{FF2B5EF4-FFF2-40B4-BE49-F238E27FC236}">
                <a16:creationId xmlns:a16="http://schemas.microsoft.com/office/drawing/2014/main" id="{B9F1EEDE-6AA0-46A2-9A33-183781A87785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88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512" y="11112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4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1612461" y="1488540"/>
            <a:ext cx="9667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Aşağıdaki süt şişelerinden hangisi boştur?</a:t>
            </a:r>
            <a:endParaRPr lang="tr-TR" sz="44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pic>
        <p:nvPicPr>
          <p:cNvPr id="23" name="Resim 22">
            <a:extLst>
              <a:ext uri="{FF2B5EF4-FFF2-40B4-BE49-F238E27FC236}">
                <a16:creationId xmlns:a16="http://schemas.microsoft.com/office/drawing/2014/main" id="{63DD76A9-78D3-459C-B827-7131485FC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9" t="4246" r="9215" b="46685"/>
          <a:stretch/>
        </p:blipFill>
        <p:spPr>
          <a:xfrm>
            <a:off x="8467965" y="2387761"/>
            <a:ext cx="776095" cy="222040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4FF4C323-1DDA-40BE-9CB6-176DDB4283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6" t="6187" r="40721" b="47532"/>
          <a:stretch/>
        </p:blipFill>
        <p:spPr>
          <a:xfrm>
            <a:off x="5540502" y="2516308"/>
            <a:ext cx="787720" cy="2094188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9B236995-0032-4E34-AFC3-D47F201B6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t="4965" r="69930" b="47424"/>
          <a:stretch/>
        </p:blipFill>
        <p:spPr>
          <a:xfrm>
            <a:off x="2514251" y="2408397"/>
            <a:ext cx="946865" cy="2154427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38805A24-80F2-4738-984B-42A4C31D23D3}"/>
              </a:ext>
            </a:extLst>
          </p:cNvPr>
          <p:cNvSpPr/>
          <p:nvPr/>
        </p:nvSpPr>
        <p:spPr>
          <a:xfrm>
            <a:off x="2438914" y="47488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BE63FC8E-EE5E-4D14-8634-B669ED0A42EF}"/>
              </a:ext>
            </a:extLst>
          </p:cNvPr>
          <p:cNvSpPr/>
          <p:nvPr/>
        </p:nvSpPr>
        <p:spPr>
          <a:xfrm>
            <a:off x="5464571" y="4724996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629DA3A-9D53-4B3D-8C8B-2E117B08C5F7}"/>
              </a:ext>
            </a:extLst>
          </p:cNvPr>
          <p:cNvSpPr/>
          <p:nvPr/>
        </p:nvSpPr>
        <p:spPr>
          <a:xfrm>
            <a:off x="8467965" y="47132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B9F1EEDE-6AA0-46A2-9A33-183781A87785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61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5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781050" y="1506621"/>
            <a:ext cx="11296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>
                <a:latin typeface="TTKB Dik Temel Abece" pitchFamily="2" charset="-94"/>
              </a:rPr>
              <a:t>Aşağıdaki su bardaklarından hangisi tam doludur?</a:t>
            </a:r>
            <a:endParaRPr lang="tr-TR" sz="44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38805A24-80F2-4738-984B-42A4C31D23D3}"/>
              </a:ext>
            </a:extLst>
          </p:cNvPr>
          <p:cNvSpPr/>
          <p:nvPr/>
        </p:nvSpPr>
        <p:spPr>
          <a:xfrm>
            <a:off x="2438914" y="47488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BE63FC8E-EE5E-4D14-8634-B669ED0A42EF}"/>
              </a:ext>
            </a:extLst>
          </p:cNvPr>
          <p:cNvSpPr/>
          <p:nvPr/>
        </p:nvSpPr>
        <p:spPr>
          <a:xfrm>
            <a:off x="5464571" y="4724996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F629DA3A-9D53-4B3D-8C8B-2E117B08C5F7}"/>
              </a:ext>
            </a:extLst>
          </p:cNvPr>
          <p:cNvSpPr/>
          <p:nvPr/>
        </p:nvSpPr>
        <p:spPr>
          <a:xfrm>
            <a:off x="8467965" y="4713241"/>
            <a:ext cx="863651" cy="718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B9F1EEDE-6AA0-46A2-9A33-183781A87785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4C730F0A-9A87-4502-B437-F1BB4FD0D5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1"/>
          <a:stretch/>
        </p:blipFill>
        <p:spPr>
          <a:xfrm>
            <a:off x="1926492" y="2110505"/>
            <a:ext cx="1693008" cy="3033865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E66D83A-6A2C-4AC5-BC15-98DAEF12C9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4" t="26319"/>
          <a:stretch/>
        </p:blipFill>
        <p:spPr>
          <a:xfrm>
            <a:off x="5211910" y="2713880"/>
            <a:ext cx="1693008" cy="2518697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AC4D81D8-6D1B-4E18-8E27-B901D11A0D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7" r="36435"/>
          <a:stretch/>
        </p:blipFill>
        <p:spPr>
          <a:xfrm>
            <a:off x="8292985" y="2144756"/>
            <a:ext cx="1180566" cy="3033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8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6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1156934" y="1559441"/>
            <a:ext cx="11890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latin typeface="TTKB Dik Temel Abece" pitchFamily="2" charset="-94"/>
              </a:rPr>
              <a:t>Sürahideki suyu hangisiyle daha çabuk boşaltabiliriz?</a:t>
            </a:r>
            <a:endParaRPr lang="tr-TR" sz="4000" b="1" dirty="0">
              <a:solidFill>
                <a:srgbClr val="7030A0"/>
              </a:solidFill>
              <a:latin typeface="TTKB Dik Temel Abece" pitchFamily="2" charset="-94"/>
            </a:endParaRPr>
          </a:p>
        </p:txBody>
      </p:sp>
      <p:sp>
        <p:nvSpPr>
          <p:cNvPr id="34" name="Dikdörtgen 33">
            <a:extLst>
              <a:ext uri="{FF2B5EF4-FFF2-40B4-BE49-F238E27FC236}">
                <a16:creationId xmlns:a16="http://schemas.microsoft.com/office/drawing/2014/main" id="{82978EFF-54B4-4639-978E-93C516AD0B44}"/>
              </a:ext>
            </a:extLst>
          </p:cNvPr>
          <p:cNvSpPr/>
          <p:nvPr/>
        </p:nvSpPr>
        <p:spPr>
          <a:xfrm>
            <a:off x="4721816" y="456697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id="{5B45FB1F-6A2D-40AC-B1F8-74AECAB35406}"/>
              </a:ext>
            </a:extLst>
          </p:cNvPr>
          <p:cNvSpPr/>
          <p:nvPr/>
        </p:nvSpPr>
        <p:spPr>
          <a:xfrm>
            <a:off x="6694438" y="456697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Dikdörtgen 41">
            <a:extLst>
              <a:ext uri="{FF2B5EF4-FFF2-40B4-BE49-F238E27FC236}">
                <a16:creationId xmlns:a16="http://schemas.microsoft.com/office/drawing/2014/main" id="{6345EA71-C518-4A0F-B81C-46139ADBE444}"/>
              </a:ext>
            </a:extLst>
          </p:cNvPr>
          <p:cNvSpPr/>
          <p:nvPr/>
        </p:nvSpPr>
        <p:spPr>
          <a:xfrm>
            <a:off x="9073957" y="4566976"/>
            <a:ext cx="521086" cy="476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D74BC8C-21D5-480C-B414-E3BA0908A4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6"/>
          <a:stretch/>
        </p:blipFill>
        <p:spPr>
          <a:xfrm>
            <a:off x="551211" y="2504549"/>
            <a:ext cx="2982077" cy="334327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0FD20089-7F33-49D4-9FB6-29056C1535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66" y="2895074"/>
            <a:ext cx="1495269" cy="151779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A334F33-020A-4E8E-B2DE-1D11088FD4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50" y="3245656"/>
            <a:ext cx="611982" cy="1162220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93C7783C-8789-464A-AE20-A25D14AD6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073" y="2831263"/>
            <a:ext cx="2059799" cy="1759412"/>
          </a:xfrm>
          <a:prstGeom prst="rect">
            <a:avLst/>
          </a:prstGeom>
        </p:spPr>
      </p:pic>
      <p:sp>
        <p:nvSpPr>
          <p:cNvPr id="24" name="Dikdörtgen 23">
            <a:extLst>
              <a:ext uri="{FF2B5EF4-FFF2-40B4-BE49-F238E27FC236}">
                <a16:creationId xmlns:a16="http://schemas.microsoft.com/office/drawing/2014/main" id="{046DAB27-9A5D-48EC-A72C-560C049E7968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0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11"/>
    </mc:Choice>
    <mc:Fallback xmlns="">
      <p:transition spd="slow" advTm="4891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FE71BB-3A3C-4E2C-8B7B-30154338E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" y="1147763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299035-D7BD-423B-9BD5-EE330F9AE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3627438"/>
            <a:ext cx="9144000" cy="1655762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7</a:t>
            </a:r>
            <a:endParaRPr lang="tr-TR" sz="2000" b="1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63D8C0AC-8871-413F-BA42-9B04EB0965A1}"/>
              </a:ext>
            </a:extLst>
          </p:cNvPr>
          <p:cNvSpPr/>
          <p:nvPr/>
        </p:nvSpPr>
        <p:spPr>
          <a:xfrm>
            <a:off x="415253" y="1291409"/>
            <a:ext cx="11214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Görsellerdeki şişeleri karşılaştıralım.</a:t>
            </a:r>
          </a:p>
          <a:p>
            <a:pPr lvl="0" algn="ctr"/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Boşluklara </a:t>
            </a:r>
            <a:r>
              <a:rPr lang="tr-TR" sz="3600" b="1" dirty="0">
                <a:solidFill>
                  <a:srgbClr val="FF0066"/>
                </a:solidFill>
                <a:latin typeface="TTKB Dik Temel Abece" pitchFamily="2" charset="-94"/>
              </a:rPr>
              <a:t>daha az / daha çok </a:t>
            </a:r>
            <a:r>
              <a:rPr lang="tr-TR" sz="3600" b="1" dirty="0">
                <a:solidFill>
                  <a:srgbClr val="7030A0"/>
                </a:solidFill>
                <a:latin typeface="TTKB Dik Temel Abece" pitchFamily="2" charset="-94"/>
              </a:rPr>
              <a:t>kavramlarını yerleştirelim.</a:t>
            </a: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id="{07EFFDE3-8852-42FA-9650-2A982C66BB8E}"/>
              </a:ext>
            </a:extLst>
          </p:cNvPr>
          <p:cNvSpPr/>
          <p:nvPr/>
        </p:nvSpPr>
        <p:spPr>
          <a:xfrm>
            <a:off x="3909201" y="2473437"/>
            <a:ext cx="785313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latin typeface="TTKB Dik Temel Abece" pitchFamily="2" charset="-94"/>
              </a:rPr>
              <a:t>1. şişe, 2. şişeden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……………...…..</a:t>
            </a:r>
            <a:r>
              <a:rPr lang="tr-TR" sz="4000" b="1" dirty="0">
                <a:latin typeface="TTKB Dik Temel Abece" pitchFamily="2" charset="-94"/>
              </a:rPr>
              <a:t> </a:t>
            </a:r>
            <a:r>
              <a:rPr lang="tr-TR" sz="4000" b="1" dirty="0" err="1">
                <a:latin typeface="TTKB Dik Temel Abece" pitchFamily="2" charset="-94"/>
              </a:rPr>
              <a:t>dır</a:t>
            </a:r>
            <a:r>
              <a:rPr lang="tr-TR" sz="4000" b="1" dirty="0">
                <a:latin typeface="TTKB Dik Temel Abece" pitchFamily="2" charset="-94"/>
              </a:rPr>
              <a:t>.</a:t>
            </a:r>
          </a:p>
          <a:p>
            <a:pPr lvl="0"/>
            <a:r>
              <a:rPr lang="tr-TR" sz="4000" b="1" dirty="0">
                <a:latin typeface="TTKB Dik Temel Abece" pitchFamily="2" charset="-94"/>
              </a:rPr>
              <a:t>1. şişe, 3. şişeden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……………...…..</a:t>
            </a:r>
            <a:r>
              <a:rPr lang="tr-TR" sz="4000" b="1" dirty="0">
                <a:latin typeface="TTKB Dik Temel Abece" pitchFamily="2" charset="-94"/>
              </a:rPr>
              <a:t> </a:t>
            </a:r>
            <a:r>
              <a:rPr lang="tr-TR" sz="4000" b="1" dirty="0" err="1">
                <a:latin typeface="TTKB Dik Temel Abece" pitchFamily="2" charset="-94"/>
              </a:rPr>
              <a:t>dır</a:t>
            </a:r>
            <a:r>
              <a:rPr lang="tr-TR" sz="4000" b="1" dirty="0">
                <a:latin typeface="TTKB Dik Temel Abece" pitchFamily="2" charset="-94"/>
              </a:rPr>
              <a:t>.</a:t>
            </a:r>
          </a:p>
          <a:p>
            <a:pPr lvl="0"/>
            <a:r>
              <a:rPr lang="tr-TR" sz="4000" b="1" dirty="0">
                <a:latin typeface="TTKB Dik Temel Abece" pitchFamily="2" charset="-94"/>
              </a:rPr>
              <a:t>2. şişe, 3. şişeden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……………...…..</a:t>
            </a:r>
            <a:r>
              <a:rPr lang="tr-TR" sz="4000" b="1" dirty="0">
                <a:latin typeface="TTKB Dik Temel Abece" pitchFamily="2" charset="-94"/>
              </a:rPr>
              <a:t> </a:t>
            </a:r>
            <a:r>
              <a:rPr lang="tr-TR" sz="4000" b="1" dirty="0" err="1">
                <a:latin typeface="TTKB Dik Temel Abece" pitchFamily="2" charset="-94"/>
              </a:rPr>
              <a:t>dır</a:t>
            </a:r>
            <a:r>
              <a:rPr lang="tr-TR" sz="4000" b="1" dirty="0">
                <a:latin typeface="TTKB Dik Temel Abece" pitchFamily="2" charset="-94"/>
              </a:rPr>
              <a:t>.</a:t>
            </a:r>
          </a:p>
          <a:p>
            <a:pPr lvl="0"/>
            <a:r>
              <a:rPr lang="tr-TR" sz="4000" b="1" dirty="0">
                <a:latin typeface="TTKB Dik Temel Abece" pitchFamily="2" charset="-94"/>
              </a:rPr>
              <a:t>2. şişe, 1. şişeden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……………...…..</a:t>
            </a:r>
            <a:r>
              <a:rPr lang="tr-TR" sz="4000" b="1" dirty="0">
                <a:latin typeface="TTKB Dik Temel Abece" pitchFamily="2" charset="-94"/>
              </a:rPr>
              <a:t> tur.</a:t>
            </a:r>
          </a:p>
          <a:p>
            <a:pPr lvl="0"/>
            <a:r>
              <a:rPr lang="tr-TR" sz="4000" b="1" dirty="0">
                <a:latin typeface="TTKB Dik Temel Abece" pitchFamily="2" charset="-94"/>
              </a:rPr>
              <a:t>3. şişe, 1. şişeden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……………...…..</a:t>
            </a:r>
            <a:r>
              <a:rPr lang="tr-TR" sz="4000" b="1" dirty="0">
                <a:latin typeface="TTKB Dik Temel Abece" pitchFamily="2" charset="-94"/>
              </a:rPr>
              <a:t> tur.</a:t>
            </a:r>
          </a:p>
          <a:p>
            <a:pPr lvl="0"/>
            <a:r>
              <a:rPr lang="tr-TR" sz="4000" b="1" dirty="0">
                <a:latin typeface="TTKB Dik Temel Abece" pitchFamily="2" charset="-94"/>
              </a:rPr>
              <a:t>3. şişe, 2. şişeden </a:t>
            </a:r>
            <a:r>
              <a:rPr lang="tr-TR" sz="4000" b="1" dirty="0">
                <a:latin typeface="Segoe UI Emoji" panose="020B0502040204020203" pitchFamily="34" charset="0"/>
                <a:ea typeface="Segoe UI Emoji" panose="020B0502040204020203" pitchFamily="34" charset="0"/>
              </a:rPr>
              <a:t>……………...…..</a:t>
            </a:r>
            <a:r>
              <a:rPr lang="tr-TR" sz="4000" b="1" dirty="0">
                <a:latin typeface="TTKB Dik Temel Abece" pitchFamily="2" charset="-94"/>
              </a:rPr>
              <a:t> tur. 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id="{B9D208F6-E722-41C7-8817-DF33A764DAA7}"/>
              </a:ext>
            </a:extLst>
          </p:cNvPr>
          <p:cNvSpPr/>
          <p:nvPr/>
        </p:nvSpPr>
        <p:spPr>
          <a:xfrm>
            <a:off x="7648087" y="2324669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az</a:t>
            </a: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id="{B788F71D-E981-4DDA-B5E2-8D224B434F66}"/>
              </a:ext>
            </a:extLst>
          </p:cNvPr>
          <p:cNvSpPr/>
          <p:nvPr/>
        </p:nvSpPr>
        <p:spPr>
          <a:xfrm>
            <a:off x="7686108" y="2951630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az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id="{07C28238-7A60-4C37-8004-4A0ABD230BF9}"/>
              </a:ext>
            </a:extLst>
          </p:cNvPr>
          <p:cNvSpPr/>
          <p:nvPr/>
        </p:nvSpPr>
        <p:spPr>
          <a:xfrm>
            <a:off x="7702725" y="3538957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az</a:t>
            </a:r>
          </a:p>
        </p:txBody>
      </p:sp>
      <p:sp>
        <p:nvSpPr>
          <p:cNvPr id="54" name="Dikdörtgen 53">
            <a:extLst>
              <a:ext uri="{FF2B5EF4-FFF2-40B4-BE49-F238E27FC236}">
                <a16:creationId xmlns:a16="http://schemas.microsoft.com/office/drawing/2014/main" id="{FD4836B0-2411-479F-9212-848BF9F2C0B7}"/>
              </a:ext>
            </a:extLst>
          </p:cNvPr>
          <p:cNvSpPr/>
          <p:nvPr/>
        </p:nvSpPr>
        <p:spPr>
          <a:xfrm>
            <a:off x="7648087" y="4176188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çok</a:t>
            </a:r>
          </a:p>
        </p:txBody>
      </p:sp>
      <p:sp>
        <p:nvSpPr>
          <p:cNvPr id="55" name="Dikdörtgen 54">
            <a:extLst>
              <a:ext uri="{FF2B5EF4-FFF2-40B4-BE49-F238E27FC236}">
                <a16:creationId xmlns:a16="http://schemas.microsoft.com/office/drawing/2014/main" id="{0C6E6C9C-C6C9-47CA-BDBF-DBD0E51B11E2}"/>
              </a:ext>
            </a:extLst>
          </p:cNvPr>
          <p:cNvSpPr/>
          <p:nvPr/>
        </p:nvSpPr>
        <p:spPr>
          <a:xfrm>
            <a:off x="7660870" y="4729694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çok</a:t>
            </a:r>
          </a:p>
        </p:txBody>
      </p:sp>
      <p:sp>
        <p:nvSpPr>
          <p:cNvPr id="56" name="Dikdörtgen 55">
            <a:extLst>
              <a:ext uri="{FF2B5EF4-FFF2-40B4-BE49-F238E27FC236}">
                <a16:creationId xmlns:a16="http://schemas.microsoft.com/office/drawing/2014/main" id="{6F847E69-E28A-4BC9-A797-0DAA41C38CBD}"/>
              </a:ext>
            </a:extLst>
          </p:cNvPr>
          <p:cNvSpPr/>
          <p:nvPr/>
        </p:nvSpPr>
        <p:spPr>
          <a:xfrm>
            <a:off x="7702724" y="5329163"/>
            <a:ext cx="303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0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daha çok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C17DF1D-36C6-4DE3-86E7-D47E90841FE6}"/>
              </a:ext>
            </a:extLst>
          </p:cNvPr>
          <p:cNvSpPr/>
          <p:nvPr/>
        </p:nvSpPr>
        <p:spPr>
          <a:xfrm>
            <a:off x="885825" y="4258328"/>
            <a:ext cx="531309" cy="568443"/>
          </a:xfrm>
          <a:prstGeom prst="rect">
            <a:avLst/>
          </a:prstGeom>
          <a:solidFill>
            <a:srgbClr val="F2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4044DCC-BB6A-4670-9405-A7196DC04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28" y="2352066"/>
            <a:ext cx="3593773" cy="2960907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650C5685-59EA-4313-A487-AB5346C329C8}"/>
              </a:ext>
            </a:extLst>
          </p:cNvPr>
          <p:cNvSpPr/>
          <p:nvPr/>
        </p:nvSpPr>
        <p:spPr>
          <a:xfrm>
            <a:off x="606914" y="4922540"/>
            <a:ext cx="47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0"/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4F40FCF1-36D5-4A85-BBC0-2FB847C07D55}"/>
              </a:ext>
            </a:extLst>
          </p:cNvPr>
          <p:cNvSpPr/>
          <p:nvPr/>
        </p:nvSpPr>
        <p:spPr>
          <a:xfrm>
            <a:off x="1848338" y="4922540"/>
            <a:ext cx="47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0"/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3B243849-2414-4103-BE9D-87E8D08A0B4B}"/>
              </a:ext>
            </a:extLst>
          </p:cNvPr>
          <p:cNvSpPr/>
          <p:nvPr/>
        </p:nvSpPr>
        <p:spPr>
          <a:xfrm>
            <a:off x="3088535" y="4914179"/>
            <a:ext cx="47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0"/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5AFB7273-EF69-479E-A1C7-9663F74B8FF2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76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327"/>
    </mc:Choice>
    <mc:Fallback xmlns="">
      <p:transition spd="slow" advTm="128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/>
      <p:bldP spid="53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112C345-D1D4-4700-9374-EC6959888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F98D9220-941E-40EC-949E-EBBAF56E9881}"/>
              </a:ext>
            </a:extLst>
          </p:cNvPr>
          <p:cNvSpPr/>
          <p:nvPr/>
        </p:nvSpPr>
        <p:spPr>
          <a:xfrm>
            <a:off x="415253" y="460772"/>
            <a:ext cx="1286237" cy="769441"/>
          </a:xfrm>
          <a:prstGeom prst="rect">
            <a:avLst/>
          </a:prstGeom>
          <a:solidFill>
            <a:srgbClr val="FFC000"/>
          </a:solidFill>
          <a:ln w="381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/>
              <a:t>8</a:t>
            </a:r>
            <a:endParaRPr lang="tr-TR" sz="2000" b="1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16844225-6CAB-4BE4-8C63-239E2D0B2657}"/>
              </a:ext>
            </a:extLst>
          </p:cNvPr>
          <p:cNvSpPr/>
          <p:nvPr/>
        </p:nvSpPr>
        <p:spPr>
          <a:xfrm>
            <a:off x="2292728" y="1315436"/>
            <a:ext cx="76065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Hangisinde şişelerdeki sıvı miktarları </a:t>
            </a:r>
          </a:p>
          <a:p>
            <a:pPr algn="ctr"/>
            <a:r>
              <a:rPr lang="tr-TR" sz="3600" dirty="0">
                <a:ln w="0"/>
                <a:solidFill>
                  <a:srgbClr val="FF0066"/>
                </a:solidFill>
                <a:latin typeface="Kayra Aydin" panose="020F0503040000020004" pitchFamily="34" charset="0"/>
              </a:rPr>
              <a:t>çoktan aza </a:t>
            </a:r>
            <a:r>
              <a:rPr lang="tr-TR" sz="360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doğru sıralanmıştır? 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705E2FC0-F45E-4308-B0E1-CCF68DB9100A}"/>
              </a:ext>
            </a:extLst>
          </p:cNvPr>
          <p:cNvSpPr/>
          <p:nvPr/>
        </p:nvSpPr>
        <p:spPr>
          <a:xfrm>
            <a:off x="4051680" y="2932076"/>
            <a:ext cx="64773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ln w="0"/>
                <a:latin typeface="Kayra Aydin" panose="020F0503040000020004" pitchFamily="34" charset="0"/>
              </a:rPr>
              <a:t>   A) mavi – mor - turuncu</a:t>
            </a:r>
          </a:p>
          <a:p>
            <a:pPr algn="ctr"/>
            <a:r>
              <a:rPr lang="tr-TR" sz="4000" dirty="0">
                <a:ln w="0"/>
                <a:latin typeface="Kayra Aydin" panose="020F0503040000020004" pitchFamily="34" charset="0"/>
              </a:rPr>
              <a:t>   B) turuncu – mor - mavi</a:t>
            </a:r>
          </a:p>
          <a:p>
            <a:pPr algn="ctr"/>
            <a:r>
              <a:rPr lang="tr-TR" sz="4000" dirty="0">
                <a:ln w="0"/>
                <a:latin typeface="Kayra Aydin" panose="020F0503040000020004" pitchFamily="34" charset="0"/>
              </a:rPr>
              <a:t>   C) mor – mavi - turuncu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EECD71-701C-4346-8882-22956F539C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54388" r="18921"/>
          <a:stretch/>
        </p:blipFill>
        <p:spPr>
          <a:xfrm>
            <a:off x="591886" y="2636419"/>
            <a:ext cx="1207534" cy="280371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F0E1716-B65A-456F-8C42-55C034BAA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55412" b="53597"/>
          <a:stretch/>
        </p:blipFill>
        <p:spPr>
          <a:xfrm>
            <a:off x="3041401" y="2730862"/>
            <a:ext cx="1207534" cy="285236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8ACBA959-2279-4880-90E3-E18B71C8C0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9" t="8040" r="69657" b="4894"/>
          <a:stretch/>
        </p:blipFill>
        <p:spPr>
          <a:xfrm>
            <a:off x="1887812" y="2730862"/>
            <a:ext cx="1108300" cy="2709267"/>
          </a:xfrm>
          <a:prstGeom prst="rect">
            <a:avLst/>
          </a:prstGeo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95F226CC-2F18-41F7-B790-A8E5E1B4C3BD}"/>
              </a:ext>
            </a:extLst>
          </p:cNvPr>
          <p:cNvSpPr/>
          <p:nvPr/>
        </p:nvSpPr>
        <p:spPr>
          <a:xfrm>
            <a:off x="2485862" y="506938"/>
            <a:ext cx="7521611" cy="67710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800" b="1" dirty="0">
                <a:ln w="0"/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haroni" panose="02010803020104030203" pitchFamily="2" charset="-79"/>
              </a:rPr>
              <a:t>SIVILARI ÖLÇME ETKİNLİKLERİ</a:t>
            </a:r>
            <a:endParaRPr lang="tr-TR" sz="3800" b="1" cap="none" spc="0" dirty="0">
              <a:ln w="0"/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82"/>
    </mc:Choice>
    <mc:Fallback xmlns="">
      <p:transition spd="slow" advTm="8388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5.3|24.7|15.2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5.1|17.9|18.2|16.8|17.8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24.1|59.4|26.8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2EBBFF1-F770-42F9-96F2-24C0F0B4BA50}">
  <we:reference id="wa104380121" version="2.0.0.0" store="tr-T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314</Words>
  <Application>Microsoft Office PowerPoint</Application>
  <PresentationFormat>Geniş ekran</PresentationFormat>
  <Paragraphs>71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Century Gothic</vt:lpstr>
      <vt:lpstr>Kayra Aydin</vt:lpstr>
      <vt:lpstr>Segoe UI Black</vt:lpstr>
      <vt:lpstr>Segoe UI Emoji</vt:lpstr>
      <vt:lpstr>TTKB Dik Temel Abece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104</cp:revision>
  <dcterms:created xsi:type="dcterms:W3CDTF">2020-04-26T05:46:17Z</dcterms:created>
  <dcterms:modified xsi:type="dcterms:W3CDTF">2020-06-16T15:58:10Z</dcterms:modified>
</cp:coreProperties>
</file>