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36" r:id="rId3"/>
    <p:sldId id="384" r:id="rId4"/>
    <p:sldId id="382" r:id="rId5"/>
    <p:sldId id="383" r:id="rId6"/>
    <p:sldId id="268" r:id="rId7"/>
    <p:sldId id="269" r:id="rId8"/>
    <p:sldId id="265" r:id="rId9"/>
    <p:sldId id="407" r:id="rId10"/>
    <p:sldId id="327" r:id="rId11"/>
    <p:sldId id="408" r:id="rId12"/>
    <p:sldId id="380" r:id="rId13"/>
    <p:sldId id="396" r:id="rId14"/>
    <p:sldId id="409" r:id="rId15"/>
    <p:sldId id="410" r:id="rId16"/>
    <p:sldId id="381" r:id="rId17"/>
    <p:sldId id="415" r:id="rId18"/>
    <p:sldId id="416" r:id="rId19"/>
    <p:sldId id="374" r:id="rId20"/>
    <p:sldId id="278" r:id="rId21"/>
    <p:sldId id="277" r:id="rId22"/>
    <p:sldId id="399" r:id="rId23"/>
    <p:sldId id="398" r:id="rId24"/>
    <p:sldId id="401" r:id="rId25"/>
    <p:sldId id="400" r:id="rId26"/>
    <p:sldId id="417" r:id="rId27"/>
    <p:sldId id="403" r:id="rId28"/>
    <p:sldId id="404" r:id="rId29"/>
    <p:sldId id="405" r:id="rId30"/>
    <p:sldId id="397" r:id="rId31"/>
    <p:sldId id="390" r:id="rId32"/>
    <p:sldId id="353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8C4048-0909-4DE8-9F43-67D4AF4D4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8372B4-D3BD-4438-B97F-C7DBE7F8E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F59929-2295-40A6-A7F6-602C1AB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63B365-DEAD-4D06-9DCD-361F487A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2851A3-CD5B-4B0A-ABE8-FEFDC597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67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F5498-5D43-44C5-A16B-D5E5521E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2D28480-E3A8-4327-86E3-13749B45B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D1C3EB-4DBB-4249-9719-DC36DF58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A674C4-F2F7-4375-9F4B-31308846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6FC4B0-220B-447A-8318-139C6B2B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8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A663CCF-9EAB-4774-A668-0217B7600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1529D1-F6AB-4F64-BE5A-A56AE801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41FECD-E7C0-483B-B4A2-FAC1E7C3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DCA416-ABBB-489D-9C04-A1717C2F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F2DFC-3158-4AF9-8C41-2C61ED76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8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45E6A6-09BD-4CB3-B4CF-86999661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FD093B-A2C7-457E-A123-28A75A640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8B0564-7C7C-4877-B37F-141049F4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C863C1-7DFB-4475-AC89-5B0E55C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822CE-4D55-43EC-B961-E1D39AB4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34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8C2C08-3704-4A55-B88C-E48C0782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CBD4D7-B118-4398-B595-429C4F7C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948643-1F34-435C-AB42-9BF2C487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ACD9D4-FF52-4188-ADC3-C21CEC2F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270A7F-C839-4D87-9A38-737ADB10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5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F07C7C-8271-4F3C-9759-88BC2A08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B9CA0C-F9C0-45E5-BBC2-9D2AD99BC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CBA290-553D-4196-A85F-EE6911B4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5D9685-E116-48B2-842F-9849F527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CE8337-533A-4426-AA88-EE07CB50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624A34-ACCA-4910-A827-9B9207B6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38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61E09-767D-4778-8871-520C1C10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F04B80-ECF7-48F2-8E65-7C5B0A53C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5584D5-0A24-4B7E-9F4B-F41620478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68306A-3257-4990-ADD9-9B9B2F2DF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8023B44-3007-44D9-AD06-81A9C3D4D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62ABBB6-A887-489C-A41D-0B789689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2D9086-62B6-43B0-82B4-20485D3A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9AC8939-A75C-4254-B307-6239B673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4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596CA-0951-4645-A1D3-ADA0D318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AA2251-5B0E-4C1B-B583-644F2ADA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AB7FA34-51E7-44A2-A51B-D323A77D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35C98E-7D17-4B40-A082-F37EE974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7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2CADF98-8FD2-4973-A79A-222146DB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F3F674-06EF-4408-8ED6-BEF6CC92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0DD22D-D253-4CF1-BDBB-7A191B15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7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23779E-930D-4BB7-9B91-1218BA5A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0C799C-D1D3-40DD-AFE4-F091AE48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04AF02-EC61-4CA5-9023-9D7641B67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A6E853-FD5A-46DF-BAF5-683AEC9B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0574CF-86C9-4813-858B-C50C6968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624818-D889-44B9-B51E-B5595086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5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22D230-45F7-4EDA-A40D-771ED20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596D97A-E790-4F4D-AD4F-11BE5F80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3B53F4-98EA-4F63-A0F1-5D22A9D69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C5DAFA-D758-4C49-A324-EA0D4A14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C533DC-02C4-4DAE-9328-767B48FD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5A74D1-D50F-4079-A382-0CF1EC74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84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043C9D-2485-4C62-8E1F-7FB62E75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98EE69-38F8-47B9-86C1-FF05DF445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7098AE-43DA-452A-A27E-E1E9DE5CB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270E-EC98-430B-BF44-F9F25ACB223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536C63-3CD3-4D11-8BED-12306F17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D3B6AA-0454-44D4-BD87-8F20D68A2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5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etkinlikburada.com&#8217;day&#305;z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1347651" y="2105919"/>
            <a:ext cx="106284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BİTKİ YETİŞTİRME </a:t>
            </a:r>
          </a:p>
          <a:p>
            <a:pPr algn="ctr"/>
            <a:r>
              <a:rPr lang="tr-TR" sz="5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VE </a:t>
            </a:r>
          </a:p>
          <a:p>
            <a:pPr algn="ctr"/>
            <a:r>
              <a:rPr lang="tr-TR" sz="5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HAYVAN BESLEME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697318" y="339585"/>
            <a:ext cx="10337532" cy="11387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2. SINIF HAYAT BİLGİSİ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C609091-8B1A-4EF6-BCFD-1ECE5AD81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46" y="1704159"/>
            <a:ext cx="2747774" cy="321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6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4"/>
    </mc:Choice>
    <mc:Fallback>
      <p:transition spd="slow" advTm="8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15553" y="1233496"/>
            <a:ext cx="67595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Eşyalarımızı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yapmak için, meyvelerini yemek için de ağaçlara ihtiyacımız var.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CBB1FE-42F9-4BD5-BFFE-2685FE94B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8126" y="1149505"/>
            <a:ext cx="4154926" cy="525005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24B75CA-911F-46D6-BD24-F53783DED5E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04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0"/>
    </mc:Choice>
    <mc:Fallback>
      <p:transition spd="slow" advTm="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18572" y="1307388"/>
            <a:ext cx="11479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İhtiyaçlarımızı karşılamak için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 kestiğimiz ağaçların yerine 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yenilerini dikmemiz gerekir.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CBB1FE-42F9-4BD5-BFFE-2685FE94B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8135" y="3216510"/>
            <a:ext cx="5300155" cy="318009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24B75CA-911F-46D6-BD24-F53783DED5E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73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2"/>
    </mc:Choice>
    <mc:Fallback>
      <p:transition spd="slow" advTm="9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02481" y="1378499"/>
            <a:ext cx="1171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 İmkânımız oldukça ağaç dikmeliyiz. 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Eğer ağaç dikemiyorsak bahçemizde,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balkonumuzda bitkiler yetiştirebiliriz.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457CFED-1D85-4035-9E80-32E99E364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8420" y="3599940"/>
            <a:ext cx="5435160" cy="273245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E446C74-2A6E-4749-9E30-FBE1445D88A1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79"/>
    </mc:Choice>
    <mc:Fallback>
      <p:transition spd="slow" advTm="14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70176" y="1091093"/>
            <a:ext cx="10825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Hayvanların da doğanın bir</a:t>
            </a:r>
          </a:p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parçası olduğunu unutmayalım. </a:t>
            </a:r>
          </a:p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Hayvanları sevip koruyalım. </a:t>
            </a:r>
          </a:p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ED33FD-ED63-4827-8660-CE2668A8F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0"/>
          <a:stretch/>
        </p:blipFill>
        <p:spPr>
          <a:xfrm>
            <a:off x="2576946" y="3267201"/>
            <a:ext cx="6644325" cy="296256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8F27CEA-E7B9-49F1-BD1F-4B1823D4A54B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5"/>
    </mc:Choice>
    <mc:Fallback>
      <p:transition spd="slow" advTm="9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70176" y="1091093"/>
            <a:ext cx="108250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Sokakta yaşayan hayvanların </a:t>
            </a:r>
          </a:p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beslenme ihtiyaçlarını karşılamalarına</a:t>
            </a:r>
          </a:p>
          <a:p>
            <a:pPr algn="ctr"/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yardımcı olunuz.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ED33FD-ED63-4827-8660-CE2668A8F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378" y="3214751"/>
            <a:ext cx="2697759" cy="321475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8F27CEA-E7B9-49F1-BD1F-4B1823D4A54B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00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4"/>
    </mc:Choice>
    <mc:Fallback>
      <p:transition spd="slow" advTm="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97165" y="1465262"/>
            <a:ext cx="60498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Olanağımız varsa evimizde</a:t>
            </a:r>
          </a:p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hayvan beslemeliyiz. </a:t>
            </a:r>
          </a:p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Bitki yetiştirerek, hayvan besleyerek doğayı sevmeyi, korumayı öğreniriz.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506A0C-2D47-44D6-A663-AD204167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7323" y="1584727"/>
            <a:ext cx="4277817" cy="3892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E14C0-C594-4046-946A-0D4698098D7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9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42"/>
    </mc:Choice>
    <mc:Fallback>
      <p:transition spd="slow" advTm="12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97165" y="1465262"/>
            <a:ext cx="604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 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FE14C0-C594-4046-946A-0D4698098D7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F8625AA-3A6F-4CD8-BB5A-057E1CE50669}"/>
              </a:ext>
            </a:extLst>
          </p:cNvPr>
          <p:cNvSpPr/>
          <p:nvPr/>
        </p:nvSpPr>
        <p:spPr>
          <a:xfrm>
            <a:off x="549563" y="1483977"/>
            <a:ext cx="11092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  <a:latin typeface="TTKB Dik Temel Abece" pitchFamily="2" charset="-94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Bitkiler soluyarak kirlettiğimiz havayı temizler.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Bitkilerin köklerini, yapraklarını, tohumlarını veya meyvelerini yiyerek</a:t>
            </a:r>
            <a:b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</a:b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besleniriz.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Pamuk, keten gibi bazı bitkileri giyinme ihtiyacımız için kullanırız.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Ağaçlardan ev yapımı için yararlanırız.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Bazı bitkileri ilaç yapımında kullanırız.</a:t>
            </a:r>
            <a:endParaRPr lang="tr-TR" sz="3200" b="0" i="0" dirty="0">
              <a:solidFill>
                <a:srgbClr val="222222"/>
              </a:solidFill>
              <a:effectLst/>
              <a:latin typeface="TTKB Dik Temel Abece" pitchFamily="2" charset="-94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F15CBA6-FCC9-42D4-8A8D-95E117D21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63" y="1193230"/>
            <a:ext cx="8115664" cy="995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76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73"/>
    </mc:Choice>
    <mc:Fallback>
      <p:transition spd="slow" advTm="2867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97165" y="1465262"/>
            <a:ext cx="604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 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FE14C0-C594-4046-946A-0D4698098D7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EEFF653-7601-4ED0-83A6-D489D2BDF85E}"/>
              </a:ext>
            </a:extLst>
          </p:cNvPr>
          <p:cNvSpPr/>
          <p:nvPr/>
        </p:nvSpPr>
        <p:spPr>
          <a:xfrm>
            <a:off x="480292" y="1315632"/>
            <a:ext cx="11009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sz="3200" dirty="0">
              <a:solidFill>
                <a:srgbClr val="222222"/>
              </a:solidFill>
              <a:latin typeface="TTKB Dik Temel Abece" pitchFamily="2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Bitkiler kökleri ile hem toprak kaymasını hem de sel sularının</a:t>
            </a:r>
            <a:b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</a:b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zararlarını engeller.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Kullandığımız kâğıt, kurşun kalem, kuru boyalar, defter, kitap vb. birçok ürün ağaçlardan elde edilmektedir.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Kullandığımız sıra, masa, sandalye, sehpa, dolap, yatak gibi mobilyaları ağaçlardan elde ederiz.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Ayrıca odun hâlâ ülkemizin birçok yerinde yakacak olarak kullanılmaktadır.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Bitkilerin bol olduğu alanlara gezi, piknik düzenleyip eğleniriz.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4F4194A-6DEE-40BF-BA92-E49058C1E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2" y="1135711"/>
            <a:ext cx="8381737" cy="102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78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07"/>
    </mc:Choice>
    <mc:Fallback>
      <p:transition spd="slow" advTm="3930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97165" y="1465262"/>
            <a:ext cx="604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 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FE14C0-C594-4046-946A-0D4698098D7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EEFF653-7601-4ED0-83A6-D489D2BDF85E}"/>
              </a:ext>
            </a:extLst>
          </p:cNvPr>
          <p:cNvSpPr/>
          <p:nvPr/>
        </p:nvSpPr>
        <p:spPr>
          <a:xfrm>
            <a:off x="397165" y="1834594"/>
            <a:ext cx="11600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İnek, koyun, keçi gibi hayvanların etinden ve sütünden yararlanırız.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Tavuk, ördek, kaz, bıldırcın gibi hayvanların yumurtasından yararlanırız.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İnek, koyun, yılan, timsah gibi hayvanların derisinden kıyafet yaparız.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At, öküz, eşek, deve gibi hayvanların gücünden yararlanırız.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Arıların yaptığı bal ile besleniriz.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İpek böceğinin ürettiği ipekten kıyafetler yaparız.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Hayvanlar, bazen de bize arkadaşlık eder.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222222"/>
                </a:solidFill>
                <a:latin typeface="TTKB Dik Temel Abece" pitchFamily="2" charset="-94"/>
              </a:rPr>
              <a:t>Sivrisinek, yarasa, balina gibi hayvanlardan örnek alarak çeşitli araçlar üretiriz.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F676293-CA10-4BA9-8AAC-845F6BD2A7FE}"/>
              </a:ext>
            </a:extLst>
          </p:cNvPr>
          <p:cNvSpPr txBox="1"/>
          <p:nvPr/>
        </p:nvSpPr>
        <p:spPr>
          <a:xfrm>
            <a:off x="-332576" y="1111319"/>
            <a:ext cx="10337532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  <a:latin typeface="TTKB Dik Temel Abece" pitchFamily="2" charset="-94"/>
                <a:cs typeface="Aharoni" panose="02010803020104030203" pitchFamily="2" charset="-79"/>
              </a:rPr>
              <a:t>Hayvanlardan Hangi alanlarda Yararlanırız?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73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71"/>
    </mc:Choice>
    <mc:Fallback>
      <p:transition spd="slow" advTm="524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697932" y="2831831"/>
            <a:ext cx="12065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.....................................birçok hayvanın ve bitkinin yaşam alanıdır. 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Ağaçlar......................................önemlidir.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Hayvan beslemek.............................. duygumuzu arttırır..</a:t>
            </a:r>
          </a:p>
          <a:p>
            <a:pPr>
              <a:buClr>
                <a:srgbClr val="FF0000"/>
              </a:buClr>
            </a:pPr>
            <a:r>
              <a:rPr lang="nb-NO" sz="3600" dirty="0">
                <a:solidFill>
                  <a:srgbClr val="002060"/>
                </a:solidFill>
                <a:latin typeface="TTKB Dik Temel Abece" pitchFamily="2" charset="-94"/>
              </a:rPr>
              <a:t>Bitki yetiştirmek ve hayvan beslemek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 bizi </a:t>
            </a:r>
            <a:r>
              <a:rPr lang="tr-TR" sz="3600" dirty="0">
                <a:solidFill>
                  <a:srgbClr val="002060"/>
                </a:solidFill>
              </a:rPr>
              <a:t>…………… 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eder.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Ormanlardaki </a:t>
            </a:r>
            <a:r>
              <a:rPr lang="tr-TR" sz="3600" dirty="0">
                <a:solidFill>
                  <a:srgbClr val="002060"/>
                </a:solidFill>
              </a:rPr>
              <a:t>……………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,tüm canlıların ihtiyacı olan havayı 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temizler.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1163718" y="1219842"/>
            <a:ext cx="1033753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7030A0"/>
                </a:solidFill>
                <a:latin typeface="TTKB Dik Temel Abece" pitchFamily="2" charset="-94"/>
                <a:cs typeface="Aharoni" panose="02010803020104030203" pitchFamily="2" charset="-79"/>
              </a:rPr>
              <a:t>Boşluklara uygun kelimeleri yerleştirelim.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E448988-7D0B-47D8-A20F-D51B2F6F8427}"/>
              </a:ext>
            </a:extLst>
          </p:cNvPr>
          <p:cNvSpPr txBox="1"/>
          <p:nvPr/>
        </p:nvSpPr>
        <p:spPr>
          <a:xfrm>
            <a:off x="592794" y="2127763"/>
            <a:ext cx="2065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sorumluluk</a:t>
            </a:r>
            <a:endParaRPr lang="tr-T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68100F0-8E59-464E-A15A-F7EACD704C77}"/>
              </a:ext>
            </a:extLst>
          </p:cNvPr>
          <p:cNvSpPr txBox="1"/>
          <p:nvPr/>
        </p:nvSpPr>
        <p:spPr>
          <a:xfrm>
            <a:off x="2691466" y="2119169"/>
            <a:ext cx="311307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beslenmemizde</a:t>
            </a:r>
            <a:endParaRPr lang="tr-T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675BAF7-0B64-4A79-A5B2-1F88868226EC}"/>
              </a:ext>
            </a:extLst>
          </p:cNvPr>
          <p:cNvSpPr txBox="1"/>
          <p:nvPr/>
        </p:nvSpPr>
        <p:spPr>
          <a:xfrm>
            <a:off x="5849344" y="2125002"/>
            <a:ext cx="192092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Ormanlar</a:t>
            </a:r>
            <a:endParaRPr lang="tr-TR" sz="3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811D965-50E2-4193-A3F1-278205902C81}"/>
              </a:ext>
            </a:extLst>
          </p:cNvPr>
          <p:cNvSpPr txBox="1"/>
          <p:nvPr/>
        </p:nvSpPr>
        <p:spPr>
          <a:xfrm>
            <a:off x="7848503" y="2127763"/>
            <a:ext cx="114699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mutlu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08E8184-05B7-4AA9-AF0F-1AED03632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24" y="1106923"/>
            <a:ext cx="1110830" cy="97110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00C60A4-72FF-4219-BD28-3A97B2ECB3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r="9154"/>
          <a:stretch/>
        </p:blipFill>
        <p:spPr>
          <a:xfrm>
            <a:off x="352324" y="2888197"/>
            <a:ext cx="365449" cy="209020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56B052E-A677-466B-8F4F-CF12C3927E69}"/>
              </a:ext>
            </a:extLst>
          </p:cNvPr>
          <p:cNvSpPr txBox="1"/>
          <p:nvPr/>
        </p:nvSpPr>
        <p:spPr>
          <a:xfrm>
            <a:off x="304873" y="4936167"/>
            <a:ext cx="70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AC5CEEF-D895-404E-95C8-326FCBEA503E}"/>
              </a:ext>
            </a:extLst>
          </p:cNvPr>
          <p:cNvSpPr txBox="1"/>
          <p:nvPr/>
        </p:nvSpPr>
        <p:spPr>
          <a:xfrm>
            <a:off x="9073726" y="2125483"/>
            <a:ext cx="159829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ağaçlar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73F0420-9126-40B1-8BCA-07A88521243B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63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59"/>
    </mc:Choice>
    <mc:Fallback>
      <p:transition spd="slow" advTm="7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16 L -0.36158 0.0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2331 0.19445 L -0.02331 0.19583 L -0.02331 0.1944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0.00486 L 0.29323 0.26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13935 L 0.04036 0.337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13935 L -0.46732 0.42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02481" y="1383146"/>
            <a:ext cx="11787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>
                <a:solidFill>
                  <a:srgbClr val="002060"/>
                </a:solidFill>
                <a:latin typeface="TTKB Dik Temel Abece" pitchFamily="2" charset="-94"/>
              </a:rPr>
              <a:t>İnsanların yaşayabilmesi için </a:t>
            </a:r>
          </a:p>
          <a:p>
            <a:pPr algn="ctr"/>
            <a:r>
              <a:rPr lang="tr-TR" sz="5400" dirty="0">
                <a:solidFill>
                  <a:srgbClr val="002060"/>
                </a:solidFill>
                <a:latin typeface="TTKB Dik Temel Abece" pitchFamily="2" charset="-94"/>
              </a:rPr>
              <a:t>bitkiler ve hayvanlar önemlidir.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11B1BEB-718E-4A17-9C12-4020DEDD995D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B9A5FEC-1686-496C-9C97-E2DA942FD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407" y="3287122"/>
            <a:ext cx="3954448" cy="2617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03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56"/>
    </mc:Choice>
    <mc:Fallback>
      <p:transition spd="slow" advTm="14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6CCA43B-A3ED-4C15-A99E-B1619642B2E8}"/>
              </a:ext>
            </a:extLst>
          </p:cNvPr>
          <p:cNvSpPr/>
          <p:nvPr/>
        </p:nvSpPr>
        <p:spPr>
          <a:xfrm>
            <a:off x="3742015" y="2319688"/>
            <a:ext cx="6508890" cy="175432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</a:t>
            </a:r>
          </a:p>
          <a:p>
            <a:pPr algn="ctr"/>
            <a:r>
              <a:rPr lang="tr-TR" sz="54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TESTİ</a:t>
            </a:r>
            <a:endParaRPr lang="tr-TR" sz="54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97F40D0-CE90-476A-9CE8-5BAC373AA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7" b="98152" l="7188" r="89617">
                        <a14:foregroundMark x1="43610" y1="17560" x2="43610" y2="17560"/>
                        <a14:foregroundMark x1="44728" y1="16821" x2="35623" y2="17560"/>
                        <a14:foregroundMark x1="35623" y1="17560" x2="28435" y2="12200"/>
                        <a14:foregroundMark x1="28435" y1="12200" x2="38498" y2="6654"/>
                        <a14:foregroundMark x1="38498" y1="6654" x2="29872" y2="5176"/>
                        <a14:foregroundMark x1="29872" y1="5176" x2="40096" y2="3882"/>
                        <a14:foregroundMark x1="40096" y1="3882" x2="31310" y2="5730"/>
                        <a14:foregroundMark x1="31310" y1="5730" x2="41214" y2="4436"/>
                        <a14:foregroundMark x1="41214" y1="4436" x2="28914" y2="8133"/>
                        <a14:foregroundMark x1="28914" y1="8133" x2="37061" y2="7024"/>
                        <a14:foregroundMark x1="37061" y1="7024" x2="29712" y2="10721"/>
                        <a14:foregroundMark x1="29712" y1="10721" x2="41534" y2="9427"/>
                        <a14:foregroundMark x1="41534" y1="9427" x2="30032" y2="13124"/>
                        <a14:foregroundMark x1="30032" y1="13124" x2="28115" y2="22181"/>
                        <a14:foregroundMark x1="28115" y1="22181" x2="34185" y2="28835"/>
                        <a14:foregroundMark x1="34185" y1="28835" x2="42971" y2="30684"/>
                        <a14:foregroundMark x1="42971" y1="30684" x2="56230" y2="17375"/>
                        <a14:foregroundMark x1="56230" y1="17375" x2="57508" y2="7948"/>
                        <a14:foregroundMark x1="57508" y1="7948" x2="49361" y2="4251"/>
                        <a14:foregroundMark x1="49361" y1="4251" x2="42652" y2="4251"/>
                        <a14:foregroundMark x1="32588" y1="25323" x2="40256" y2="27911"/>
                        <a14:foregroundMark x1="40256" y1="27911" x2="48243" y2="25139"/>
                        <a14:foregroundMark x1="48243" y1="25139" x2="57668" y2="11460"/>
                        <a14:foregroundMark x1="49042" y1="16081" x2="37380" y2="25323"/>
                        <a14:foregroundMark x1="49521" y1="9982" x2="41214" y2="16451"/>
                        <a14:foregroundMark x1="42812" y1="7394" x2="50958" y2="9242"/>
                        <a14:foregroundMark x1="50958" y1="9242" x2="49201" y2="19039"/>
                        <a14:foregroundMark x1="49201" y1="19039" x2="42492" y2="26248"/>
                        <a14:foregroundMark x1="42492" y1="26248" x2="53834" y2="18484"/>
                        <a14:foregroundMark x1="53834" y1="18484" x2="47923" y2="10721"/>
                        <a14:foregroundMark x1="47923" y1="10721" x2="38818" y2="8318"/>
                        <a14:foregroundMark x1="38818" y1="8318" x2="43610" y2="6100"/>
                        <a14:foregroundMark x1="30831" y1="8133" x2="26997" y2="16636"/>
                        <a14:foregroundMark x1="26997" y1="16636" x2="30351" y2="25508"/>
                        <a14:foregroundMark x1="30351" y1="25508" x2="37380" y2="30314"/>
                        <a14:foregroundMark x1="37380" y1="30314" x2="42173" y2="37893"/>
                        <a14:foregroundMark x1="42173" y1="37893" x2="44569" y2="46950"/>
                        <a14:foregroundMark x1="44569" y1="46950" x2="33227" y2="59889"/>
                        <a14:foregroundMark x1="54153" y1="18854" x2="61502" y2="24214"/>
                        <a14:foregroundMark x1="61502" y1="24214" x2="66933" y2="31793"/>
                        <a14:foregroundMark x1="66933" y1="31793" x2="62620" y2="23290"/>
                        <a14:foregroundMark x1="62620" y1="23290" x2="54473" y2="19039"/>
                        <a14:foregroundMark x1="54473" y1="19039" x2="67412" y2="31423"/>
                        <a14:foregroundMark x1="67412" y1="31423" x2="70767" y2="41220"/>
                        <a14:foregroundMark x1="70767" y1="41220" x2="69489" y2="50832"/>
                        <a14:foregroundMark x1="69489" y1="50832" x2="59425" y2="58780"/>
                        <a14:foregroundMark x1="59425" y1="58780" x2="61661" y2="49723"/>
                        <a14:foregroundMark x1="61661" y1="49723" x2="71565" y2="54159"/>
                        <a14:foregroundMark x1="71565" y1="54159" x2="61821" y2="54713"/>
                        <a14:foregroundMark x1="61821" y1="54713" x2="71885" y2="55453"/>
                        <a14:foregroundMark x1="71885" y1="55453" x2="71406" y2="58965"/>
                        <a14:foregroundMark x1="69489" y1="33457" x2="66294" y2="27726"/>
                        <a14:foregroundMark x1="30990" y1="9057" x2="23482" y2="15527"/>
                        <a14:foregroundMark x1="23482" y1="15527" x2="31789" y2="18299"/>
                        <a14:foregroundMark x1="31789" y1="18299" x2="31789" y2="8688"/>
                        <a14:foregroundMark x1="31789" y1="8688" x2="24920" y2="13678"/>
                        <a14:foregroundMark x1="24920" y1="13678" x2="26677" y2="21257"/>
                        <a14:foregroundMark x1="43131" y1="53420" x2="30990" y2="56562"/>
                        <a14:foregroundMark x1="30990" y1="56562" x2="29553" y2="67283"/>
                        <a14:foregroundMark x1="29553" y1="67283" x2="32748" y2="56007"/>
                        <a14:foregroundMark x1="32748" y1="56007" x2="29872" y2="67283"/>
                        <a14:foregroundMark x1="29872" y1="67283" x2="28435" y2="63956"/>
                        <a14:foregroundMark x1="49681" y1="70425" x2="34345" y2="72458"/>
                        <a14:foregroundMark x1="34345" y1="72458" x2="61022" y2="69316"/>
                        <a14:foregroundMark x1="61022" y1="69316" x2="31150" y2="69871"/>
                        <a14:foregroundMark x1="31150" y1="69871" x2="55911" y2="71349"/>
                        <a14:foregroundMark x1="55911" y1="71349" x2="17252" y2="71349"/>
                        <a14:foregroundMark x1="17252" y1="71349" x2="51757" y2="68946"/>
                        <a14:foregroundMark x1="51757" y1="68946" x2="34345" y2="70980"/>
                        <a14:foregroundMark x1="34345" y1="70980" x2="50639" y2="71165"/>
                        <a14:foregroundMark x1="50639" y1="71165" x2="74601" y2="70980"/>
                        <a14:foregroundMark x1="74601" y1="70980" x2="36741" y2="71904"/>
                        <a14:foregroundMark x1="36741" y1="71904" x2="50479" y2="71904"/>
                        <a14:foregroundMark x1="50479" y1="71904" x2="42652" y2="73383"/>
                        <a14:foregroundMark x1="42652" y1="73383" x2="51118" y2="73752"/>
                        <a14:foregroundMark x1="51118" y1="73752" x2="39457" y2="76155"/>
                        <a14:foregroundMark x1="39457" y1="76155" x2="69329" y2="75970"/>
                        <a14:foregroundMark x1="69329" y1="75970" x2="36262" y2="78558"/>
                        <a14:foregroundMark x1="36262" y1="78558" x2="61342" y2="75416"/>
                        <a14:foregroundMark x1="61342" y1="75416" x2="37859" y2="76525"/>
                        <a14:foregroundMark x1="37859" y1="76525" x2="49521" y2="74122"/>
                        <a14:foregroundMark x1="49521" y1="74122" x2="41214" y2="78189"/>
                        <a14:foregroundMark x1="41214" y1="78189" x2="59425" y2="75416"/>
                        <a14:foregroundMark x1="59425" y1="75416" x2="50160" y2="78373"/>
                        <a14:foregroundMark x1="50160" y1="78373" x2="58466" y2="78004"/>
                        <a14:foregroundMark x1="58466" y1="78004" x2="44409" y2="79667"/>
                        <a14:foregroundMark x1="44409" y1="79667" x2="50000" y2="79482"/>
                        <a14:foregroundMark x1="70128" y1="54713" x2="62141" y2="54898"/>
                        <a14:foregroundMark x1="62141" y1="54898" x2="54313" y2="59889"/>
                        <a14:foregroundMark x1="54313" y1="59889" x2="75080" y2="53050"/>
                        <a14:foregroundMark x1="75080" y1="53050" x2="59105" y2="55823"/>
                        <a14:foregroundMark x1="59105" y1="55823" x2="74601" y2="51571"/>
                        <a14:foregroundMark x1="74601" y1="51571" x2="49361" y2="54529"/>
                        <a14:foregroundMark x1="49361" y1="54529" x2="59744" y2="49723"/>
                        <a14:foregroundMark x1="59744" y1="49723" x2="52716" y2="54529"/>
                        <a14:foregroundMark x1="52716" y1="54529" x2="61821" y2="51201"/>
                        <a14:foregroundMark x1="61821" y1="51201" x2="52875" y2="50832"/>
                        <a14:foregroundMark x1="52875" y1="50832" x2="60863" y2="44177"/>
                        <a14:foregroundMark x1="60863" y1="44177" x2="53035" y2="47689"/>
                        <a14:foregroundMark x1="53035" y1="47689" x2="64217" y2="42699"/>
                        <a14:foregroundMark x1="64217" y1="42699" x2="59425" y2="50462"/>
                        <a14:foregroundMark x1="59425" y1="50462" x2="63578" y2="58595"/>
                        <a14:foregroundMark x1="63578" y1="58595" x2="65815" y2="51201"/>
                        <a14:foregroundMark x1="43770" y1="17006" x2="32907" y2="17560"/>
                        <a14:foregroundMark x1="32907" y1="17560" x2="51757" y2="16636"/>
                        <a14:foregroundMark x1="51757" y1="16636" x2="25240" y2="16636"/>
                        <a14:foregroundMark x1="25240" y1="16636" x2="43610" y2="14048"/>
                        <a14:foregroundMark x1="43610" y1="14048" x2="35623" y2="15157"/>
                        <a14:foregroundMark x1="35623" y1="15157" x2="48243" y2="12754"/>
                        <a14:foregroundMark x1="48243" y1="12754" x2="36741" y2="13863"/>
                        <a14:foregroundMark x1="36741" y1="13863" x2="49521" y2="11830"/>
                        <a14:foregroundMark x1="49521" y1="11830" x2="40735" y2="13124"/>
                        <a14:foregroundMark x1="40735" y1="13124" x2="53994" y2="10351"/>
                        <a14:foregroundMark x1="53994" y1="10351" x2="31470" y2="11275"/>
                        <a14:foregroundMark x1="31470" y1="11275" x2="40575" y2="8872"/>
                        <a14:foregroundMark x1="40575" y1="8872" x2="48562" y2="9982"/>
                        <a14:foregroundMark x1="48562" y1="9982" x2="39297" y2="11091"/>
                        <a14:foregroundMark x1="39297" y1="11091" x2="50958" y2="10351"/>
                        <a14:foregroundMark x1="50958" y1="10351" x2="38978" y2="12200"/>
                        <a14:foregroundMark x1="38978" y1="12200" x2="48882" y2="9612"/>
                        <a14:foregroundMark x1="48882" y1="9612" x2="27796" y2="11460"/>
                        <a14:foregroundMark x1="27796" y1="11460" x2="45048" y2="7948"/>
                        <a14:foregroundMark x1="45048" y1="7948" x2="30192" y2="9797"/>
                        <a14:foregroundMark x1="30192" y1="9797" x2="49042" y2="6654"/>
                        <a14:foregroundMark x1="49042" y1="6654" x2="35623" y2="8688"/>
                        <a14:foregroundMark x1="35623" y1="8688" x2="49361" y2="5730"/>
                        <a14:foregroundMark x1="49361" y1="5730" x2="30192" y2="7579"/>
                        <a14:foregroundMark x1="30192" y1="7579" x2="29872" y2="7024"/>
                        <a14:foregroundMark x1="57188" y1="12754" x2="52077" y2="18115"/>
                        <a14:foregroundMark x1="30831" y1="8872" x2="27955" y2="9797"/>
                        <a14:foregroundMark x1="31310" y1="9612" x2="26837" y2="12939"/>
                        <a14:foregroundMark x1="30032" y1="68577" x2="28914" y2="94640"/>
                        <a14:foregroundMark x1="28914" y1="94640" x2="34505" y2="70425"/>
                        <a14:foregroundMark x1="34505" y1="70425" x2="31310" y2="80407"/>
                        <a14:foregroundMark x1="31310" y1="80407" x2="29553" y2="67283"/>
                        <a14:foregroundMark x1="29553" y1="67283" x2="27636" y2="84473"/>
                        <a14:foregroundMark x1="27636" y1="84473" x2="30831" y2="73752"/>
                        <a14:foregroundMark x1="30831" y1="73752" x2="28594" y2="97412"/>
                        <a14:foregroundMark x1="28594" y1="97412" x2="33866" y2="81516"/>
                        <a14:foregroundMark x1="33866" y1="81516" x2="32907" y2="93530"/>
                        <a14:foregroundMark x1="32907" y1="93530" x2="37859" y2="65434"/>
                        <a14:foregroundMark x1="37859" y1="65434" x2="36422" y2="87800"/>
                        <a14:foregroundMark x1="36422" y1="87800" x2="37220" y2="89094"/>
                        <a14:foregroundMark x1="64217" y1="97597" x2="63259" y2="87246"/>
                        <a14:foregroundMark x1="63259" y1="87246" x2="68530" y2="77079"/>
                        <a14:foregroundMark x1="68530" y1="77079" x2="55272" y2="82625"/>
                        <a14:foregroundMark x1="55272" y1="82625" x2="46166" y2="83919"/>
                        <a14:foregroundMark x1="46166" y1="83919" x2="54952" y2="80407"/>
                        <a14:foregroundMark x1="54952" y1="80407" x2="41054" y2="83364"/>
                        <a14:foregroundMark x1="41054" y1="83364" x2="50319" y2="80591"/>
                        <a14:foregroundMark x1="50319" y1="80591" x2="38019" y2="83919"/>
                        <a14:foregroundMark x1="38019" y1="83919" x2="51757" y2="80591"/>
                        <a14:foregroundMark x1="51757" y1="80591" x2="40895" y2="82255"/>
                        <a14:foregroundMark x1="40895" y1="82255" x2="60703" y2="73013"/>
                        <a14:foregroundMark x1="60703" y1="73013" x2="51438" y2="78743"/>
                        <a14:foregroundMark x1="51438" y1="78743" x2="49042" y2="82440"/>
                        <a14:foregroundMark x1="56070" y1="79113" x2="55911" y2="92237"/>
                        <a14:foregroundMark x1="55911" y1="92237" x2="55911" y2="77819"/>
                        <a14:foregroundMark x1="55911" y1="77819" x2="55112" y2="90388"/>
                        <a14:foregroundMark x1="55112" y1="90388" x2="55431" y2="80222"/>
                        <a14:foregroundMark x1="55431" y1="80222" x2="59904" y2="72643"/>
                        <a14:foregroundMark x1="59904" y1="72643" x2="55911" y2="78189"/>
                        <a14:foregroundMark x1="65495" y1="84288" x2="54313" y2="92976"/>
                        <a14:foregroundMark x1="54313" y1="92976" x2="66773" y2="90388"/>
                        <a14:foregroundMark x1="66773" y1="90388" x2="57987" y2="94640"/>
                        <a14:foregroundMark x1="57987" y1="94640" x2="65495" y2="98152"/>
                        <a14:foregroundMark x1="65495" y1="98152" x2="65495" y2="98152"/>
                        <a14:foregroundMark x1="67572" y1="83919" x2="68850" y2="93715"/>
                        <a14:foregroundMark x1="68850" y1="93715" x2="76997" y2="87616"/>
                        <a14:foregroundMark x1="76997" y1="87616" x2="76997" y2="68022"/>
                        <a14:foregroundMark x1="76997" y1="68022" x2="71565" y2="60628"/>
                        <a14:foregroundMark x1="71565" y1="60628" x2="68371" y2="64510"/>
                        <a14:foregroundMark x1="26518" y1="73752" x2="23642" y2="82625"/>
                        <a14:foregroundMark x1="23642" y1="82625" x2="23003" y2="92791"/>
                        <a14:foregroundMark x1="23003" y1="92791" x2="30351" y2="98336"/>
                        <a14:foregroundMark x1="30351" y1="98336" x2="33387" y2="98336"/>
                        <a14:foregroundMark x1="74760" y1="53420" x2="73482" y2="63586"/>
                        <a14:foregroundMark x1="73482" y1="63586" x2="70607" y2="65434"/>
                        <a14:foregroundMark x1="43610" y1="47135" x2="36741" y2="52126"/>
                        <a14:foregroundMark x1="36741" y1="52126" x2="36422" y2="60998"/>
                        <a14:foregroundMark x1="35623" y1="3327" x2="51597" y2="7024"/>
                        <a14:foregroundMark x1="51597" y1="7024" x2="13259" y2="1479"/>
                        <a14:foregroundMark x1="13259" y1="1479" x2="56230" y2="11275"/>
                        <a14:foregroundMark x1="56230" y1="11275" x2="10064" y2="11460"/>
                        <a14:foregroundMark x1="10064" y1="11460" x2="33866" y2="12569"/>
                        <a14:foregroundMark x1="33866" y1="12569" x2="66454" y2="10166"/>
                        <a14:foregroundMark x1="66454" y1="10166" x2="6869" y2="14418"/>
                        <a14:foregroundMark x1="6869" y1="14418" x2="86102" y2="23660"/>
                        <a14:foregroundMark x1="86102" y1="23660" x2="85942" y2="33457"/>
                        <a14:foregroundMark x1="85942" y1="33457" x2="48243" y2="52126"/>
                        <a14:foregroundMark x1="48243" y1="52126" x2="35942" y2="53789"/>
                        <a14:foregroundMark x1="35942" y1="53789" x2="50479" y2="53974"/>
                        <a14:foregroundMark x1="50479" y1="53974" x2="82268" y2="53604"/>
                        <a14:foregroundMark x1="82268" y1="53604" x2="96326" y2="53604"/>
                        <a14:foregroundMark x1="96326" y1="53604" x2="79872" y2="68946"/>
                        <a14:foregroundMark x1="79872" y1="68946" x2="57987" y2="70240"/>
                        <a14:foregroundMark x1="57987" y1="70240" x2="7188" y2="86506"/>
                        <a14:foregroundMark x1="7188" y1="86506" x2="24441" y2="82440"/>
                        <a14:foregroundMark x1="24441" y1="82440" x2="14856" y2="83919"/>
                        <a14:foregroundMark x1="14856" y1="83919" x2="17572" y2="83364"/>
                        <a14:foregroundMark x1="30032" y1="64140" x2="26038" y2="7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1949" r="25040"/>
          <a:stretch/>
        </p:blipFill>
        <p:spPr>
          <a:xfrm>
            <a:off x="712269" y="548640"/>
            <a:ext cx="2974206" cy="505261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A21AA68-B5A7-40E1-ACB5-B55E8E0CC52E}"/>
              </a:ext>
            </a:extLst>
          </p:cNvPr>
          <p:cNvSpPr/>
          <p:nvPr/>
        </p:nvSpPr>
        <p:spPr>
          <a:xfrm>
            <a:off x="3760488" y="4265677"/>
            <a:ext cx="6508890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Çocuklar, bu testi aşağıdaki linkten indirebilirsiniz!</a:t>
            </a:r>
            <a:endParaRPr lang="tr-TR" sz="3600" b="1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8EA6960-26A5-4805-827B-F02AF45759FD}"/>
              </a:ext>
            </a:extLst>
          </p:cNvPr>
          <p:cNvSpPr txBox="1"/>
          <p:nvPr/>
        </p:nvSpPr>
        <p:spPr>
          <a:xfrm>
            <a:off x="1273899" y="721929"/>
            <a:ext cx="10825018" cy="1323439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</a:t>
            </a:r>
          </a:p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29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7"/>
    </mc:Choice>
    <mc:Fallback>
      <p:transition spd="slow" advTm="9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1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Bitki ve hayvan beslemek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 hangi duygumuzu arttırmaz?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934879" y="3392413"/>
            <a:ext cx="5406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Sorumluluk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Merhamet</a:t>
            </a:r>
            <a:r>
              <a:rPr lang="tr-TR" sz="44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Korku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495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56"/>
    </mc:Choice>
    <mc:Fallback>
      <p:transition spd="slow" advTm="3415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2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501" y="1526953"/>
            <a:ext cx="12001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Bitki yetiştirmek hangi yeteneğimizi arttırır?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344715" y="2800736"/>
            <a:ext cx="6741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Gözlem yapma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Top oynama</a:t>
            </a:r>
            <a:r>
              <a:rPr lang="tr-TR" sz="44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Resim yapma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564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89"/>
    </mc:Choice>
    <mc:Fallback>
      <p:transition spd="slow" advTm="2488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3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800" b="1" dirty="0">
                <a:solidFill>
                  <a:srgbClr val="0070C0"/>
                </a:solidFill>
                <a:latin typeface="TTKB Dik Temel Abece" pitchFamily="2" charset="-94"/>
              </a:rPr>
              <a:t>Hayvan beslemek ve bitki yetiştirmek ………ister.</a:t>
            </a:r>
          </a:p>
          <a:p>
            <a:pPr lvl="0" algn="ctr"/>
            <a:r>
              <a:rPr lang="tr-TR" sz="4800" b="1" dirty="0">
                <a:solidFill>
                  <a:srgbClr val="7030A0"/>
                </a:solidFill>
                <a:latin typeface="TTKB Dik Temel Abece" pitchFamily="2" charset="-94"/>
              </a:rPr>
              <a:t>Yukarıdaki cümlede boşluğa hangisi gelmelidir?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258152" y="3176969"/>
            <a:ext cx="5406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Güç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Para</a:t>
            </a:r>
            <a:r>
              <a:rPr lang="tr-TR" sz="44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Sabır 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6902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18"/>
    </mc:Choice>
    <mc:Fallback>
      <p:transition spd="slow" advTm="298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4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Bir çok hayvanın bitkinin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 yaşam alanı neresidir?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059624" y="3484746"/>
            <a:ext cx="4375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Şehirler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Parklar</a:t>
            </a:r>
            <a:r>
              <a:rPr lang="tr-TR" sz="44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Ormanlar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9956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74"/>
    </mc:Choice>
    <mc:Fallback>
      <p:transition spd="slow" advTm="2507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5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501" y="1579101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Eşyalarımızı yapmak için, meyvelerini yemek için hangisine ihtiyacımız vardır?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703970" y="3429000"/>
            <a:ext cx="5406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Ağaçlar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Bitkiler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Hayvanlar 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1176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98"/>
    </mc:Choice>
    <mc:Fallback>
      <p:transition spd="slow" advTm="3849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6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501" y="1579101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Kestiğimiz ağaçların yerine 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ne yapmamız gerekir?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048000" y="3429000"/>
            <a:ext cx="78878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Yenisini dikmek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Üzerine toprak atmak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Su dökmek. 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677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90"/>
    </mc:Choice>
    <mc:Fallback>
      <p:transition spd="slow" advTm="2699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7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Eğer ağaç dikemiyorsanız bahçenizde,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balkonumuzda ne yetiştirebiliriz?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2834406" y="3208203"/>
            <a:ext cx="82907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Bitki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Hayvan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Ağaç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1448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34"/>
    </mc:Choice>
    <mc:Fallback>
      <p:transition spd="slow" advTm="3083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8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0" y="1388096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Ormanlar ile ilgili 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aşağıdaki bilgilerden hangisi yanlıştır?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2881329" y="3253245"/>
            <a:ext cx="11899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Suyu kirletirler.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Canlılara yaşam alanı sağlarlar.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Havayı temizlerler.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1647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48"/>
    </mc:Choice>
    <mc:Fallback>
      <p:transition spd="slow" advTm="359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9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800" b="1" dirty="0">
                <a:solidFill>
                  <a:srgbClr val="7030A0"/>
                </a:solidFill>
                <a:latin typeface="TTKB Dik Temel Abece" pitchFamily="2" charset="-94"/>
              </a:rPr>
              <a:t>Aşağıdakilerden hangisi bitkileri korumada dikkat etmemiz gereken davranışlardan biri değildir?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327400" y="3272403"/>
            <a:ext cx="949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Yapraklarını koparmak.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Toprağını havalandırma.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Sulamak.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3611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91"/>
    </mc:Choice>
    <mc:Fallback>
      <p:transition spd="slow" advTm="390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666173" y="1536174"/>
            <a:ext cx="8641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Ağaçlar, havanın temizlenmesinde, yağışların oluşmasında,</a:t>
            </a:r>
          </a:p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beslenmemizde, doğal afetlerin önlenmesinde etkilidir.</a:t>
            </a:r>
          </a:p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Bu yüzden bitkileri korumalıyız.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259503-62BD-4695-A1B1-115D933DA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8798" y="1857616"/>
            <a:ext cx="2827029" cy="357216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073102F-7420-4E31-ABCD-7D0D4A24E906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88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69"/>
    </mc:Choice>
    <mc:Fallback>
      <p:transition spd="slow" advTm="1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10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50" y="16678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Aşağıdakilerden hangisi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 bir sokak hayvanı değildir?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481235" y="3484746"/>
            <a:ext cx="5406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Aslan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Kedi</a:t>
            </a:r>
            <a:r>
              <a:rPr lang="tr-TR" sz="44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Köpek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087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93"/>
    </mc:Choice>
    <mc:Fallback>
      <p:transition spd="slow" advTm="2749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"/>
    </mc:Choice>
    <mc:Fallback>
      <p:transition spd="slow" advTm="150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258619" y="3574473"/>
            <a:ext cx="31496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Çözümler</a:t>
            </a:r>
          </a:p>
          <a:p>
            <a:pPr algn="ctr"/>
            <a:r>
              <a:rPr lang="tr-TR" sz="1600" b="1" dirty="0"/>
              <a:t>Bitki Yetiştirme ve Hayvan Besleme 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5"/>
    </mc:Choice>
    <mc:Fallback>
      <p:transition spd="slow" advTm="162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39425" y="1261204"/>
            <a:ext cx="11794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Hayvan beslemek sorumluluk duygumuzu arttırır. </a:t>
            </a:r>
          </a:p>
          <a:p>
            <a:pPr algn="ctr"/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Onların bakımı konusunda bizi araştırma yapmaya yöneltir.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82C89C-53B0-470B-A480-5749C78E9466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A6B44DD-07C3-4FC9-B1CB-E488BCF4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3727194"/>
            <a:ext cx="2487148" cy="2605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91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94"/>
    </mc:Choice>
    <mc:Fallback>
      <p:transition spd="slow" advTm="10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E75AA5C-3E9E-4677-AD21-2E9CA03EC545}"/>
              </a:ext>
            </a:extLst>
          </p:cNvPr>
          <p:cNvSpPr/>
          <p:nvPr/>
        </p:nvSpPr>
        <p:spPr>
          <a:xfrm>
            <a:off x="512664" y="1504853"/>
            <a:ext cx="10204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Gözlem yapma yeteneğimizi geliştirir. Onların sevinçli, üzgün, hasta hallerini gözlemleme imkânı verir. </a:t>
            </a:r>
          </a:p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Empati duygumuzu geliştirir.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B2FA797-80F1-4108-83C3-D54FADA6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491" y="2997250"/>
            <a:ext cx="2747774" cy="321168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AA07170-7D2F-4617-BC98-629B461B5F7C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11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96"/>
    </mc:Choice>
    <mc:Fallback>
      <p:transition spd="slow" advTm="13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7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90113" y="1403186"/>
            <a:ext cx="114117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Bitki yetiştirmek ve hayvan beslemek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bizi mutlu eder. 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Onlarla arkadaş oluruz.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1A7247C-A9C8-4BBD-BBB5-ACFFCE99189B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DBEEBD7-46A3-465F-B978-543709526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179" y="3483815"/>
            <a:ext cx="3247641" cy="2892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38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8"/>
    </mc:Choice>
    <mc:Fallback>
      <p:transition spd="slow" advTm="8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02481" y="1317336"/>
            <a:ext cx="117691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Merhamet, sevgi, </a:t>
            </a:r>
            <a:r>
              <a:rPr lang="tr-TR" sz="4400" dirty="0" err="1">
                <a:solidFill>
                  <a:srgbClr val="002060"/>
                </a:solidFill>
                <a:latin typeface="TTKB Dik Temel Abece" pitchFamily="2" charset="-94"/>
              </a:rPr>
              <a:t>şefkât</a:t>
            </a:r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, sabır, merak,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sorumluluk gibi duygularımızı arttırır.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B661811-6F53-4AB1-B1BE-75898080F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016" y="2847726"/>
            <a:ext cx="3099968" cy="334003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7A225FC-3AD3-4060-860B-188AA59AD2E3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4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1"/>
    </mc:Choice>
    <mc:Fallback>
      <p:transition spd="slow" advTm="9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B9675B7-4950-41EF-BD10-12E16AE93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02481" y="1376379"/>
            <a:ext cx="11536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Ormanlar birçok hayvanın ve bitkinin 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yaşam alanıdır.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034D627-0842-4D7E-B5D5-A13DA6863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298" y="2822929"/>
            <a:ext cx="6475404" cy="349010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2179C01-34FC-49A7-9007-046B6B3CC04A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38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9"/>
    </mc:Choice>
    <mc:Fallback>
      <p:transition spd="slow" advTm="7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B9675B7-4950-41EF-BD10-12E16AE93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54169" y="1385616"/>
            <a:ext cx="11083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Ormanlardaki ağaçlar, 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tüm canlıların ihtiyacı olan havayı temizler.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034D627-0842-4D7E-B5D5-A13DA6863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572" y="2832166"/>
            <a:ext cx="5904854" cy="336761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2179C01-34FC-49A7-9007-046B6B3CC04A}"/>
              </a:ext>
            </a:extLst>
          </p:cNvPr>
          <p:cNvSpPr txBox="1"/>
          <p:nvPr/>
        </p:nvSpPr>
        <p:spPr>
          <a:xfrm>
            <a:off x="202481" y="525610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BİTKİ YETİŞTİRME VE HAYVAN BESLEME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4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3"/>
    </mc:Choice>
    <mc:Fallback>
      <p:transition spd="slow" advTm="7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0.1|12.7|11.9|12.5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820</Words>
  <Application>Microsoft Office PowerPoint</Application>
  <PresentationFormat>Geniş ekran</PresentationFormat>
  <Paragraphs>177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Segoe UI Black</vt:lpstr>
      <vt:lpstr>TTKB Dik Temel Abece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63</cp:revision>
  <dcterms:created xsi:type="dcterms:W3CDTF">2020-05-04T19:05:29Z</dcterms:created>
  <dcterms:modified xsi:type="dcterms:W3CDTF">2020-05-13T13:03:27Z</dcterms:modified>
</cp:coreProperties>
</file>