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9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8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1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6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9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6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3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CAD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852F990-A625-4246-8161-E2720FB6A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095" y="2188575"/>
            <a:ext cx="4562668" cy="2295745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  <a:latin typeface="Arial Black" panose="020B0A04020102020204" pitchFamily="34" charset="0"/>
              </a:rPr>
              <a:t>Geri Dönüşümün Önemi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F58B2AA-67B9-4E39-8342-1B28A368E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3402" y="5832149"/>
            <a:ext cx="3665550" cy="775494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dirty="0">
                <a:solidFill>
                  <a:srgbClr val="00B050"/>
                </a:solidFill>
              </a:rPr>
              <a:t>Yeşim </a:t>
            </a:r>
            <a:r>
              <a:rPr lang="tr-TR" dirty="0" err="1">
                <a:solidFill>
                  <a:srgbClr val="00B050"/>
                </a:solidFill>
              </a:rPr>
              <a:t>Margılıç</a:t>
            </a:r>
            <a:r>
              <a:rPr lang="tr-TR" dirty="0">
                <a:solidFill>
                  <a:srgbClr val="00B050"/>
                </a:solidFill>
              </a:rPr>
              <a:t> Ahmet YILDIRIM</a:t>
            </a:r>
          </a:p>
        </p:txBody>
      </p:sp>
      <p:pic>
        <p:nvPicPr>
          <p:cNvPr id="5" name="Resim 4" descr="meyve içeren bir resim&#10;&#10;Açıklama otomatik olarak oluşturuldu">
            <a:extLst>
              <a:ext uri="{FF2B5EF4-FFF2-40B4-BE49-F238E27FC236}">
                <a16:creationId xmlns:a16="http://schemas.microsoft.com/office/drawing/2014/main" id="{2949AB95-9F0C-4921-86D1-280484CFB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91" y="1276206"/>
            <a:ext cx="4371155" cy="43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ut 5">
            <a:extLst>
              <a:ext uri="{FF2B5EF4-FFF2-40B4-BE49-F238E27FC236}">
                <a16:creationId xmlns:a16="http://schemas.microsoft.com/office/drawing/2014/main" id="{97AD5ACF-3FBB-4058-BAE1-566EAB243F12}"/>
              </a:ext>
            </a:extLst>
          </p:cNvPr>
          <p:cNvSpPr/>
          <p:nvPr/>
        </p:nvSpPr>
        <p:spPr>
          <a:xfrm rot="152182">
            <a:off x="76991" y="3278484"/>
            <a:ext cx="12050275" cy="3192311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63FA389-0F78-43FE-9171-9C514541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34" y="430440"/>
            <a:ext cx="9151776" cy="1325563"/>
          </a:xfrm>
        </p:spPr>
        <p:txBody>
          <a:bodyPr>
            <a:normAutofit/>
          </a:bodyPr>
          <a:lstStyle/>
          <a:p>
            <a:r>
              <a:rPr lang="tr-TR" sz="4800" i="0" dirty="0">
                <a:solidFill>
                  <a:srgbClr val="FF0000"/>
                </a:solidFill>
                <a:latin typeface="Arial Black" panose="020B0A04020102020204" pitchFamily="34" charset="0"/>
              </a:rPr>
              <a:t>Geri Dönüşümün 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51D1A5-149C-4CCD-8F43-1735508F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49" y="1909686"/>
            <a:ext cx="10809051" cy="426251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/>
              <a:t>    Kullandığımız ürünlerden geriye kalan ve artık kullanılmayacak hale gelen maddelere </a:t>
            </a:r>
            <a:r>
              <a:rPr lang="tr-TR" b="1" u="sng" dirty="0">
                <a:solidFill>
                  <a:srgbClr val="FF0000"/>
                </a:solidFill>
              </a:rPr>
              <a:t>atık</a:t>
            </a:r>
            <a:r>
              <a:rPr lang="tr-TR" dirty="0"/>
              <a:t> veya </a:t>
            </a:r>
            <a:r>
              <a:rPr lang="tr-TR" b="1" u="sng" dirty="0">
                <a:solidFill>
                  <a:srgbClr val="FF0000"/>
                </a:solidFill>
              </a:rPr>
              <a:t>çöp</a:t>
            </a:r>
            <a:r>
              <a:rPr lang="tr-TR" dirty="0"/>
              <a:t> denir.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 marL="0" indent="0">
              <a:buNone/>
            </a:pPr>
            <a:r>
              <a:rPr lang="tr-TR" sz="4400" b="1" dirty="0">
                <a:solidFill>
                  <a:srgbClr val="FF0000"/>
                </a:solidFill>
              </a:rPr>
              <a:t>    Not: </a:t>
            </a:r>
            <a:r>
              <a:rPr lang="tr-TR" dirty="0"/>
              <a:t>Bazı atıkların çeşitli işlemlerden geçerek tekrar kullanılabilir hale getirilmesine </a:t>
            </a:r>
            <a:r>
              <a:rPr lang="tr-TR" b="1" u="sng" dirty="0">
                <a:solidFill>
                  <a:srgbClr val="00B050"/>
                </a:solidFill>
              </a:rPr>
              <a:t>geri dönüşüm</a:t>
            </a:r>
            <a:r>
              <a:rPr lang="tr-TR" dirty="0"/>
              <a:t> denir.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 descr="meyve içeren bir resim&#10;&#10;Açıklama otomatik olarak oluşturuldu">
            <a:extLst>
              <a:ext uri="{FF2B5EF4-FFF2-40B4-BE49-F238E27FC236}">
                <a16:creationId xmlns:a16="http://schemas.microsoft.com/office/drawing/2014/main" id="{749C94A2-56CB-4A22-A703-AFA1C6413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95" y="276756"/>
            <a:ext cx="1656116" cy="16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6E2411-6ADE-420A-A67C-1F671B9C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779" y="360597"/>
            <a:ext cx="7897238" cy="1325563"/>
          </a:xfrm>
        </p:spPr>
        <p:txBody>
          <a:bodyPr/>
          <a:lstStyle/>
          <a:p>
            <a:r>
              <a:rPr lang="tr-TR" i="0" dirty="0">
                <a:solidFill>
                  <a:srgbClr val="FF0000"/>
                </a:solidFill>
                <a:latin typeface="Arial Black" panose="020B0A04020102020204" pitchFamily="34" charset="0"/>
              </a:rPr>
              <a:t>Geri Dönüşebilen Atıklar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12E3F-DC3C-4159-A7A5-1D624AFB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657" y="2011679"/>
            <a:ext cx="3920412" cy="326944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4000" dirty="0"/>
              <a:t>Plastik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4000" dirty="0"/>
              <a:t>Kağıt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4000" dirty="0"/>
              <a:t>Cam</a:t>
            </a:r>
          </a:p>
        </p:txBody>
      </p:sp>
      <p:pic>
        <p:nvPicPr>
          <p:cNvPr id="5" name="Resim 4" descr="meyve içeren bir resim&#10;&#10;Açıklama otomatik olarak oluşturuldu">
            <a:extLst>
              <a:ext uri="{FF2B5EF4-FFF2-40B4-BE49-F238E27FC236}">
                <a16:creationId xmlns:a16="http://schemas.microsoft.com/office/drawing/2014/main" id="{1362CC64-08BC-4F30-9EA2-719C842D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29" y="365124"/>
            <a:ext cx="1344385" cy="132556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EF2F61D-A2D3-47A5-9A95-43DA0266258A}"/>
              </a:ext>
            </a:extLst>
          </p:cNvPr>
          <p:cNvSpPr txBox="1"/>
          <p:nvPr/>
        </p:nvSpPr>
        <p:spPr>
          <a:xfrm>
            <a:off x="6096000" y="1948501"/>
            <a:ext cx="4767942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eriod" startAt="4"/>
            </a:pPr>
            <a:r>
              <a:rPr lang="tr-TR" sz="4000" dirty="0"/>
              <a:t>Pil</a:t>
            </a:r>
          </a:p>
          <a:p>
            <a:pPr marL="514350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eriod" startAt="4"/>
            </a:pPr>
            <a:r>
              <a:rPr lang="tr-TR" sz="4000" dirty="0"/>
              <a:t>Bitkisel Yağlar</a:t>
            </a:r>
          </a:p>
          <a:p>
            <a:pPr marL="514350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eriod" startAt="4"/>
            </a:pPr>
            <a:r>
              <a:rPr lang="tr-TR" sz="4000" dirty="0"/>
              <a:t>Metal</a:t>
            </a:r>
          </a:p>
          <a:p>
            <a:endParaRPr lang="tr-TR"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BB63A4EC-8440-4330-A7F9-BB1C57C7C0C4}"/>
              </a:ext>
            </a:extLst>
          </p:cNvPr>
          <p:cNvCxnSpPr/>
          <p:nvPr/>
        </p:nvCxnSpPr>
        <p:spPr>
          <a:xfrm>
            <a:off x="1231641" y="1474237"/>
            <a:ext cx="78936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13F88AD-D6B7-4015-977B-854B1760188C}"/>
              </a:ext>
            </a:extLst>
          </p:cNvPr>
          <p:cNvCxnSpPr>
            <a:cxnSpLocks/>
          </p:cNvCxnSpPr>
          <p:nvPr/>
        </p:nvCxnSpPr>
        <p:spPr>
          <a:xfrm>
            <a:off x="2155371" y="2914261"/>
            <a:ext cx="14462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CD812526-DB8C-4111-9AD7-68562DB24190}"/>
              </a:ext>
            </a:extLst>
          </p:cNvPr>
          <p:cNvCxnSpPr>
            <a:cxnSpLocks/>
          </p:cNvCxnSpPr>
          <p:nvPr/>
        </p:nvCxnSpPr>
        <p:spPr>
          <a:xfrm>
            <a:off x="2155371" y="3915747"/>
            <a:ext cx="136149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20341BD8-4A6C-48E9-8918-7A0E6826D30D}"/>
              </a:ext>
            </a:extLst>
          </p:cNvPr>
          <p:cNvCxnSpPr>
            <a:cxnSpLocks/>
          </p:cNvCxnSpPr>
          <p:nvPr/>
        </p:nvCxnSpPr>
        <p:spPr>
          <a:xfrm>
            <a:off x="2155371" y="4923453"/>
            <a:ext cx="126274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0DF8DD41-D2C7-4708-B963-748F5C23B004}"/>
              </a:ext>
            </a:extLst>
          </p:cNvPr>
          <p:cNvCxnSpPr>
            <a:cxnSpLocks/>
          </p:cNvCxnSpPr>
          <p:nvPr/>
        </p:nvCxnSpPr>
        <p:spPr>
          <a:xfrm>
            <a:off x="6690049" y="4923453"/>
            <a:ext cx="144624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0F5F7605-3F20-4687-979C-4F9DB1A5A333}"/>
              </a:ext>
            </a:extLst>
          </p:cNvPr>
          <p:cNvCxnSpPr>
            <a:cxnSpLocks/>
          </p:cNvCxnSpPr>
          <p:nvPr/>
        </p:nvCxnSpPr>
        <p:spPr>
          <a:xfrm>
            <a:off x="6690049" y="2777412"/>
            <a:ext cx="51629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8567E58A-8ECC-40B2-9DCE-24A2F18E04DE}"/>
              </a:ext>
            </a:extLst>
          </p:cNvPr>
          <p:cNvCxnSpPr>
            <a:cxnSpLocks/>
          </p:cNvCxnSpPr>
          <p:nvPr/>
        </p:nvCxnSpPr>
        <p:spPr>
          <a:xfrm>
            <a:off x="6690049" y="3822441"/>
            <a:ext cx="32843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A7E102-58C1-4726-B8ED-BBFF93EA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281D45-9298-45E7-8687-680D57A2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21" y="2697480"/>
            <a:ext cx="10672864" cy="4160520"/>
          </a:xfrm>
        </p:spPr>
        <p:txBody>
          <a:bodyPr>
            <a:normAutofit/>
          </a:bodyPr>
          <a:lstStyle/>
          <a:p>
            <a:pPr marL="180000" indent="0">
              <a:spcBef>
                <a:spcPts val="600"/>
              </a:spcBef>
              <a:buNone/>
            </a:pPr>
            <a:r>
              <a:rPr lang="tr-TR" dirty="0"/>
              <a:t>   </a:t>
            </a:r>
          </a:p>
          <a:p>
            <a:pPr marL="180000" indent="0">
              <a:spcBef>
                <a:spcPts val="600"/>
              </a:spcBef>
              <a:buNone/>
            </a:pPr>
            <a:endParaRPr lang="tr-TR" dirty="0"/>
          </a:p>
          <a:p>
            <a:pPr marL="180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tr-TR" dirty="0"/>
              <a:t>      Evimizde kullandığımız birçok ürün ambalajındadır. Ambalajlar geri dönüşümü yapılan ürünlerdir. Bu nedenle ürünleri kullandıktan sonra ambalajını uygun geri dönüşüm kutularına atmalıyız.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 descr="meyve içeren bir resim&#10;&#10;Açıklama otomatik olarak oluşturuldu">
            <a:extLst>
              <a:ext uri="{FF2B5EF4-FFF2-40B4-BE49-F238E27FC236}">
                <a16:creationId xmlns:a16="http://schemas.microsoft.com/office/drawing/2014/main" id="{15846872-865C-4859-88C3-615FA4BC9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7" y="3770338"/>
            <a:ext cx="788735" cy="777694"/>
          </a:xfrm>
          <a:prstGeom prst="rect">
            <a:avLst/>
          </a:prstGeom>
        </p:spPr>
      </p:pic>
      <p:pic>
        <p:nvPicPr>
          <p:cNvPr id="14" name="Resim 13" descr="sahne, pazar, iç mekan, yiyecek içeren bir resim&#10;&#10;Açıklama otomatik olarak oluşturuldu">
            <a:extLst>
              <a:ext uri="{FF2B5EF4-FFF2-40B4-BE49-F238E27FC236}">
                <a16:creationId xmlns:a16="http://schemas.microsoft.com/office/drawing/2014/main" id="{5AF6CC85-2D81-439E-A254-A90D61128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07" y="103732"/>
            <a:ext cx="6901847" cy="3666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22B61AE0-5B6D-44A6-9A87-FEA4C707F701}"/>
              </a:ext>
            </a:extLst>
          </p:cNvPr>
          <p:cNvSpPr txBox="1"/>
          <p:nvPr/>
        </p:nvSpPr>
        <p:spPr>
          <a:xfrm>
            <a:off x="4772607" y="286518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Ambalajlı Ürünler</a:t>
            </a:r>
          </a:p>
        </p:txBody>
      </p:sp>
    </p:spTree>
    <p:extLst>
      <p:ext uri="{BB962C8B-B14F-4D97-AF65-F5344CB8AC3E}">
        <p14:creationId xmlns:p14="http://schemas.microsoft.com/office/powerpoint/2010/main" val="2480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281D45-9298-45E7-8687-680D57A2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369" y="2114317"/>
            <a:ext cx="10515600" cy="4160520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b="1" i="1" dirty="0">
                <a:solidFill>
                  <a:srgbClr val="7030A0"/>
                </a:solidFill>
              </a:rPr>
              <a:t>Metal</a:t>
            </a:r>
            <a:r>
              <a:rPr lang="tr-TR" i="1" dirty="0"/>
              <a:t>, </a:t>
            </a:r>
            <a:r>
              <a:rPr lang="tr-TR" b="1" i="1" dirty="0">
                <a:solidFill>
                  <a:srgbClr val="00B050"/>
                </a:solidFill>
              </a:rPr>
              <a:t>kağıt</a:t>
            </a:r>
            <a:r>
              <a:rPr lang="tr-TR" i="1" dirty="0"/>
              <a:t>, </a:t>
            </a:r>
            <a:r>
              <a:rPr lang="tr-TR" b="1" i="1" dirty="0">
                <a:solidFill>
                  <a:srgbClr val="FFFF00"/>
                </a:solidFill>
              </a:rPr>
              <a:t>plastik</a:t>
            </a:r>
            <a:r>
              <a:rPr lang="tr-TR" dirty="0"/>
              <a:t>, </a:t>
            </a:r>
            <a:r>
              <a:rPr lang="tr-TR" b="1" i="1" dirty="0">
                <a:solidFill>
                  <a:schemeClr val="accent1">
                    <a:lumMod val="75000"/>
                  </a:schemeClr>
                </a:solidFill>
              </a:rPr>
              <a:t>cam</a:t>
            </a:r>
            <a:r>
              <a:rPr lang="tr-TR" dirty="0"/>
              <a:t> gibi atıkların geri dönüşümü yapılmazsa doğada kaybolma süreleri çok fazla olduğu için çevre kirliliğine neden olurlar.</a:t>
            </a:r>
          </a:p>
        </p:txBody>
      </p:sp>
      <p:pic>
        <p:nvPicPr>
          <p:cNvPr id="4" name="Resim 3" descr="meyve içeren bir resim&#10;&#10;Açıklama otomatik olarak oluşturuldu">
            <a:extLst>
              <a:ext uri="{FF2B5EF4-FFF2-40B4-BE49-F238E27FC236}">
                <a16:creationId xmlns:a16="http://schemas.microsoft.com/office/drawing/2014/main" id="{15846872-865C-4859-88C3-615FA4BC9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" y="4431108"/>
            <a:ext cx="1325260" cy="1306705"/>
          </a:xfrm>
          <a:prstGeom prst="rect">
            <a:avLst/>
          </a:prstGeom>
        </p:spPr>
      </p:pic>
      <p:pic>
        <p:nvPicPr>
          <p:cNvPr id="6" name="Resim 5" descr="tablo, masa, oturma, bilgisayar içeren bir resim&#10;&#10;Açıklama otomatik olarak oluşturuldu">
            <a:extLst>
              <a:ext uri="{FF2B5EF4-FFF2-40B4-BE49-F238E27FC236}">
                <a16:creationId xmlns:a16="http://schemas.microsoft.com/office/drawing/2014/main" id="{965C63AA-295A-4971-B8E8-6D0F71353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694"/>
            <a:ext cx="2736002" cy="252576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Resim 7" descr="org, oyun içeren bir resim&#10;&#10;Açıklama otomatik olarak oluşturuldu">
            <a:extLst>
              <a:ext uri="{FF2B5EF4-FFF2-40B4-BE49-F238E27FC236}">
                <a16:creationId xmlns:a16="http://schemas.microsoft.com/office/drawing/2014/main" id="{6B068E0B-5C52-4EFF-B0E6-E28438D96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1" y="235693"/>
            <a:ext cx="2504491" cy="252576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Resim 9" descr="şişe, tablo, küçük, öğeler içeren bir resim&#10;&#10;Açıklama otomatik olarak oluşturuldu">
            <a:extLst>
              <a:ext uri="{FF2B5EF4-FFF2-40B4-BE49-F238E27FC236}">
                <a16:creationId xmlns:a16="http://schemas.microsoft.com/office/drawing/2014/main" id="{42FB86C0-7739-4645-B776-10EA53C549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r="4112"/>
          <a:stretch/>
        </p:blipFill>
        <p:spPr>
          <a:xfrm>
            <a:off x="9179966" y="235693"/>
            <a:ext cx="2736003" cy="252576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Resim 6" descr="iç mekan, şişe, diş fırçası, pembe içeren bir resim&#10;&#10;Açıklama otomatik olarak oluşturuldu">
            <a:extLst>
              <a:ext uri="{FF2B5EF4-FFF2-40B4-BE49-F238E27FC236}">
                <a16:creationId xmlns:a16="http://schemas.microsoft.com/office/drawing/2014/main" id="{F9A86AFC-CBD2-4196-BB3F-38746A105D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517" r="4120" b="-517"/>
          <a:stretch/>
        </p:blipFill>
        <p:spPr>
          <a:xfrm>
            <a:off x="3132464" y="235693"/>
            <a:ext cx="2736002" cy="252576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1853897-F0FB-4905-88CD-9283276D9F51}"/>
              </a:ext>
            </a:extLst>
          </p:cNvPr>
          <p:cNvSpPr txBox="1"/>
          <p:nvPr/>
        </p:nvSpPr>
        <p:spPr>
          <a:xfrm>
            <a:off x="1113739" y="283650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Metal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B0DCC14-6ADB-4152-8DE8-723EF5C0EB51}"/>
              </a:ext>
            </a:extLst>
          </p:cNvPr>
          <p:cNvSpPr txBox="1"/>
          <p:nvPr/>
        </p:nvSpPr>
        <p:spPr>
          <a:xfrm>
            <a:off x="4085928" y="284194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Plastik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E5DD9C0-4510-4BC6-9633-E72D424EE2E1}"/>
              </a:ext>
            </a:extLst>
          </p:cNvPr>
          <p:cNvSpPr txBox="1"/>
          <p:nvPr/>
        </p:nvSpPr>
        <p:spPr>
          <a:xfrm>
            <a:off x="7049464" y="283650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Kağıt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324E2AB-5A46-43E5-AC7A-90616216E4FD}"/>
              </a:ext>
            </a:extLst>
          </p:cNvPr>
          <p:cNvSpPr txBox="1"/>
          <p:nvPr/>
        </p:nvSpPr>
        <p:spPr>
          <a:xfrm>
            <a:off x="10133430" y="283650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Cam</a:t>
            </a:r>
          </a:p>
        </p:txBody>
      </p:sp>
    </p:spTree>
    <p:extLst>
      <p:ext uri="{BB962C8B-B14F-4D97-AF65-F5344CB8AC3E}">
        <p14:creationId xmlns:p14="http://schemas.microsoft.com/office/powerpoint/2010/main" val="13050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0042C1-1D8A-4EB7-A3FE-022FF8515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932" y="3429000"/>
            <a:ext cx="10282335" cy="31345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32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tr-TR" sz="3200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lerin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içeriğindeki zehirli maddeler geri dönüşüm yapılmazsa toprağa ve su kaynaklarına karılarak tüm canlılara zarar verir.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Piller geri dönüşümü yapıldığında birçok maddeye dönüşebilir.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Doğayı da korumuş oluruz.</a:t>
            </a:r>
          </a:p>
        </p:txBody>
      </p:sp>
      <p:pic>
        <p:nvPicPr>
          <p:cNvPr id="5" name="Resim 4" descr="bardak, tablo, kap, yiyecek içeren bir resim&#10;&#10;Açıklama otomatik olarak oluşturuldu">
            <a:extLst>
              <a:ext uri="{FF2B5EF4-FFF2-40B4-BE49-F238E27FC236}">
                <a16:creationId xmlns:a16="http://schemas.microsoft.com/office/drawing/2014/main" id="{80F4EC55-5B1F-452B-8481-E7429EBE4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47" y="67030"/>
            <a:ext cx="7478587" cy="303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 descr="meyve içeren bir resim&#10;&#10;Açıklama otomatik olarak oluşturuldu">
            <a:extLst>
              <a:ext uri="{FF2B5EF4-FFF2-40B4-BE49-F238E27FC236}">
                <a16:creationId xmlns:a16="http://schemas.microsoft.com/office/drawing/2014/main" id="{421D4842-96BA-44B3-9483-AEF2A2629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502" y="197659"/>
            <a:ext cx="1219530" cy="11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C727A1-4D22-4F3D-AEC7-2A79EFFB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76" y="3438952"/>
            <a:ext cx="10854447" cy="31079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b="1" dirty="0">
                <a:solidFill>
                  <a:srgbClr val="FF0000"/>
                </a:solidFill>
                <a:highlight>
                  <a:srgbClr val="00FF00"/>
                </a:highlight>
              </a:rPr>
              <a:t>Bitkisel Yağ Atıkları</a:t>
            </a:r>
            <a:r>
              <a:rPr lang="tr-TR" b="1" dirty="0">
                <a:solidFill>
                  <a:srgbClr val="FF0000"/>
                </a:solidFill>
              </a:rPr>
              <a:t>  </a:t>
            </a:r>
            <a:r>
              <a:rPr lang="tr-TR" dirty="0"/>
              <a:t>evimizde kullandığımız </a:t>
            </a:r>
            <a:r>
              <a:rPr lang="tr-TR" dirty="0" err="1"/>
              <a:t>çiçekyağı</a:t>
            </a:r>
            <a:r>
              <a:rPr lang="tr-TR" dirty="0"/>
              <a:t>, zeytinyağı kullanıldıktan sonra lavaboya veya çöpe atılırsa piller gibi toprağa ve su kaynaklarına karışarak tüm canlılara zarar verir.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Geri dönüşümü yapılırsa </a:t>
            </a:r>
            <a:r>
              <a:rPr lang="tr-TR" b="1" u="sng" dirty="0" err="1">
                <a:solidFill>
                  <a:srgbClr val="FF0000"/>
                </a:solidFill>
                <a:highlight>
                  <a:srgbClr val="00FF00"/>
                </a:highlight>
              </a:rPr>
              <a:t>biyodizel</a:t>
            </a:r>
            <a:r>
              <a:rPr lang="tr-TR" dirty="0"/>
              <a:t> adında bir yakıta dönüşür ve doğa korunmuş olur.</a:t>
            </a:r>
          </a:p>
        </p:txBody>
      </p:sp>
      <p:pic>
        <p:nvPicPr>
          <p:cNvPr id="7" name="Resim 6" descr="tablo, iç mekan, oturma, bardak içeren bir resim&#10;&#10;Açıklama otomatik olarak oluşturuldu">
            <a:extLst>
              <a:ext uri="{FF2B5EF4-FFF2-40B4-BE49-F238E27FC236}">
                <a16:creationId xmlns:a16="http://schemas.microsoft.com/office/drawing/2014/main" id="{EEAF50B8-BC88-42EB-907F-217D45A4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3" y="321014"/>
            <a:ext cx="5406857" cy="213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Resim 8" descr="çayır, açık hava, alan, uçma içeren bir resim&#10;&#10;Açıklama otomatik olarak oluşturuldu">
            <a:extLst>
              <a:ext uri="{FF2B5EF4-FFF2-40B4-BE49-F238E27FC236}">
                <a16:creationId xmlns:a16="http://schemas.microsoft.com/office/drawing/2014/main" id="{4E670E4C-1A25-49A8-9516-6A54DFB9F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84" y="286743"/>
            <a:ext cx="5406857" cy="2167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D1F5DC2-A1CF-4043-83D1-2B38114FD514}"/>
              </a:ext>
            </a:extLst>
          </p:cNvPr>
          <p:cNvSpPr txBox="1"/>
          <p:nvPr/>
        </p:nvSpPr>
        <p:spPr>
          <a:xfrm>
            <a:off x="2255588" y="2577119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Bitkisel Yağlar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8801C26-1877-468C-A201-45B20780C1E2}"/>
              </a:ext>
            </a:extLst>
          </p:cNvPr>
          <p:cNvSpPr txBox="1"/>
          <p:nvPr/>
        </p:nvSpPr>
        <p:spPr>
          <a:xfrm>
            <a:off x="8379997" y="257711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rgbClr val="002060"/>
                </a:solidFill>
              </a:rPr>
              <a:t>Biodizel</a:t>
            </a:r>
            <a:r>
              <a:rPr lang="tr-TR" b="1" dirty="0">
                <a:solidFill>
                  <a:srgbClr val="002060"/>
                </a:solidFill>
              </a:rPr>
              <a:t> Yakıt</a:t>
            </a:r>
          </a:p>
        </p:txBody>
      </p:sp>
    </p:spTree>
    <p:extLst>
      <p:ext uri="{BB962C8B-B14F-4D97-AF65-F5344CB8AC3E}">
        <p14:creationId xmlns:p14="http://schemas.microsoft.com/office/powerpoint/2010/main" val="14862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F99279-C5C6-4DE5-966F-8687834D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29" y="761378"/>
            <a:ext cx="10896025" cy="1813871"/>
          </a:xfr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tr-TR" sz="3600" dirty="0"/>
              <a:t>  Geri dönüşüm kutularına ayrı ayrı atılan atıklar kirlenmez ve geri dönüşüm sürecini kolaylaştırır.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FC78063-CE03-400A-9991-ADF6EC97E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9" y="3178465"/>
            <a:ext cx="10896025" cy="2544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40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EA24CA-A648-4DAA-A61A-04AE4911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0420" cy="1325563"/>
          </a:xfrm>
          <a:solidFill>
            <a:srgbClr val="00B0F0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600" i="0" dirty="0">
                <a:solidFill>
                  <a:srgbClr val="FF0000"/>
                </a:solidFill>
                <a:latin typeface="Arial Black" panose="020B0A04020102020204" pitchFamily="34" charset="0"/>
              </a:rPr>
              <a:t>Unutmayalım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8B5826-1158-43A6-AF76-DF74191E3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478"/>
            <a:ext cx="10750420" cy="4366725"/>
          </a:xfr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002060"/>
                </a:solidFill>
              </a:rPr>
              <a:t>Geri  dönüşümü yapılan kağıt atıklar tekrar gazete, kitap, dergi, defter vb. olarak bize döner.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002060"/>
                </a:solidFill>
              </a:rPr>
              <a:t>Aynı zamanda kağıdın hammaddesi olan ağaçların kesilmesini önler.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002060"/>
                </a:solidFill>
              </a:rPr>
              <a:t>Ağaçlar kesilmeyince toprak kayması ve çığ da olmaz.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002060"/>
                </a:solidFill>
              </a:rPr>
              <a:t>Havamız da daha temiz olur.</a:t>
            </a:r>
          </a:p>
        </p:txBody>
      </p:sp>
    </p:spTree>
    <p:extLst>
      <p:ext uri="{BB962C8B-B14F-4D97-AF65-F5344CB8AC3E}">
        <p14:creationId xmlns:p14="http://schemas.microsoft.com/office/powerpoint/2010/main" val="393212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244</Words>
  <Application>Microsoft Office PowerPoint</Application>
  <PresentationFormat>Geniş ekran</PresentationFormat>
  <Paragraphs>39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Century Gothic</vt:lpstr>
      <vt:lpstr>Elephant</vt:lpstr>
      <vt:lpstr>Wingdings</vt:lpstr>
      <vt:lpstr>BrushVTI</vt:lpstr>
      <vt:lpstr>Geri Dönüşümün Önemi</vt:lpstr>
      <vt:lpstr>Geri Dönüşümün Önemi</vt:lpstr>
      <vt:lpstr>Geri Dönüşebilen Atıklar</vt:lpstr>
      <vt:lpstr>PowerPoint Sunusu</vt:lpstr>
      <vt:lpstr>PowerPoint Sunusu</vt:lpstr>
      <vt:lpstr>PowerPoint Sunusu</vt:lpstr>
      <vt:lpstr>PowerPoint Sunusu</vt:lpstr>
      <vt:lpstr>PowerPoint Sunusu</vt:lpstr>
      <vt:lpstr>Unutmayalım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 Dönüşümün Önemi</dc:title>
  <dc:creator>Ahmet YILDIRIM</dc:creator>
  <cp:lastModifiedBy>Ahmet YILDIRIM</cp:lastModifiedBy>
  <cp:revision>19</cp:revision>
  <dcterms:created xsi:type="dcterms:W3CDTF">2020-04-12T13:50:03Z</dcterms:created>
  <dcterms:modified xsi:type="dcterms:W3CDTF">2020-04-12T15:03:06Z</dcterms:modified>
</cp:coreProperties>
</file>