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6" r:id="rId4"/>
    <p:sldId id="275" r:id="rId5"/>
    <p:sldId id="273" r:id="rId6"/>
    <p:sldId id="277" r:id="rId7"/>
    <p:sldId id="278" r:id="rId8"/>
    <p:sldId id="279" r:id="rId9"/>
    <p:sldId id="288" r:id="rId10"/>
    <p:sldId id="286" r:id="rId11"/>
    <p:sldId id="287" r:id="rId12"/>
    <p:sldId id="390" r:id="rId13"/>
    <p:sldId id="353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5BF3AF-F06A-4F7F-AD27-19D67F76E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FED5093-6790-4F07-AB2C-C66FB0C5F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C52F2D-9906-4F33-95AC-D210BC41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30.05.2020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52AE03D-1C99-4F41-A6E0-562B19C0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6B29B1-5C29-48A6-AC65-920FEEC0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167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C14FB1-6E29-4297-9CF4-E8ADFD5C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29FA3F-B11C-421F-9E47-D608A49B2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664D83-735A-4B50-A523-22945497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30.05.2020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391475-2FE6-48C9-B9DC-27F5C8E1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15003D-82B4-47C1-B6B4-5D698715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05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8AEFA05-B71F-4D54-8F09-4CD82EB72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5E72A0-2F50-49C4-BED9-DCF2E5CE7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41F69B-AC67-42E6-932F-1F95040D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30.05.2020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E372F3-196D-4FBB-B0AE-0A8EF2FA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3867EE-AF95-4703-A52A-0B415525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04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15BABB-0800-448A-8274-01556CCC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24D906-C32F-4A56-B5E1-A2EFD79E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B5DF4C-D52B-441E-BC97-4C4A9D02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30.05.2020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499CE7-8376-4112-8EE0-FD56199F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5E7751-4479-4FA1-BEF2-F383E021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32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5E1F36-F1FE-4FE2-B6E5-CAC943EB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4D25658-214C-47DC-8E8C-EC7A72BA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1AF7C0-0BD3-4369-93F0-945B8997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30.05.2020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343DE4-7612-4DA9-B23D-5E8953B9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9A8B9-046F-4372-9C2C-385610B5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35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ADD3C5-FC6D-445A-875E-D5D206BA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69635C-0BAE-4E51-9AAD-0E78F261F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6CB1DB6-4AF8-4804-A7F7-A317B2B57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421C79-46E9-4C34-B748-623BD115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30.05.2020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B0212A-396F-40B4-AE8E-1ABB76A9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FC4804F-5E88-47AC-A414-46DB2DE7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27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A5A475-AAE5-4186-89D0-00232EBD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5898E7-6FF3-4226-96FC-C15377F22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5A9DC8C-C9D5-4869-B8B2-A9BEDFA1B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4CB82B2-F8E7-4A90-8273-02D9051FB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3821DA7-79D1-4571-A2F3-7E69DED7F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70AE6D7-FD3E-41D2-AFEA-1A4C316F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30.05.2020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04B882-4169-4277-9285-09BCDA5A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7838291-629B-4183-8C76-9B67DE1D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6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3571A2-1B16-4D84-8C8D-B612E765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3379AD0-9CB2-44DB-A987-787B0245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30.05.2020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0E07BAC-85D7-4614-B403-8843A823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8EFB23A-9BC8-40A2-8DD0-5073BB81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13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D57213E-FC86-40BD-8124-7824F82F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30.05.2020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F9D3404-D7A4-40DB-89EA-644C21525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6997F7C-F2BD-4359-9754-D283DFA5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3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48EF75-C64B-4844-9143-2AF0DD04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D94E6A-9B9B-477B-8DEC-C82FD47D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A6DF82C-6976-42D4-828A-B3375067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0C85CD-DB34-48FF-BEAB-A0A722A7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30.05.2020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AF7359-6C8C-462D-93DF-8AC9BD23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22A84C-BE64-4E58-8168-47432170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32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652D02-6FD1-482A-8D47-5E3F4116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98A1762-087A-41C4-8F2D-B72ADB9B2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325C4EC-3B52-4C99-A8D0-25697B162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5B78DB6-94DD-4333-832C-B40F6091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30.05.2020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30B0D3-F5ED-47DD-8B7A-5EFC8618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17FEA56-3D29-4F4F-BDCA-80BA4923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39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914C7C-C2E6-4CCA-A54E-92979FCF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B17696-E5CC-4C3A-A66B-DD846397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1850A2-D466-40E1-9450-C47A16A1A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C570-4D4D-488D-9C03-59A9C75FE2A1}" type="datetimeFigureOut">
              <a:rPr lang="tr-TR" smtClean="0"/>
              <a:t>30.05.2020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410EF2-D0F3-4B01-B81A-E5DFBA494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0E1F22-354D-4FAF-8D34-664B4C392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4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etkinlikburada.com&#8217;day&#305;z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0" cy="6857999"/>
          </a:xfrm>
          <a:prstGeom prst="rect">
            <a:avLst/>
          </a:prstGeom>
          <a:noFill/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37DE64D-18A5-49D8-9696-20A0F9363437}"/>
              </a:ext>
            </a:extLst>
          </p:cNvPr>
          <p:cNvSpPr txBox="1"/>
          <p:nvPr/>
        </p:nvSpPr>
        <p:spPr>
          <a:xfrm>
            <a:off x="-653474" y="44245"/>
            <a:ext cx="13014037" cy="55092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tr-TR" sz="88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1. SINIF</a:t>
            </a:r>
          </a:p>
          <a:p>
            <a:pPr algn="ctr"/>
            <a:r>
              <a:rPr lang="tr-TR" sz="88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UZUNLUK </a:t>
            </a:r>
          </a:p>
          <a:p>
            <a:pPr algn="ctr"/>
            <a:r>
              <a:rPr lang="tr-TR" sz="88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ÖLÇME</a:t>
            </a:r>
          </a:p>
          <a:p>
            <a:pPr algn="ctr"/>
            <a:r>
              <a:rPr lang="tr-TR" sz="88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ETKİNLİKLERİ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3E3667CF-64B4-4463-AB2B-1C0C1A998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039">
            <a:off x="384413" y="5309045"/>
            <a:ext cx="1847377" cy="926575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5AD7737F-FDF2-418E-9380-FB6CA00A9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169">
            <a:off x="8044902" y="4505787"/>
            <a:ext cx="3599342" cy="1799672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D4090732-857B-46F3-ADD5-014174994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96" y="1263947"/>
            <a:ext cx="2432103" cy="296241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8DA2604-C4F9-4F22-80E6-90E63F5B3C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57408" r="75163" b="16290"/>
          <a:stretch/>
        </p:blipFill>
        <p:spPr>
          <a:xfrm>
            <a:off x="807657" y="826718"/>
            <a:ext cx="1974365" cy="165576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2CA1061-26AC-415E-A72F-E718AF93FE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1" r="64268" b="57216"/>
          <a:stretch/>
        </p:blipFill>
        <p:spPr>
          <a:xfrm>
            <a:off x="887467" y="3018992"/>
            <a:ext cx="1894555" cy="8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7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4"/>
    </mc:Choice>
    <mc:Fallback>
      <p:transition spd="slow" advTm="5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9</a:t>
            </a:r>
            <a:endParaRPr lang="tr-TR" sz="2000" b="1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186E31C-5CBB-4F01-B0E3-386793CFE180}"/>
              </a:ext>
            </a:extLst>
          </p:cNvPr>
          <p:cNvSpPr/>
          <p:nvPr/>
        </p:nvSpPr>
        <p:spPr>
          <a:xfrm>
            <a:off x="2335980" y="506938"/>
            <a:ext cx="7821372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UZUNLUK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844225-6CAB-4BE4-8C63-239E2D0B2657}"/>
              </a:ext>
            </a:extLst>
          </p:cNvPr>
          <p:cNvSpPr/>
          <p:nvPr/>
        </p:nvSpPr>
        <p:spPr>
          <a:xfrm>
            <a:off x="138432" y="1690983"/>
            <a:ext cx="113121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    Aşağıdakilerden hangisi ile bir ölçüm yapılamaz?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A18DF2B-5BF7-4E29-A587-38BE64AFF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82794" r="75415"/>
          <a:stretch/>
        </p:blipFill>
        <p:spPr>
          <a:xfrm>
            <a:off x="6284824" y="2754710"/>
            <a:ext cx="1514764" cy="85898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8BD4E7C-C0BD-4035-985A-7ED740517B7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793675">
            <a:off x="9243178" y="2647607"/>
            <a:ext cx="1828348" cy="187004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F3DD6B4-7EF8-42EA-ADA7-346C81CCDA4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688428" y="2366079"/>
            <a:ext cx="2461368" cy="2190137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6271D0FB-2F70-4109-A2FA-66BCC9AF76A8}"/>
              </a:ext>
            </a:extLst>
          </p:cNvPr>
          <p:cNvSpPr/>
          <p:nvPr/>
        </p:nvSpPr>
        <p:spPr>
          <a:xfrm>
            <a:off x="1209759" y="2844251"/>
            <a:ext cx="8696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400" dirty="0">
                <a:ln w="0"/>
                <a:solidFill>
                  <a:prstClr val="black"/>
                </a:solidFill>
                <a:latin typeface="Kayra Aydin" panose="020F0503040000020004" pitchFamily="34" charset="0"/>
              </a:rPr>
              <a:t>A)              B)            C)    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86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86"/>
    </mc:Choice>
    <mc:Fallback>
      <p:transition spd="slow" advTm="3938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10</a:t>
            </a:r>
            <a:endParaRPr lang="tr-TR" sz="2000" b="1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186E31C-5CBB-4F01-B0E3-386793CFE180}"/>
              </a:ext>
            </a:extLst>
          </p:cNvPr>
          <p:cNvSpPr/>
          <p:nvPr/>
        </p:nvSpPr>
        <p:spPr>
          <a:xfrm>
            <a:off x="2335980" y="506938"/>
            <a:ext cx="7821372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UZUNLUK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844225-6CAB-4BE4-8C63-239E2D0B2657}"/>
              </a:ext>
            </a:extLst>
          </p:cNvPr>
          <p:cNvSpPr/>
          <p:nvPr/>
        </p:nvSpPr>
        <p:spPr>
          <a:xfrm>
            <a:off x="489527" y="1597729"/>
            <a:ext cx="1035396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Standart olmayan ölçü</a:t>
            </a:r>
          </a:p>
          <a:p>
            <a:pPr algn="ctr"/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birimlerinden hangisi en kısadır?</a:t>
            </a:r>
            <a:endParaRPr lang="tr-TR" sz="3600" cap="none" spc="0" dirty="0">
              <a:ln w="0"/>
              <a:solidFill>
                <a:srgbClr val="7030A0"/>
              </a:solidFill>
              <a:latin typeface="Kayra Aydin" panose="020F0503040000020004" pitchFamily="34" charset="0"/>
            </a:endParaRPr>
          </a:p>
          <a:p>
            <a:pPr algn="ctr"/>
            <a:endParaRPr lang="tr-TR" sz="1600" cap="none" spc="0" dirty="0">
              <a:ln w="0"/>
              <a:solidFill>
                <a:srgbClr val="FF0000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4800" dirty="0">
                <a:ln w="0"/>
                <a:latin typeface="Kayra Aydin" panose="020F0503040000020004" pitchFamily="34" charset="0"/>
              </a:rPr>
              <a:t>  </a:t>
            </a:r>
            <a:r>
              <a:rPr lang="tr-TR" sz="4400" dirty="0">
                <a:ln w="0"/>
                <a:latin typeface="Kayra Aydin" panose="020F0503040000020004" pitchFamily="34" charset="0"/>
              </a:rPr>
              <a:t>A) Karış </a:t>
            </a:r>
          </a:p>
          <a:p>
            <a:pPr algn="ctr"/>
            <a:r>
              <a:rPr lang="tr-TR" sz="4400" cap="none" spc="0" dirty="0">
                <a:ln w="0"/>
                <a:solidFill>
                  <a:schemeClr val="tx1"/>
                </a:solidFill>
                <a:latin typeface="Kayra Aydin" panose="020F0503040000020004" pitchFamily="34" charset="0"/>
              </a:rPr>
              <a:t>   B) </a:t>
            </a:r>
            <a:r>
              <a:rPr lang="tr-TR" sz="4400" dirty="0">
                <a:ln w="0"/>
                <a:latin typeface="Kayra Aydin" panose="020F0503040000020004" pitchFamily="34" charset="0"/>
              </a:rPr>
              <a:t>Ayak</a:t>
            </a:r>
          </a:p>
          <a:p>
            <a:pPr algn="ctr"/>
            <a:r>
              <a:rPr lang="tr-TR" sz="4400" dirty="0">
                <a:ln w="0"/>
                <a:latin typeface="Kayra Aydin" panose="020F0503040000020004" pitchFamily="34" charset="0"/>
              </a:rPr>
              <a:t>     C) Parmak</a:t>
            </a:r>
            <a:endParaRPr lang="tr-TR" sz="4400" cap="none" spc="0" dirty="0">
              <a:ln w="0"/>
              <a:solidFill>
                <a:schemeClr val="tx1"/>
              </a:solidFill>
              <a:latin typeface="Kayra Aydin" panose="020F05030400000200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90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63"/>
    </mc:Choice>
    <mc:Fallback>
      <p:transition spd="slow" advTm="4846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9ACB70C-46F6-461F-BAF8-04FC840C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C950883-AA43-4EB5-84D3-DB8B657F9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9" t="23972" r="36516" b="54613"/>
          <a:stretch/>
        </p:blipFill>
        <p:spPr>
          <a:xfrm>
            <a:off x="760989" y="567178"/>
            <a:ext cx="5712389" cy="1884377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30259E04-DF30-4D81-95AF-3E6E3BDBD305}"/>
              </a:ext>
            </a:extLst>
          </p:cNvPr>
          <p:cNvSpPr/>
          <p:nvPr/>
        </p:nvSpPr>
        <p:spPr>
          <a:xfrm>
            <a:off x="2150060" y="2967335"/>
            <a:ext cx="78919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En iyi videolarımızla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Ç’O SANAL SINIF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uygulamasında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ve </a:t>
            </a:r>
          </a:p>
          <a:p>
            <a:pPr algn="ctr"/>
            <a:r>
              <a:rPr lang="tr-TR" sz="32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www.etkinlikburada.com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</a:t>
            </a:r>
            <a:r>
              <a:rPr lang="tr-TR" sz="3200" b="1" dirty="0" err="1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dayız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Ziyaret etmeyi ve indirmeyi unutmayın!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A71ABB9-1699-429F-BB77-4B24E4ED2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09" y="530120"/>
            <a:ext cx="3481764" cy="19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4"/>
    </mc:Choice>
    <mc:Fallback xmlns="">
      <p:transition spd="slow" advTm="104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2BB292-921A-40CF-9421-6F720094A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Yıldız: 24 Nokta 3">
            <a:extLst>
              <a:ext uri="{FF2B5EF4-FFF2-40B4-BE49-F238E27FC236}">
                <a16:creationId xmlns:a16="http://schemas.microsoft.com/office/drawing/2014/main" id="{6064794E-C7CF-4025-8BD3-2DBB81774D95}"/>
              </a:ext>
            </a:extLst>
          </p:cNvPr>
          <p:cNvSpPr/>
          <p:nvPr/>
        </p:nvSpPr>
        <p:spPr>
          <a:xfrm>
            <a:off x="258619" y="3574473"/>
            <a:ext cx="3149600" cy="2133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Çözümler</a:t>
            </a:r>
          </a:p>
          <a:p>
            <a:pPr algn="ctr"/>
            <a:r>
              <a:rPr lang="tr-TR" sz="1600" b="1" dirty="0"/>
              <a:t>1. Sınıf Uzunluk Ölçme Etkinlikleri</a:t>
            </a:r>
          </a:p>
          <a:p>
            <a:pPr algn="ctr"/>
            <a:r>
              <a:rPr lang="tr-TR" sz="1600" dirty="0"/>
              <a:t>videomuzda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"/>
    </mc:Choice>
    <mc:Fallback xmlns="">
      <p:transition spd="slow" advTm="15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47763"/>
            <a:ext cx="9144000" cy="23876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3627438"/>
            <a:ext cx="9144000" cy="1655762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1</a:t>
            </a:r>
            <a:endParaRPr lang="tr-TR" sz="2000" b="1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3D8C0AC-8871-413F-BA42-9B04EB0965A1}"/>
              </a:ext>
            </a:extLst>
          </p:cNvPr>
          <p:cNvSpPr/>
          <p:nvPr/>
        </p:nvSpPr>
        <p:spPr>
          <a:xfrm>
            <a:off x="587084" y="1415428"/>
            <a:ext cx="11890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latin typeface="TTKB Dik Temel Abece" pitchFamily="2" charset="-94"/>
              </a:rPr>
              <a:t>Aşağıdaki nesne çiftlerinden </a:t>
            </a:r>
            <a:r>
              <a:rPr lang="tr-TR" sz="4000" b="1" dirty="0">
                <a:solidFill>
                  <a:srgbClr val="7030A0"/>
                </a:solidFill>
                <a:latin typeface="TTKB Dik Temel Abece" pitchFamily="2" charset="-94"/>
              </a:rPr>
              <a:t>uzun</a:t>
            </a:r>
            <a:r>
              <a:rPr lang="tr-TR" sz="4000" b="1" dirty="0">
                <a:latin typeface="TTKB Dik Temel Abece" pitchFamily="2" charset="-94"/>
              </a:rPr>
              <a:t> olanlarını işaretleyiniz.</a:t>
            </a:r>
            <a:endParaRPr lang="tr-TR" sz="4000" b="1" dirty="0">
              <a:solidFill>
                <a:srgbClr val="7030A0"/>
              </a:solidFill>
              <a:latin typeface="TTKB Dik Temel Abece" pitchFamily="2" charset="-94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6D82EC50-4D06-4AEB-B4C5-3296C2335A7B}"/>
              </a:ext>
            </a:extLst>
          </p:cNvPr>
          <p:cNvSpPr/>
          <p:nvPr/>
        </p:nvSpPr>
        <p:spPr>
          <a:xfrm>
            <a:off x="2335980" y="506938"/>
            <a:ext cx="7821372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UZUNLUK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E007798-D594-4201-AE24-D685F273C25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9015426">
            <a:off x="9907351" y="2529765"/>
            <a:ext cx="1980552" cy="194277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563BB12-5ABA-4FB4-B603-9794E0D4B98E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3522" r="22561"/>
          <a:stretch/>
        </p:blipFill>
        <p:spPr>
          <a:xfrm>
            <a:off x="6159049" y="2270939"/>
            <a:ext cx="1038434" cy="2553447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56F0F02A-1806-45E2-8F6A-8303D6CB499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8968449">
            <a:off x="3637994" y="2917124"/>
            <a:ext cx="1625600" cy="1625600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65943B71-5106-4135-BFAC-8F9F33C3A39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8917801">
            <a:off x="233295" y="2881020"/>
            <a:ext cx="1650151" cy="1641524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32EEF342-76E7-463B-9D4D-3083363F4FFB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8917801">
            <a:off x="1307939" y="3327430"/>
            <a:ext cx="1266384" cy="1209687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31E5BC84-A2EB-4D74-8575-B75AE20D29E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8968449">
            <a:off x="3044054" y="3290669"/>
            <a:ext cx="1271101" cy="1270567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9A2D88B4-ECDB-4862-8585-05F1A38576B8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833" r="21813"/>
          <a:stretch/>
        </p:blipFill>
        <p:spPr>
          <a:xfrm>
            <a:off x="7387983" y="3354852"/>
            <a:ext cx="916093" cy="1452730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110399D8-165E-4B96-8B85-DD5E58A0447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9015426">
            <a:off x="9366343" y="3374656"/>
            <a:ext cx="1140860" cy="1200074"/>
          </a:xfrm>
          <a:prstGeom prst="rect">
            <a:avLst/>
          </a:prstGeom>
        </p:spPr>
      </p:pic>
      <p:sp>
        <p:nvSpPr>
          <p:cNvPr id="34" name="Dikdörtgen 33">
            <a:extLst>
              <a:ext uri="{FF2B5EF4-FFF2-40B4-BE49-F238E27FC236}">
                <a16:creationId xmlns:a16="http://schemas.microsoft.com/office/drawing/2014/main" id="{82978EFF-54B4-4639-978E-93C516AD0B44}"/>
              </a:ext>
            </a:extLst>
          </p:cNvPr>
          <p:cNvSpPr/>
          <p:nvPr/>
        </p:nvSpPr>
        <p:spPr>
          <a:xfrm>
            <a:off x="805072" y="4985046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62A845AC-AE36-4464-AAC3-DC99F54F882F}"/>
              </a:ext>
            </a:extLst>
          </p:cNvPr>
          <p:cNvSpPr/>
          <p:nvPr/>
        </p:nvSpPr>
        <p:spPr>
          <a:xfrm>
            <a:off x="1604976" y="4977415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C0B1AF3C-D9AE-47E2-B60D-A97A44ACC9AE}"/>
              </a:ext>
            </a:extLst>
          </p:cNvPr>
          <p:cNvSpPr/>
          <p:nvPr/>
        </p:nvSpPr>
        <p:spPr>
          <a:xfrm>
            <a:off x="3367297" y="4996608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5B45FB1F-6A2D-40AC-B1F8-74AECAB35406}"/>
              </a:ext>
            </a:extLst>
          </p:cNvPr>
          <p:cNvSpPr/>
          <p:nvPr/>
        </p:nvSpPr>
        <p:spPr>
          <a:xfrm>
            <a:off x="4167201" y="4988977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B6AEF29C-DB01-4A7F-95A5-03241CE82334}"/>
              </a:ext>
            </a:extLst>
          </p:cNvPr>
          <p:cNvSpPr/>
          <p:nvPr/>
        </p:nvSpPr>
        <p:spPr>
          <a:xfrm>
            <a:off x="6397579" y="5004239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 41">
            <a:extLst>
              <a:ext uri="{FF2B5EF4-FFF2-40B4-BE49-F238E27FC236}">
                <a16:creationId xmlns:a16="http://schemas.microsoft.com/office/drawing/2014/main" id="{6345EA71-C518-4A0F-B81C-46139ADBE444}"/>
              </a:ext>
            </a:extLst>
          </p:cNvPr>
          <p:cNvSpPr/>
          <p:nvPr/>
        </p:nvSpPr>
        <p:spPr>
          <a:xfrm>
            <a:off x="7605496" y="5004239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483D4479-FD93-4544-A031-572C6BCB3AF1}"/>
              </a:ext>
            </a:extLst>
          </p:cNvPr>
          <p:cNvSpPr/>
          <p:nvPr/>
        </p:nvSpPr>
        <p:spPr>
          <a:xfrm>
            <a:off x="9624618" y="4985046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AE934350-2300-4300-976C-37CFC25980D6}"/>
              </a:ext>
            </a:extLst>
          </p:cNvPr>
          <p:cNvSpPr/>
          <p:nvPr/>
        </p:nvSpPr>
        <p:spPr>
          <a:xfrm>
            <a:off x="10587024" y="4977414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36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35"/>
    </mc:Choice>
    <mc:Fallback>
      <p:transition spd="slow" advTm="661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47763"/>
            <a:ext cx="9144000" cy="23876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3627438"/>
            <a:ext cx="9144000" cy="1655762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2</a:t>
            </a:r>
            <a:endParaRPr lang="tr-TR" sz="2000" b="1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3D8C0AC-8871-413F-BA42-9B04EB0965A1}"/>
              </a:ext>
            </a:extLst>
          </p:cNvPr>
          <p:cNvSpPr/>
          <p:nvPr/>
        </p:nvSpPr>
        <p:spPr>
          <a:xfrm>
            <a:off x="712762" y="1388376"/>
            <a:ext cx="11890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latin typeface="TTKB Dik Temel Abece" pitchFamily="2" charset="-94"/>
              </a:rPr>
              <a:t>Aşağıdaki nesne çiftlerinden </a:t>
            </a:r>
            <a:r>
              <a:rPr lang="tr-TR" sz="4000" b="1" dirty="0">
                <a:solidFill>
                  <a:srgbClr val="7030A0"/>
                </a:solidFill>
                <a:latin typeface="TTKB Dik Temel Abece" pitchFamily="2" charset="-94"/>
              </a:rPr>
              <a:t>kısa</a:t>
            </a:r>
            <a:r>
              <a:rPr lang="tr-TR" sz="4000" b="1" dirty="0">
                <a:latin typeface="TTKB Dik Temel Abece" pitchFamily="2" charset="-94"/>
              </a:rPr>
              <a:t> olanlarını işaretleyiniz.</a:t>
            </a:r>
            <a:endParaRPr lang="tr-TR" sz="4000" b="1" dirty="0">
              <a:solidFill>
                <a:srgbClr val="7030A0"/>
              </a:solidFill>
              <a:latin typeface="TTKB Dik Temel Abece" pitchFamily="2" charset="-94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6D82EC50-4D06-4AEB-B4C5-3296C2335A7B}"/>
              </a:ext>
            </a:extLst>
          </p:cNvPr>
          <p:cNvSpPr/>
          <p:nvPr/>
        </p:nvSpPr>
        <p:spPr>
          <a:xfrm>
            <a:off x="2335980" y="506938"/>
            <a:ext cx="7821372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UZUNLUK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82978EFF-54B4-4639-978E-93C516AD0B44}"/>
              </a:ext>
            </a:extLst>
          </p:cNvPr>
          <p:cNvSpPr/>
          <p:nvPr/>
        </p:nvSpPr>
        <p:spPr>
          <a:xfrm>
            <a:off x="805072" y="4985046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62A845AC-AE36-4464-AAC3-DC99F54F882F}"/>
              </a:ext>
            </a:extLst>
          </p:cNvPr>
          <p:cNvSpPr/>
          <p:nvPr/>
        </p:nvSpPr>
        <p:spPr>
          <a:xfrm>
            <a:off x="1604976" y="4977415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C0B1AF3C-D9AE-47E2-B60D-A97A44ACC9AE}"/>
              </a:ext>
            </a:extLst>
          </p:cNvPr>
          <p:cNvSpPr/>
          <p:nvPr/>
        </p:nvSpPr>
        <p:spPr>
          <a:xfrm>
            <a:off x="3367297" y="4996608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5B45FB1F-6A2D-40AC-B1F8-74AECAB35406}"/>
              </a:ext>
            </a:extLst>
          </p:cNvPr>
          <p:cNvSpPr/>
          <p:nvPr/>
        </p:nvSpPr>
        <p:spPr>
          <a:xfrm>
            <a:off x="4453795" y="4990258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B6AEF29C-DB01-4A7F-95A5-03241CE82334}"/>
              </a:ext>
            </a:extLst>
          </p:cNvPr>
          <p:cNvSpPr/>
          <p:nvPr/>
        </p:nvSpPr>
        <p:spPr>
          <a:xfrm>
            <a:off x="6397579" y="5004239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 41">
            <a:extLst>
              <a:ext uri="{FF2B5EF4-FFF2-40B4-BE49-F238E27FC236}">
                <a16:creationId xmlns:a16="http://schemas.microsoft.com/office/drawing/2014/main" id="{6345EA71-C518-4A0F-B81C-46139ADBE444}"/>
              </a:ext>
            </a:extLst>
          </p:cNvPr>
          <p:cNvSpPr/>
          <p:nvPr/>
        </p:nvSpPr>
        <p:spPr>
          <a:xfrm>
            <a:off x="7605496" y="5004239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483D4479-FD93-4544-A031-572C6BCB3AF1}"/>
              </a:ext>
            </a:extLst>
          </p:cNvPr>
          <p:cNvSpPr/>
          <p:nvPr/>
        </p:nvSpPr>
        <p:spPr>
          <a:xfrm>
            <a:off x="9624618" y="4985046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AE934350-2300-4300-976C-37CFC25980D6}"/>
              </a:ext>
            </a:extLst>
          </p:cNvPr>
          <p:cNvSpPr/>
          <p:nvPr/>
        </p:nvSpPr>
        <p:spPr>
          <a:xfrm>
            <a:off x="10587024" y="4977414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A5EA14FC-11A7-41B8-88CB-68CCABDFE8F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2704822">
            <a:off x="1000115" y="2736790"/>
            <a:ext cx="1889251" cy="1864976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5E112327-4EDE-4803-8EB4-181B50D8E83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814356">
            <a:off x="9251962" y="3449868"/>
            <a:ext cx="1153697" cy="1146274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E15DE8BE-CA58-461C-8449-0F613085A21A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665748">
            <a:off x="2738410" y="2714586"/>
            <a:ext cx="1828348" cy="1870045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343B9C43-B4C2-40FB-8A94-7F38FFA83021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8827206">
            <a:off x="5773875" y="2891776"/>
            <a:ext cx="1768437" cy="1715772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94410113-A8D5-4DA9-9792-8CEA4EC06C1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2388886">
            <a:off x="542546" y="3182968"/>
            <a:ext cx="1228777" cy="1541997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9C7CF502-5404-4AFB-A383-94D6360334A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814356">
            <a:off x="10035331" y="2949655"/>
            <a:ext cx="1745012" cy="1629593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A44975D6-5F21-43B9-99B0-C75070C0EA16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8827206">
            <a:off x="7203977" y="3329233"/>
            <a:ext cx="1355832" cy="1299572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:a16="http://schemas.microsoft.com/office/drawing/2014/main" id="{919198E0-F0A6-4D0C-9E69-050AB8C2E3E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665748">
            <a:off x="4178997" y="3427292"/>
            <a:ext cx="1167003" cy="1287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42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11"/>
    </mc:Choice>
    <mc:Fallback>
      <p:transition spd="slow" advTm="489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47763"/>
            <a:ext cx="9144000" cy="23876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3627438"/>
            <a:ext cx="9144000" cy="1655762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3</a:t>
            </a:r>
            <a:endParaRPr lang="tr-TR" sz="2000" b="1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3D8C0AC-8871-413F-BA42-9B04EB0965A1}"/>
              </a:ext>
            </a:extLst>
          </p:cNvPr>
          <p:cNvSpPr/>
          <p:nvPr/>
        </p:nvSpPr>
        <p:spPr>
          <a:xfrm>
            <a:off x="415253" y="1291409"/>
            <a:ext cx="11214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b="1" dirty="0">
                <a:solidFill>
                  <a:srgbClr val="7030A0"/>
                </a:solidFill>
                <a:latin typeface="TTKB Dik Temel Abece" pitchFamily="2" charset="-94"/>
              </a:rPr>
              <a:t>Görsellerdeki çocukların boylarını karşılaştıralım.</a:t>
            </a:r>
          </a:p>
          <a:p>
            <a:pPr lvl="0" algn="ctr"/>
            <a:r>
              <a:rPr lang="tr-TR" sz="3600" b="1" dirty="0">
                <a:solidFill>
                  <a:srgbClr val="7030A0"/>
                </a:solidFill>
                <a:latin typeface="TTKB Dik Temel Abece" pitchFamily="2" charset="-94"/>
              </a:rPr>
              <a:t>Boşluklara daha uzun/daha kısa kavramlarını yerleştirelim.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6D82EC50-4D06-4AEB-B4C5-3296C2335A7B}"/>
              </a:ext>
            </a:extLst>
          </p:cNvPr>
          <p:cNvSpPr/>
          <p:nvPr/>
        </p:nvSpPr>
        <p:spPr>
          <a:xfrm>
            <a:off x="2335980" y="506938"/>
            <a:ext cx="7821372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UZUNLUK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A86C14B-4862-4AE8-917F-863F47057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97" y="3204779"/>
            <a:ext cx="543649" cy="1497569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4334DE91-720E-4BD4-9BA9-5711412E0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7" y="2678985"/>
            <a:ext cx="1260785" cy="2113979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E68F98F7-E071-4C00-A9CF-ABF72F7D2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26" y="3457381"/>
            <a:ext cx="1115595" cy="1302092"/>
          </a:xfrm>
          <a:prstGeom prst="rect">
            <a:avLst/>
          </a:prstGeom>
        </p:spPr>
      </p:pic>
      <p:sp>
        <p:nvSpPr>
          <p:cNvPr id="45" name="Dikdörtgen 44">
            <a:extLst>
              <a:ext uri="{FF2B5EF4-FFF2-40B4-BE49-F238E27FC236}">
                <a16:creationId xmlns:a16="http://schemas.microsoft.com/office/drawing/2014/main" id="{C3479DFD-EECF-4C2C-9190-38E81E9D4639}"/>
              </a:ext>
            </a:extLst>
          </p:cNvPr>
          <p:cNvSpPr/>
          <p:nvPr/>
        </p:nvSpPr>
        <p:spPr>
          <a:xfrm>
            <a:off x="1675945" y="4761984"/>
            <a:ext cx="1260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600" b="1" dirty="0">
                <a:latin typeface="TTKB Dik Temel Abece" pitchFamily="2" charset="-94"/>
              </a:rPr>
              <a:t>Talha</a:t>
            </a:r>
          </a:p>
        </p:txBody>
      </p:sp>
      <p:sp>
        <p:nvSpPr>
          <p:cNvPr id="46" name="Dikdörtgen 45">
            <a:extLst>
              <a:ext uri="{FF2B5EF4-FFF2-40B4-BE49-F238E27FC236}">
                <a16:creationId xmlns:a16="http://schemas.microsoft.com/office/drawing/2014/main" id="{E015D6A2-5F05-4D00-BC8A-861A0AB455F2}"/>
              </a:ext>
            </a:extLst>
          </p:cNvPr>
          <p:cNvSpPr/>
          <p:nvPr/>
        </p:nvSpPr>
        <p:spPr>
          <a:xfrm>
            <a:off x="366252" y="4731003"/>
            <a:ext cx="1403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600" b="1" dirty="0">
                <a:latin typeface="TTKB Dik Temel Abece" pitchFamily="2" charset="-94"/>
              </a:rPr>
              <a:t>Gülçin</a:t>
            </a:r>
          </a:p>
        </p:txBody>
      </p:sp>
      <p:sp>
        <p:nvSpPr>
          <p:cNvPr id="47" name="Dikdörtgen 46">
            <a:extLst>
              <a:ext uri="{FF2B5EF4-FFF2-40B4-BE49-F238E27FC236}">
                <a16:creationId xmlns:a16="http://schemas.microsoft.com/office/drawing/2014/main" id="{C61D6040-AF61-47DB-BD44-642692F49DB7}"/>
              </a:ext>
            </a:extLst>
          </p:cNvPr>
          <p:cNvSpPr/>
          <p:nvPr/>
        </p:nvSpPr>
        <p:spPr>
          <a:xfrm>
            <a:off x="2894936" y="4761984"/>
            <a:ext cx="1260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600" b="1" dirty="0">
                <a:latin typeface="TTKB Dik Temel Abece" pitchFamily="2" charset="-94"/>
              </a:rPr>
              <a:t>Deniz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07EFFDE3-8852-42FA-9650-2A982C66BB8E}"/>
              </a:ext>
            </a:extLst>
          </p:cNvPr>
          <p:cNvSpPr/>
          <p:nvPr/>
        </p:nvSpPr>
        <p:spPr>
          <a:xfrm>
            <a:off x="4224629" y="2473437"/>
            <a:ext cx="7537704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latin typeface="TTKB Dik Temel Abece" pitchFamily="2" charset="-94"/>
              </a:rPr>
              <a:t>Gülçin, Talha’dan </a:t>
            </a:r>
            <a:r>
              <a:rPr lang="tr-TR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……………...…..</a:t>
            </a:r>
            <a:r>
              <a:rPr lang="tr-TR" sz="4000" b="1" dirty="0">
                <a:latin typeface="TTKB Dik Temel Abece" pitchFamily="2" charset="-94"/>
              </a:rPr>
              <a:t> dur.</a:t>
            </a:r>
          </a:p>
          <a:p>
            <a:r>
              <a:rPr lang="tr-TR" sz="4000" b="1" dirty="0">
                <a:latin typeface="TTKB Dik Temel Abece" pitchFamily="2" charset="-94"/>
              </a:rPr>
              <a:t>Talha, Deniz’den</a:t>
            </a:r>
            <a:r>
              <a:rPr lang="tr-TR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………………...…..</a:t>
            </a:r>
            <a:r>
              <a:rPr lang="tr-TR" sz="4000" b="1" dirty="0">
                <a:latin typeface="TTKB Dik Temel Abece" pitchFamily="2" charset="-94"/>
              </a:rPr>
              <a:t> dur.</a:t>
            </a:r>
          </a:p>
          <a:p>
            <a:r>
              <a:rPr lang="tr-TR" sz="4000" b="1" dirty="0">
                <a:latin typeface="TTKB Dik Temel Abece" pitchFamily="2" charset="-94"/>
              </a:rPr>
              <a:t>Gülçin, Deniz’den</a:t>
            </a:r>
            <a:r>
              <a:rPr lang="tr-TR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………….....……..</a:t>
            </a:r>
            <a:r>
              <a:rPr lang="tr-TR" sz="4000" b="1" dirty="0">
                <a:latin typeface="TTKB Dik Temel Abece" pitchFamily="2" charset="-94"/>
              </a:rPr>
              <a:t> dur.</a:t>
            </a:r>
          </a:p>
          <a:p>
            <a:r>
              <a:rPr lang="tr-TR" sz="4000" b="1" dirty="0">
                <a:latin typeface="TTKB Dik Temel Abece" pitchFamily="2" charset="-94"/>
              </a:rPr>
              <a:t>Deniz, Talha’dan </a:t>
            </a:r>
            <a:r>
              <a:rPr lang="tr-TR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…………….……..</a:t>
            </a:r>
            <a:r>
              <a:rPr lang="tr-TR" sz="4000" b="1" dirty="0">
                <a:latin typeface="TTKB Dik Temel Abece" pitchFamily="2" charset="-94"/>
              </a:rPr>
              <a:t> </a:t>
            </a:r>
            <a:r>
              <a:rPr lang="tr-TR" sz="4000" b="1" dirty="0" err="1">
                <a:latin typeface="TTKB Dik Temel Abece" pitchFamily="2" charset="-94"/>
              </a:rPr>
              <a:t>dır</a:t>
            </a:r>
            <a:r>
              <a:rPr lang="tr-TR" sz="4000" b="1" dirty="0">
                <a:latin typeface="TTKB Dik Temel Abece" pitchFamily="2" charset="-94"/>
              </a:rPr>
              <a:t>.</a:t>
            </a:r>
          </a:p>
          <a:p>
            <a:r>
              <a:rPr lang="tr-TR" sz="4000" b="1" dirty="0">
                <a:latin typeface="TTKB Dik Temel Abece" pitchFamily="2" charset="-94"/>
              </a:rPr>
              <a:t>Deniz, Gülçin’den</a:t>
            </a:r>
            <a:r>
              <a:rPr lang="tr-TR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………..…..….…..</a:t>
            </a:r>
            <a:r>
              <a:rPr lang="tr-TR" sz="4000" b="1" dirty="0">
                <a:latin typeface="TTKB Dik Temel Abece" pitchFamily="2" charset="-94"/>
              </a:rPr>
              <a:t> </a:t>
            </a:r>
            <a:r>
              <a:rPr lang="tr-TR" sz="4000" b="1" dirty="0" err="1">
                <a:latin typeface="TTKB Dik Temel Abece" pitchFamily="2" charset="-94"/>
              </a:rPr>
              <a:t>dır</a:t>
            </a:r>
            <a:r>
              <a:rPr lang="tr-TR" sz="4000" b="1" dirty="0">
                <a:latin typeface="TTKB Dik Temel Abece" pitchFamily="2" charset="-94"/>
              </a:rPr>
              <a:t>.</a:t>
            </a:r>
          </a:p>
          <a:p>
            <a:r>
              <a:rPr lang="tr-TR" sz="4000" b="1" dirty="0">
                <a:latin typeface="TTKB Dik Temel Abece" pitchFamily="2" charset="-94"/>
              </a:rPr>
              <a:t>Talha, Gülçin’den</a:t>
            </a:r>
            <a:r>
              <a:rPr lang="tr-TR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………...…..……..</a:t>
            </a:r>
            <a:r>
              <a:rPr lang="tr-TR" sz="4000" b="1" dirty="0">
                <a:latin typeface="TTKB Dik Temel Abece" pitchFamily="2" charset="-94"/>
              </a:rPr>
              <a:t> </a:t>
            </a:r>
            <a:r>
              <a:rPr lang="tr-TR" sz="4000" b="1" dirty="0" err="1">
                <a:latin typeface="TTKB Dik Temel Abece" pitchFamily="2" charset="-94"/>
              </a:rPr>
              <a:t>dır</a:t>
            </a:r>
            <a:r>
              <a:rPr lang="tr-TR" sz="4000" b="1" dirty="0">
                <a:latin typeface="TTKB Dik Temel Abece" pitchFamily="2" charset="-94"/>
              </a:rPr>
              <a:t>.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B9D208F6-E722-41C7-8817-DF33A764DAA7}"/>
              </a:ext>
            </a:extLst>
          </p:cNvPr>
          <p:cNvSpPr/>
          <p:nvPr/>
        </p:nvSpPr>
        <p:spPr>
          <a:xfrm>
            <a:off x="7993481" y="2408676"/>
            <a:ext cx="303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daha uzun</a:t>
            </a:r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B788F71D-E981-4DDA-B5E2-8D224B434F66}"/>
              </a:ext>
            </a:extLst>
          </p:cNvPr>
          <p:cNvSpPr/>
          <p:nvPr/>
        </p:nvSpPr>
        <p:spPr>
          <a:xfrm>
            <a:off x="7856438" y="2972020"/>
            <a:ext cx="303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daha uzun</a:t>
            </a: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07C28238-7A60-4C37-8004-4A0ABD230BF9}"/>
              </a:ext>
            </a:extLst>
          </p:cNvPr>
          <p:cNvSpPr/>
          <p:nvPr/>
        </p:nvSpPr>
        <p:spPr>
          <a:xfrm>
            <a:off x="7896022" y="3564266"/>
            <a:ext cx="303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daha uzun</a:t>
            </a:r>
          </a:p>
        </p:txBody>
      </p:sp>
      <p:sp>
        <p:nvSpPr>
          <p:cNvPr id="54" name="Dikdörtgen 53">
            <a:extLst>
              <a:ext uri="{FF2B5EF4-FFF2-40B4-BE49-F238E27FC236}">
                <a16:creationId xmlns:a16="http://schemas.microsoft.com/office/drawing/2014/main" id="{FD4836B0-2411-479F-9212-848BF9F2C0B7}"/>
              </a:ext>
            </a:extLst>
          </p:cNvPr>
          <p:cNvSpPr/>
          <p:nvPr/>
        </p:nvSpPr>
        <p:spPr>
          <a:xfrm>
            <a:off x="7998950" y="4220723"/>
            <a:ext cx="303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daha kısa</a:t>
            </a:r>
          </a:p>
        </p:txBody>
      </p:sp>
      <p:sp>
        <p:nvSpPr>
          <p:cNvPr id="55" name="Dikdörtgen 54">
            <a:extLst>
              <a:ext uri="{FF2B5EF4-FFF2-40B4-BE49-F238E27FC236}">
                <a16:creationId xmlns:a16="http://schemas.microsoft.com/office/drawing/2014/main" id="{0C6E6C9C-C6C9-47CA-BDBF-DBD0E51B11E2}"/>
              </a:ext>
            </a:extLst>
          </p:cNvPr>
          <p:cNvSpPr/>
          <p:nvPr/>
        </p:nvSpPr>
        <p:spPr>
          <a:xfrm>
            <a:off x="8008201" y="4826771"/>
            <a:ext cx="303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daha kısa</a:t>
            </a:r>
          </a:p>
        </p:txBody>
      </p:sp>
      <p:sp>
        <p:nvSpPr>
          <p:cNvPr id="56" name="Dikdörtgen 55">
            <a:extLst>
              <a:ext uri="{FF2B5EF4-FFF2-40B4-BE49-F238E27FC236}">
                <a16:creationId xmlns:a16="http://schemas.microsoft.com/office/drawing/2014/main" id="{6F847E69-E28A-4BC9-A797-0DAA41C38CBD}"/>
              </a:ext>
            </a:extLst>
          </p:cNvPr>
          <p:cNvSpPr/>
          <p:nvPr/>
        </p:nvSpPr>
        <p:spPr>
          <a:xfrm>
            <a:off x="8008201" y="5408315"/>
            <a:ext cx="303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daha kısa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76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327"/>
    </mc:Choice>
    <mc:Fallback>
      <p:transition spd="slow" advTm="128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4</a:t>
            </a:r>
            <a:endParaRPr lang="tr-TR" sz="2000" b="1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186E31C-5CBB-4F01-B0E3-386793CFE180}"/>
              </a:ext>
            </a:extLst>
          </p:cNvPr>
          <p:cNvSpPr/>
          <p:nvPr/>
        </p:nvSpPr>
        <p:spPr>
          <a:xfrm>
            <a:off x="2335980" y="506938"/>
            <a:ext cx="7821372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UZUNLUK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B4530D-3B67-40F8-A5C9-C7475BACDD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82794" r="75415"/>
          <a:stretch/>
        </p:blipFill>
        <p:spPr>
          <a:xfrm>
            <a:off x="3040406" y="3642477"/>
            <a:ext cx="1514764" cy="858982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9FE775F1-CD24-43BC-8390-C9A6CE50E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41689" r="74210" b="42756"/>
          <a:stretch/>
        </p:blipFill>
        <p:spPr>
          <a:xfrm>
            <a:off x="5181597" y="3642477"/>
            <a:ext cx="1893031" cy="82632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B231164-F45D-40E7-9351-195070FB1C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57408" r="75163" b="16290"/>
          <a:stretch/>
        </p:blipFill>
        <p:spPr>
          <a:xfrm>
            <a:off x="1210961" y="3496894"/>
            <a:ext cx="1311020" cy="109946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3726F45E-C3E4-48D4-A21C-C2ECA8895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1" r="64268" b="57216"/>
          <a:stretch/>
        </p:blipFill>
        <p:spPr>
          <a:xfrm>
            <a:off x="7616575" y="3681446"/>
            <a:ext cx="1894555" cy="820013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06411FB2-557A-40A6-B327-6AFD52E068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r="75061" b="79267"/>
          <a:stretch/>
        </p:blipFill>
        <p:spPr>
          <a:xfrm>
            <a:off x="10004462" y="3642477"/>
            <a:ext cx="1183448" cy="858982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C9A782A0-4C0C-4BA9-99F9-E934A3CC6377}"/>
              </a:ext>
            </a:extLst>
          </p:cNvPr>
          <p:cNvSpPr/>
          <p:nvPr/>
        </p:nvSpPr>
        <p:spPr>
          <a:xfrm>
            <a:off x="433725" y="1208285"/>
            <a:ext cx="11214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b="1" dirty="0">
                <a:solidFill>
                  <a:srgbClr val="7030A0"/>
                </a:solidFill>
                <a:latin typeface="TTKB Dik Temel Abece" pitchFamily="2" charset="-94"/>
              </a:rPr>
              <a:t>Standart olmayan uzunluk ölçülerini</a:t>
            </a:r>
          </a:p>
          <a:p>
            <a:pPr lvl="0" algn="ctr"/>
            <a:r>
              <a:rPr lang="tr-TR" sz="3600" b="1" dirty="0">
                <a:solidFill>
                  <a:srgbClr val="7030A0"/>
                </a:solidFill>
                <a:latin typeface="TTKB Dik Temel Abece" pitchFamily="2" charset="-94"/>
              </a:rPr>
              <a:t> uygun görsellere yerleştirelim.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0A4FDE1-578E-45A0-8D5F-1A151DC5ADAB}"/>
              </a:ext>
            </a:extLst>
          </p:cNvPr>
          <p:cNvSpPr/>
          <p:nvPr/>
        </p:nvSpPr>
        <p:spPr>
          <a:xfrm>
            <a:off x="1058371" y="4848514"/>
            <a:ext cx="131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…….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A27D6551-69E0-4990-8CFE-B04A2406435C}"/>
              </a:ext>
            </a:extLst>
          </p:cNvPr>
          <p:cNvSpPr/>
          <p:nvPr/>
        </p:nvSpPr>
        <p:spPr>
          <a:xfrm>
            <a:off x="3040406" y="4899201"/>
            <a:ext cx="131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…….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E8C7E93F-D91D-4D92-A8E1-9EC5061DE66B}"/>
              </a:ext>
            </a:extLst>
          </p:cNvPr>
          <p:cNvSpPr/>
          <p:nvPr/>
        </p:nvSpPr>
        <p:spPr>
          <a:xfrm>
            <a:off x="5310401" y="4866719"/>
            <a:ext cx="131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…….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67E3C4B-7AA3-433F-93E4-C6244958F227}"/>
              </a:ext>
            </a:extLst>
          </p:cNvPr>
          <p:cNvSpPr/>
          <p:nvPr/>
        </p:nvSpPr>
        <p:spPr>
          <a:xfrm>
            <a:off x="7836812" y="4911667"/>
            <a:ext cx="131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…….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57D77EFE-A8CD-4B08-9816-62CD150D9557}"/>
              </a:ext>
            </a:extLst>
          </p:cNvPr>
          <p:cNvSpPr/>
          <p:nvPr/>
        </p:nvSpPr>
        <p:spPr>
          <a:xfrm>
            <a:off x="10049230" y="4911667"/>
            <a:ext cx="131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…….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FD9F000B-C45F-4FD5-9C2D-4A79F1D4C200}"/>
              </a:ext>
            </a:extLst>
          </p:cNvPr>
          <p:cNvSpPr/>
          <p:nvPr/>
        </p:nvSpPr>
        <p:spPr>
          <a:xfrm>
            <a:off x="2232543" y="2475294"/>
            <a:ext cx="134702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/>
            <a:r>
              <a:rPr lang="tr-TR" sz="4400" b="1" dirty="0">
                <a:latin typeface="TTKB Dik Temel Abece" pitchFamily="2" charset="-94"/>
              </a:rPr>
              <a:t>Kulaç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D9810C5D-BBDF-416C-AED6-8C4CFCFA8C4B}"/>
              </a:ext>
            </a:extLst>
          </p:cNvPr>
          <p:cNvSpPr/>
          <p:nvPr/>
        </p:nvSpPr>
        <p:spPr>
          <a:xfrm>
            <a:off x="3957909" y="2475118"/>
            <a:ext cx="134702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/>
            <a:r>
              <a:rPr lang="tr-TR" sz="4400" b="1" dirty="0">
                <a:latin typeface="TTKB Dik Temel Abece" pitchFamily="2" charset="-94"/>
              </a:rPr>
              <a:t>Karış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6B3433E6-F6E5-45BE-BE9A-D072FEBC18FD}"/>
              </a:ext>
            </a:extLst>
          </p:cNvPr>
          <p:cNvSpPr/>
          <p:nvPr/>
        </p:nvSpPr>
        <p:spPr>
          <a:xfrm>
            <a:off x="5493285" y="2475117"/>
            <a:ext cx="134702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/>
            <a:r>
              <a:rPr lang="tr-TR" sz="4400" b="1" dirty="0">
                <a:latin typeface="TTKB Dik Temel Abece" pitchFamily="2" charset="-94"/>
              </a:rPr>
              <a:t>Adım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07F9529D-53BC-4C72-8AB8-6FBEA9DAEEE7}"/>
              </a:ext>
            </a:extLst>
          </p:cNvPr>
          <p:cNvSpPr/>
          <p:nvPr/>
        </p:nvSpPr>
        <p:spPr>
          <a:xfrm>
            <a:off x="7069413" y="2475116"/>
            <a:ext cx="134702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/>
            <a:r>
              <a:rPr lang="tr-TR" sz="4400" b="1" dirty="0">
                <a:latin typeface="TTKB Dik Temel Abece" pitchFamily="2" charset="-94"/>
              </a:rPr>
              <a:t>Ayak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F3E1D2F5-1DF8-45E2-9FF7-4C417DACC480}"/>
              </a:ext>
            </a:extLst>
          </p:cNvPr>
          <p:cNvSpPr/>
          <p:nvPr/>
        </p:nvSpPr>
        <p:spPr>
          <a:xfrm>
            <a:off x="8635237" y="2468473"/>
            <a:ext cx="175178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/>
            <a:r>
              <a:rPr lang="tr-TR" sz="4400" b="1" dirty="0">
                <a:latin typeface="TTKB Dik Temel Abece" pitchFamily="2" charset="-94"/>
              </a:rPr>
              <a:t>Parmak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86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20"/>
    </mc:Choice>
    <mc:Fallback>
      <p:transition spd="slow" advTm="70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347 L -0.36185 0.31296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85 L -0.07526 0.31296 " pathEditMode="relative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158 L -0.13881 0.31435 " pathEditMode="relative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09 L 0.46328 0.32916 L 0.46328 0.32916 L 0.46328 0.32916 " pathEditMode="relative" ptsTypes="A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-0.00648 L 0.09791 0.32755 " pathEditMode="relative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5</a:t>
            </a:r>
            <a:endParaRPr lang="tr-TR" sz="2000" b="1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186E31C-5CBB-4F01-B0E3-386793CFE180}"/>
              </a:ext>
            </a:extLst>
          </p:cNvPr>
          <p:cNvSpPr/>
          <p:nvPr/>
        </p:nvSpPr>
        <p:spPr>
          <a:xfrm>
            <a:off x="2335980" y="506938"/>
            <a:ext cx="7821372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UZUNLUK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844225-6CAB-4BE4-8C63-239E2D0B2657}"/>
              </a:ext>
            </a:extLst>
          </p:cNvPr>
          <p:cNvSpPr/>
          <p:nvPr/>
        </p:nvSpPr>
        <p:spPr>
          <a:xfrm>
            <a:off x="1701490" y="1690983"/>
            <a:ext cx="853569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FF0000"/>
                </a:solidFill>
                <a:latin typeface="Kayra Aydin" panose="020F0503040000020004" pitchFamily="34" charset="0"/>
              </a:rPr>
              <a:t>  </a:t>
            </a:r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Bir şeyin bir uçtan öbür ucuna kadar olan uzaklığına ne denir?</a:t>
            </a:r>
            <a:endParaRPr lang="tr-TR" sz="3600" cap="none" spc="0" dirty="0">
              <a:ln w="0"/>
              <a:solidFill>
                <a:srgbClr val="7030A0"/>
              </a:solidFill>
              <a:latin typeface="Kayra Aydin" panose="020F0503040000020004" pitchFamily="34" charset="0"/>
            </a:endParaRPr>
          </a:p>
          <a:p>
            <a:pPr algn="ctr"/>
            <a:endParaRPr lang="tr-TR" sz="1600" cap="none" spc="0" dirty="0">
              <a:ln w="0"/>
              <a:solidFill>
                <a:srgbClr val="FF0000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4800" dirty="0">
                <a:ln w="0"/>
                <a:latin typeface="Kayra Aydin" panose="020F0503040000020004" pitchFamily="34" charset="0"/>
              </a:rPr>
              <a:t>  </a:t>
            </a:r>
            <a:r>
              <a:rPr lang="tr-TR" sz="4400" dirty="0">
                <a:ln w="0"/>
                <a:latin typeface="Kayra Aydin" panose="020F0503040000020004" pitchFamily="34" charset="0"/>
              </a:rPr>
              <a:t>A) Ağırlık </a:t>
            </a:r>
          </a:p>
          <a:p>
            <a:pPr algn="ctr"/>
            <a:r>
              <a:rPr lang="tr-TR" sz="4400" cap="none" spc="0" dirty="0">
                <a:ln w="0"/>
                <a:solidFill>
                  <a:schemeClr val="tx1"/>
                </a:solidFill>
                <a:latin typeface="Kayra Aydin" panose="020F0503040000020004" pitchFamily="34" charset="0"/>
              </a:rPr>
              <a:t>   B) Uzunluk</a:t>
            </a:r>
            <a:endParaRPr lang="tr-TR" sz="4400" dirty="0">
              <a:ln w="0"/>
              <a:latin typeface="Kayra Aydin" panose="020F0503040000020004" pitchFamily="34" charset="0"/>
            </a:endParaRPr>
          </a:p>
          <a:p>
            <a:pPr algn="ctr"/>
            <a:r>
              <a:rPr lang="tr-TR" sz="4400" dirty="0">
                <a:ln w="0"/>
                <a:latin typeface="Kayra Aydin" panose="020F0503040000020004" pitchFamily="34" charset="0"/>
              </a:rPr>
              <a:t>  C) Kısalık</a:t>
            </a:r>
            <a:endParaRPr lang="tr-TR" sz="4400" cap="none" spc="0" dirty="0">
              <a:ln w="0"/>
              <a:solidFill>
                <a:schemeClr val="tx1"/>
              </a:solidFill>
              <a:latin typeface="Kayra Aydin" panose="020F05030400000200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61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33"/>
    </mc:Choice>
    <mc:Fallback>
      <p:transition spd="slow" advTm="3823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6</a:t>
            </a:r>
            <a:endParaRPr lang="tr-TR" sz="2000" b="1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186E31C-5CBB-4F01-B0E3-386793CFE180}"/>
              </a:ext>
            </a:extLst>
          </p:cNvPr>
          <p:cNvSpPr/>
          <p:nvPr/>
        </p:nvSpPr>
        <p:spPr>
          <a:xfrm>
            <a:off x="2335980" y="506938"/>
            <a:ext cx="7821372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UZUNLUK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844225-6CAB-4BE4-8C63-239E2D0B2657}"/>
              </a:ext>
            </a:extLst>
          </p:cNvPr>
          <p:cNvSpPr/>
          <p:nvPr/>
        </p:nvSpPr>
        <p:spPr>
          <a:xfrm>
            <a:off x="1701490" y="1690983"/>
            <a:ext cx="853569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FF0000"/>
                </a:solidFill>
                <a:latin typeface="Kayra Aydin" panose="020F0503040000020004" pitchFamily="34" charset="0"/>
              </a:rPr>
              <a:t>  </a:t>
            </a:r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Uzunlukları ölçmek için kullanılan standart ölçü hangisidir?</a:t>
            </a:r>
            <a:endParaRPr lang="tr-TR" sz="3600" cap="none" spc="0" dirty="0">
              <a:ln w="0"/>
              <a:solidFill>
                <a:srgbClr val="7030A0"/>
              </a:solidFill>
              <a:latin typeface="Kayra Aydin" panose="020F0503040000020004" pitchFamily="34" charset="0"/>
            </a:endParaRPr>
          </a:p>
          <a:p>
            <a:pPr algn="ctr"/>
            <a:endParaRPr lang="tr-TR" sz="1600" cap="none" spc="0" dirty="0">
              <a:ln w="0"/>
              <a:solidFill>
                <a:srgbClr val="FF0000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4800" dirty="0">
                <a:ln w="0"/>
                <a:latin typeface="Kayra Aydin" panose="020F0503040000020004" pitchFamily="34" charset="0"/>
              </a:rPr>
              <a:t>  </a:t>
            </a:r>
            <a:r>
              <a:rPr lang="tr-TR" sz="4400" dirty="0">
                <a:ln w="0"/>
                <a:latin typeface="Kayra Aydin" panose="020F0503040000020004" pitchFamily="34" charset="0"/>
              </a:rPr>
              <a:t>A) Adım </a:t>
            </a:r>
          </a:p>
          <a:p>
            <a:pPr algn="ctr"/>
            <a:r>
              <a:rPr lang="tr-TR" sz="4400" cap="none" spc="0" dirty="0">
                <a:ln w="0"/>
                <a:solidFill>
                  <a:schemeClr val="tx1"/>
                </a:solidFill>
                <a:latin typeface="Kayra Aydin" panose="020F0503040000020004" pitchFamily="34" charset="0"/>
              </a:rPr>
              <a:t>   B) Kulaç</a:t>
            </a:r>
            <a:endParaRPr lang="tr-TR" sz="4400" dirty="0">
              <a:ln w="0"/>
              <a:latin typeface="Kayra Aydin" panose="020F0503040000020004" pitchFamily="34" charset="0"/>
            </a:endParaRPr>
          </a:p>
          <a:p>
            <a:pPr algn="ctr"/>
            <a:r>
              <a:rPr lang="tr-TR" sz="4400" dirty="0">
                <a:ln w="0"/>
                <a:latin typeface="Kayra Aydin" panose="020F0503040000020004" pitchFamily="34" charset="0"/>
              </a:rPr>
              <a:t>  C) Metre</a:t>
            </a:r>
            <a:endParaRPr lang="tr-TR" sz="4400" cap="none" spc="0" dirty="0">
              <a:ln w="0"/>
              <a:solidFill>
                <a:schemeClr val="tx1"/>
              </a:solidFill>
              <a:latin typeface="Kayra Aydin" panose="020F05030400000200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39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30"/>
    </mc:Choice>
    <mc:Fallback>
      <p:transition spd="slow" advTm="3613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7</a:t>
            </a:r>
            <a:endParaRPr lang="tr-TR" sz="2000" b="1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186E31C-5CBB-4F01-B0E3-386793CFE180}"/>
              </a:ext>
            </a:extLst>
          </p:cNvPr>
          <p:cNvSpPr/>
          <p:nvPr/>
        </p:nvSpPr>
        <p:spPr>
          <a:xfrm>
            <a:off x="2335980" y="506938"/>
            <a:ext cx="7821372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UZUNLUK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844225-6CAB-4BE4-8C63-239E2D0B2657}"/>
              </a:ext>
            </a:extLst>
          </p:cNvPr>
          <p:cNvSpPr/>
          <p:nvPr/>
        </p:nvSpPr>
        <p:spPr>
          <a:xfrm>
            <a:off x="872454" y="1737150"/>
            <a:ext cx="982193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FF0000"/>
                </a:solidFill>
                <a:latin typeface="Kayra Aydin" panose="020F0503040000020004" pitchFamily="34" charset="0"/>
              </a:rPr>
              <a:t>  </a:t>
            </a:r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Bir elin baş parmağı ile küçük parmağı arasındaki uzaklığa ne ad verilir ?</a:t>
            </a:r>
            <a:endParaRPr lang="tr-TR" sz="3600" cap="none" spc="0" dirty="0">
              <a:ln w="0"/>
              <a:solidFill>
                <a:srgbClr val="7030A0"/>
              </a:solidFill>
              <a:latin typeface="Kayra Aydin" panose="020F0503040000020004" pitchFamily="34" charset="0"/>
            </a:endParaRPr>
          </a:p>
          <a:p>
            <a:pPr algn="ctr"/>
            <a:endParaRPr lang="tr-TR" sz="1600" cap="none" spc="0" dirty="0">
              <a:ln w="0"/>
              <a:solidFill>
                <a:srgbClr val="FF0000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4800" dirty="0">
                <a:ln w="0"/>
                <a:latin typeface="Kayra Aydin" panose="020F0503040000020004" pitchFamily="34" charset="0"/>
              </a:rPr>
              <a:t>  </a:t>
            </a:r>
            <a:r>
              <a:rPr lang="tr-TR" sz="4400" dirty="0">
                <a:ln w="0"/>
                <a:latin typeface="Kayra Aydin" panose="020F0503040000020004" pitchFamily="34" charset="0"/>
              </a:rPr>
              <a:t>A) Ayak </a:t>
            </a:r>
          </a:p>
          <a:p>
            <a:pPr algn="ctr"/>
            <a:r>
              <a:rPr lang="tr-TR" sz="4400" cap="none" spc="0" dirty="0">
                <a:ln w="0"/>
                <a:solidFill>
                  <a:schemeClr val="tx1"/>
                </a:solidFill>
                <a:latin typeface="Kayra Aydin" panose="020F0503040000020004" pitchFamily="34" charset="0"/>
              </a:rPr>
              <a:t>   B) Kulaç</a:t>
            </a:r>
            <a:endParaRPr lang="tr-TR" sz="4400" dirty="0">
              <a:ln w="0"/>
              <a:latin typeface="Kayra Aydin" panose="020F0503040000020004" pitchFamily="34" charset="0"/>
            </a:endParaRPr>
          </a:p>
          <a:p>
            <a:pPr algn="ctr"/>
            <a:r>
              <a:rPr lang="tr-TR" sz="4400" dirty="0">
                <a:ln w="0"/>
                <a:latin typeface="Kayra Aydin" panose="020F0503040000020004" pitchFamily="34" charset="0"/>
              </a:rPr>
              <a:t>  C) Karış</a:t>
            </a:r>
            <a:endParaRPr lang="tr-TR" sz="4400" cap="none" spc="0" dirty="0">
              <a:ln w="0"/>
              <a:solidFill>
                <a:schemeClr val="tx1"/>
              </a:solidFill>
              <a:latin typeface="Kayra Aydin" panose="020F05030400000200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65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51"/>
    </mc:Choice>
    <mc:Fallback>
      <p:transition spd="slow" advTm="339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8</a:t>
            </a:r>
            <a:endParaRPr lang="tr-TR" sz="2000" b="1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186E31C-5CBB-4F01-B0E3-386793CFE180}"/>
              </a:ext>
            </a:extLst>
          </p:cNvPr>
          <p:cNvSpPr/>
          <p:nvPr/>
        </p:nvSpPr>
        <p:spPr>
          <a:xfrm>
            <a:off x="2335980" y="506938"/>
            <a:ext cx="7821372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UZUNLUK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844225-6CAB-4BE4-8C63-239E2D0B2657}"/>
              </a:ext>
            </a:extLst>
          </p:cNvPr>
          <p:cNvSpPr/>
          <p:nvPr/>
        </p:nvSpPr>
        <p:spPr>
          <a:xfrm>
            <a:off x="1185032" y="1449685"/>
            <a:ext cx="9821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FF0000"/>
                </a:solidFill>
                <a:latin typeface="Kayra Aydin" panose="020F0503040000020004" pitchFamily="34" charset="0"/>
              </a:rPr>
              <a:t>  </a:t>
            </a:r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Öğrencilerin uzundan kısaya doğru sıralanması hangisinde doğru verilmiştir?</a:t>
            </a:r>
          </a:p>
          <a:p>
            <a:pPr algn="ctr"/>
            <a:endParaRPr lang="tr-TR" sz="1600" cap="none" spc="0" dirty="0">
              <a:ln w="0"/>
              <a:solidFill>
                <a:srgbClr val="FF0000"/>
              </a:solidFill>
              <a:latin typeface="Kayra Aydin" panose="020F05030400000200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963ED3E-0F46-4FAB-8A24-BFB81FBEC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7" y="3050959"/>
            <a:ext cx="543649" cy="14975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CE97CE2-3DE8-4CBD-B4CF-C34FB86F2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86" y="2610141"/>
            <a:ext cx="1260785" cy="211397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44188BD-C615-47CF-AD4B-7E7FE0AA1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86" y="3303561"/>
            <a:ext cx="1115595" cy="1302092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0251D0E4-8A61-434F-9F94-2B9E029E087D}"/>
              </a:ext>
            </a:extLst>
          </p:cNvPr>
          <p:cNvSpPr/>
          <p:nvPr/>
        </p:nvSpPr>
        <p:spPr>
          <a:xfrm>
            <a:off x="440705" y="4608164"/>
            <a:ext cx="1260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600" b="1" dirty="0">
                <a:latin typeface="TTKB Dik Temel Abece" pitchFamily="2" charset="-94"/>
              </a:rPr>
              <a:t>Talha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1A32280C-4EC9-4BA8-BDBF-02C9A4F4FE6D}"/>
              </a:ext>
            </a:extLst>
          </p:cNvPr>
          <p:cNvSpPr/>
          <p:nvPr/>
        </p:nvSpPr>
        <p:spPr>
          <a:xfrm>
            <a:off x="2875171" y="4662159"/>
            <a:ext cx="1403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600" b="1" dirty="0">
                <a:latin typeface="TTKB Dik Temel Abece" pitchFamily="2" charset="-94"/>
              </a:rPr>
              <a:t>Gülçin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66997E5-4651-4192-A9F5-80383CBBDCD8}"/>
              </a:ext>
            </a:extLst>
          </p:cNvPr>
          <p:cNvSpPr/>
          <p:nvPr/>
        </p:nvSpPr>
        <p:spPr>
          <a:xfrm>
            <a:off x="1659696" y="4608164"/>
            <a:ext cx="1260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600" b="1" dirty="0">
                <a:latin typeface="TTKB Dik Temel Abece" pitchFamily="2" charset="-94"/>
              </a:rPr>
              <a:t>Deniz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705E2FC0-F45E-4308-B0E1-CCF68DB9100A}"/>
              </a:ext>
            </a:extLst>
          </p:cNvPr>
          <p:cNvSpPr/>
          <p:nvPr/>
        </p:nvSpPr>
        <p:spPr>
          <a:xfrm>
            <a:off x="4094230" y="2954937"/>
            <a:ext cx="639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ln w="0"/>
                <a:latin typeface="Kayra Aydin" panose="020F0503040000020004" pitchFamily="34" charset="0"/>
              </a:rPr>
              <a:t>   A) Deniz – Talha - Gülçin </a:t>
            </a:r>
          </a:p>
          <a:p>
            <a:pPr algn="ctr"/>
            <a:r>
              <a:rPr lang="tr-TR" sz="3600" dirty="0">
                <a:ln w="0"/>
                <a:latin typeface="Kayra Aydin" panose="020F0503040000020004" pitchFamily="34" charset="0"/>
              </a:rPr>
              <a:t>   B) Gülçin – Talha - Deniz</a:t>
            </a:r>
          </a:p>
          <a:p>
            <a:pPr algn="ctr"/>
            <a:r>
              <a:rPr lang="tr-TR" sz="3600" dirty="0">
                <a:ln w="0"/>
                <a:latin typeface="Kayra Aydin" panose="020F0503040000020004" pitchFamily="34" charset="0"/>
              </a:rPr>
              <a:t>   C) Deniz – Gülçin - Talha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1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82"/>
    </mc:Choice>
    <mc:Fallback>
      <p:transition spd="slow" advTm="8388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5.3|24.7|15.2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4.1|59.4|2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5.3|24.7|15.2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5.1|17.9|18.2|16.8|17.8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1.4|9.7|9.3|7.1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4.1|59.4|2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4.1|59.4|2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4.1|59.4|2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4.1|59.4|2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4.1|59.4|26.8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2EBBFF1-F770-42F9-96F2-24C0F0B4BA50}">
  <we:reference id="wa104380121" version="2.0.0.0" store="tr-TR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321</Words>
  <Application>Microsoft Office PowerPoint</Application>
  <PresentationFormat>Geniş ekran</PresentationFormat>
  <Paragraphs>94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Kayra Aydin</vt:lpstr>
      <vt:lpstr>Segoe UI Black</vt:lpstr>
      <vt:lpstr>Segoe UI Emoji</vt:lpstr>
      <vt:lpstr>TTKB Dik Temel Abece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Bey</dc:creator>
  <cp:lastModifiedBy>İsmail Bey</cp:lastModifiedBy>
  <cp:revision>87</cp:revision>
  <dcterms:created xsi:type="dcterms:W3CDTF">2020-04-26T05:46:17Z</dcterms:created>
  <dcterms:modified xsi:type="dcterms:W3CDTF">2020-05-30T11:43:45Z</dcterms:modified>
</cp:coreProperties>
</file>