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69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22.05.2020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tr/url?sa=i&amp;url=http%3A%2F%2Fwww.ambalaj.org.tr%2Ftr%2Fhaberler-abden-kaynak-israfinin-onune-gecmek-icin-donusum-hamlesi.html&amp;psig=AOvVaw2VmJ1UyP8zv8Y5muArZoX4&amp;ust=1590244879877000&amp;source=images&amp;cd=vfe&amp;ved=0CAIQjRxqFwoTCLijt_fZx-kCFQAAAAAdAAAAAB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url=https%3A%2F%2Fwww.kilsanblog.com%2Fyesil-cevreci-ekolojik%2Fgeri-donusum-geri-kazanim%2F&amp;psig=AOvVaw2VmJ1UyP8zv8Y5muArZoX4&amp;ust=1590244879877000&amp;source=images&amp;cd=vfe&amp;ved=0CAIQjRxqFwoTCLijt_fZx-kCFQAAAAAdAAAAAB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url=http%3A%2F%2Fwww.diken.com.tr%2Fdunya-cokerken-cevre-kirliligi-yil-bes-yasin-altindaki-1-7-milyon-cocugu-olduruyor%2F&amp;psig=AOvVaw07XT4GZ9Xab_lZ7fHX81Zm&amp;ust=1590245535897000&amp;source=images&amp;cd=vfe&amp;ved=0CAIQjRxqFwoTCOiYmbLcx-kCFQAAAAAdAAAAABA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tr/url?sa=i&amp;url=http%3A%2F%2Fwww.haber7.com%2Fsamsun%2F2752800-samsunda-atik-yag-ve-pil-toplama-calismalari&amp;psig=AOvVaw3fPiSUOqKFlh1l4waRVKyZ&amp;ust=1590245798233000&amp;source=images&amp;cd=vfe&amp;ved=0CAIQjRxqFwoTCJDGwrLdx-k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tr/url?sa=i&amp;url=http%3A%2F%2Fwww.birsorunvar.com%2Fpillerin-geri-donusumu%2F&amp;psig=AOvVaw2wUptlGGZiF7AUbavsRRSw&amp;ust=1590245899796000&amp;source=images&amp;cd=vfe&amp;ved=0CAIQjRxqFwoTCJjj3-Hdx-kCFQAAAAAdAAAAABA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2636912"/>
            <a:ext cx="763284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3D0DC3"/>
                </a:solidFill>
                <a:latin typeface="Kayra Aydin" pitchFamily="34" charset="0"/>
              </a:rPr>
              <a:t>GERİ  DÖNÜŞÜMÜN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ln w="11430"/>
                <a:solidFill>
                  <a:srgbClr val="3D0DC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yra Aydin" pitchFamily="34" charset="0"/>
                <a:cs typeface="+mn-cs"/>
              </a:rPr>
              <a:t>ÖNEMİ</a:t>
            </a:r>
            <a:endParaRPr lang="tr-TR" sz="4800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11560" y="260648"/>
            <a:ext cx="813690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Egitimhane ABC" pitchFamily="2" charset="0"/>
              </a:rPr>
              <a:t>Biliyorsunuz, bazı atıkların işlenerek yeniden </a:t>
            </a:r>
            <a:r>
              <a:rPr lang="tr-TR" sz="3200" dirty="0" smtClean="0">
                <a:latin typeface="Egitimhane ABC" pitchFamily="2" charset="0"/>
              </a:rPr>
              <a:t>değerlendirilmesine “</a:t>
            </a:r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geri </a:t>
            </a:r>
            <a:r>
              <a:rPr lang="tr-TR" sz="3200" dirty="0" smtClean="0">
                <a:solidFill>
                  <a:srgbClr val="FF0000"/>
                </a:solidFill>
                <a:latin typeface="Egitimhane ABC" pitchFamily="2" charset="0"/>
              </a:rPr>
              <a:t>dönüşüm</a:t>
            </a:r>
            <a:r>
              <a:rPr lang="tr-TR" sz="3200" dirty="0" smtClean="0">
                <a:latin typeface="Egitimhane ABC" pitchFamily="2" charset="0"/>
              </a:rPr>
              <a:t>” denir. Geri </a:t>
            </a:r>
            <a:r>
              <a:rPr lang="tr-TR" sz="3200" dirty="0" smtClean="0">
                <a:latin typeface="Egitimhane ABC" pitchFamily="2" charset="0"/>
              </a:rPr>
              <a:t>dönüşüm sayesinde </a:t>
            </a:r>
            <a:r>
              <a:rPr lang="tr-TR" sz="3200" dirty="0" smtClean="0">
                <a:latin typeface="Egitimhane ABC" pitchFamily="2" charset="0"/>
              </a:rPr>
              <a:t>hem doğadaki kaynakların tüketiminin </a:t>
            </a:r>
            <a:r>
              <a:rPr lang="tr-TR" sz="3200" dirty="0" smtClean="0">
                <a:latin typeface="Egitimhane ABC" pitchFamily="2" charset="0"/>
              </a:rPr>
              <a:t>hem de </a:t>
            </a:r>
            <a:r>
              <a:rPr lang="tr-TR" sz="3200" dirty="0" smtClean="0">
                <a:latin typeface="Egitimhane ABC" pitchFamily="2" charset="0"/>
              </a:rPr>
              <a:t>çevre kirliliğinin azalmasını sağlarız.</a:t>
            </a:r>
            <a:endParaRPr lang="tr-TR" sz="3200" dirty="0" smtClean="0">
              <a:latin typeface="Egitimhane ABC" pitchFamily="2" charset="0"/>
            </a:endParaRPr>
          </a:p>
        </p:txBody>
      </p:sp>
      <p:pic>
        <p:nvPicPr>
          <p:cNvPr id="8194" name="Picture 2" descr="Ambalaj Sanayicileri Derneğ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892147"/>
            <a:ext cx="4320481" cy="3921229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2867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000" dirty="0" smtClean="0">
                <a:latin typeface="Egitimhane ABC" pitchFamily="2" charset="0"/>
              </a:rPr>
              <a:t>İhtiyaçlarımızın büyük bir </a:t>
            </a:r>
            <a:r>
              <a:rPr lang="tr-TR" sz="3000" dirty="0" smtClean="0">
                <a:latin typeface="Egitimhane ABC" pitchFamily="2" charset="0"/>
              </a:rPr>
              <a:t>bölümünü ambalaj içe-</a:t>
            </a:r>
            <a:r>
              <a:rPr lang="tr-TR" sz="3000" dirty="0" err="1" smtClean="0">
                <a:latin typeface="Egitimhane ABC" pitchFamily="2" charset="0"/>
              </a:rPr>
              <a:t>risinde</a:t>
            </a:r>
            <a:r>
              <a:rPr lang="tr-TR" sz="3000" dirty="0" smtClean="0">
                <a:latin typeface="Egitimhane ABC" pitchFamily="2" charset="0"/>
              </a:rPr>
              <a:t> satın alırız</a:t>
            </a:r>
            <a:r>
              <a:rPr lang="tr-TR" sz="3000" dirty="0" smtClean="0">
                <a:latin typeface="Egitimhane ABC" pitchFamily="2" charset="0"/>
              </a:rPr>
              <a:t>. Ambalajlar, geri dönüşümlü</a:t>
            </a:r>
          </a:p>
          <a:p>
            <a:pPr algn="just"/>
            <a:r>
              <a:rPr lang="tr-TR" sz="3000" dirty="0" smtClean="0">
                <a:latin typeface="Egitimhane ABC" pitchFamily="2" charset="0"/>
              </a:rPr>
              <a:t>atıklardır. Bu nedenle </a:t>
            </a:r>
            <a:r>
              <a:rPr lang="tr-TR" sz="3000" dirty="0" smtClean="0">
                <a:latin typeface="Egitimhane ABC" pitchFamily="2" charset="0"/>
              </a:rPr>
              <a:t>ürünü kullanınca </a:t>
            </a:r>
            <a:r>
              <a:rPr lang="tr-TR" sz="3000" dirty="0" smtClean="0">
                <a:latin typeface="Egitimhane ABC" pitchFamily="2" charset="0"/>
              </a:rPr>
              <a:t>ambalajını uygun </a:t>
            </a:r>
            <a:r>
              <a:rPr lang="tr-TR" sz="3000" dirty="0" smtClean="0">
                <a:latin typeface="Egitimhane ABC" pitchFamily="2" charset="0"/>
              </a:rPr>
              <a:t>geri dönüşüm </a:t>
            </a:r>
            <a:r>
              <a:rPr lang="tr-TR" sz="3000" dirty="0" smtClean="0">
                <a:latin typeface="Egitimhane ABC" pitchFamily="2" charset="0"/>
              </a:rPr>
              <a:t>kutusuna atarız. Böylece</a:t>
            </a:r>
          </a:p>
          <a:p>
            <a:pPr algn="just"/>
            <a:r>
              <a:rPr lang="tr-TR" sz="3000" dirty="0" smtClean="0">
                <a:latin typeface="Egitimhane ABC" pitchFamily="2" charset="0"/>
              </a:rPr>
              <a:t>atıkların türlerine göre </a:t>
            </a:r>
            <a:r>
              <a:rPr lang="tr-TR" sz="3000" dirty="0" smtClean="0">
                <a:latin typeface="Egitimhane ABC" pitchFamily="2" charset="0"/>
              </a:rPr>
              <a:t>ayrılıp işlenmesini kolay-</a:t>
            </a:r>
            <a:r>
              <a:rPr lang="tr-TR" sz="3000" dirty="0" err="1" smtClean="0">
                <a:latin typeface="Egitimhane ABC" pitchFamily="2" charset="0"/>
              </a:rPr>
              <a:t>laştırırız</a:t>
            </a:r>
            <a:r>
              <a:rPr lang="tr-TR" sz="3000" dirty="0" smtClean="0">
                <a:latin typeface="Egitimhane ABC" pitchFamily="2" charset="0"/>
              </a:rPr>
              <a:t>. </a:t>
            </a:r>
            <a:r>
              <a:rPr lang="tr-TR" sz="3000" dirty="0" smtClean="0">
                <a:latin typeface="Egitimhane ABC" pitchFamily="2" charset="0"/>
              </a:rPr>
              <a:t>Yani geri </a:t>
            </a:r>
            <a:r>
              <a:rPr lang="tr-TR" sz="3000" dirty="0" smtClean="0">
                <a:latin typeface="Egitimhane ABC" pitchFamily="2" charset="0"/>
              </a:rPr>
              <a:t>dönüşüme katkı sağlarız.</a:t>
            </a:r>
            <a:endParaRPr lang="tr-TR" sz="3000" dirty="0" smtClean="0">
              <a:latin typeface="Egitimhane ABC" pitchFamily="2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883790" cy="33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Geri dönüşüm, geri kazanım • Kilsan Bl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2828"/>
            <a:ext cx="2361788" cy="3715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dirty="0" smtClean="0">
                <a:latin typeface="Egitimhane ABC" pitchFamily="2" charset="0"/>
              </a:rPr>
              <a:t>Geri dönüşümü yapılmazsa metal, kâğıt, plastik ve cam </a:t>
            </a:r>
            <a:r>
              <a:rPr lang="tr-TR" sz="3200" dirty="0" smtClean="0">
                <a:latin typeface="Egitimhane ABC" pitchFamily="2" charset="0"/>
              </a:rPr>
              <a:t>atıklar çöp </a:t>
            </a:r>
            <a:r>
              <a:rPr lang="tr-TR" sz="3200" dirty="0" smtClean="0">
                <a:latin typeface="Egitimhane ABC" pitchFamily="2" charset="0"/>
              </a:rPr>
              <a:t>alanlarında birikir. Bu durum </a:t>
            </a:r>
            <a:r>
              <a:rPr lang="tr-TR" sz="3200" dirty="0" err="1" smtClean="0">
                <a:latin typeface="Egitimhane ABC" pitchFamily="2" charset="0"/>
              </a:rPr>
              <a:t>çev</a:t>
            </a:r>
            <a:r>
              <a:rPr lang="tr-TR" sz="3200" dirty="0" smtClean="0">
                <a:latin typeface="Egitimhane ABC" pitchFamily="2" charset="0"/>
              </a:rPr>
              <a:t>-re </a:t>
            </a:r>
            <a:r>
              <a:rPr lang="tr-TR" sz="3200" dirty="0" smtClean="0">
                <a:latin typeface="Egitimhane ABC" pitchFamily="2" charset="0"/>
              </a:rPr>
              <a:t>kirliliğinin artmasına </a:t>
            </a:r>
            <a:r>
              <a:rPr lang="tr-TR" sz="3200" dirty="0" smtClean="0">
                <a:latin typeface="Egitimhane ABC" pitchFamily="2" charset="0"/>
              </a:rPr>
              <a:t>neden olur</a:t>
            </a:r>
            <a:r>
              <a:rPr lang="tr-TR" sz="3200" dirty="0" smtClean="0">
                <a:latin typeface="Egitimhane ABC" pitchFamily="2" charset="0"/>
              </a:rPr>
              <a:t>.</a:t>
            </a:r>
            <a:endParaRPr lang="tr-TR" sz="3200" dirty="0" smtClean="0">
              <a:latin typeface="Egitimhane ABC" pitchFamily="2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988" y="2780928"/>
            <a:ext cx="4381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ünya çökerken: Çevre kirliliği her yıl beş yaşın altındaki 1.7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15112"/>
            <a:ext cx="4139952" cy="2758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800" dirty="0" smtClean="0">
                <a:latin typeface="Egitimhane ABC" pitchFamily="2" charset="0"/>
              </a:rPr>
              <a:t>Pillerin ve bitkisel yağ atıklarının da geri dönüşümü </a:t>
            </a:r>
            <a:r>
              <a:rPr lang="tr-TR" sz="2800" dirty="0" smtClean="0">
                <a:latin typeface="Egitimhane ABC" pitchFamily="2" charset="0"/>
              </a:rPr>
              <a:t>yapı-</a:t>
            </a:r>
            <a:r>
              <a:rPr lang="tr-TR" sz="2800" dirty="0" err="1" smtClean="0">
                <a:latin typeface="Egitimhane ABC" pitchFamily="2" charset="0"/>
              </a:rPr>
              <a:t>labilir</a:t>
            </a:r>
            <a:r>
              <a:rPr lang="tr-TR" sz="2800" dirty="0" smtClean="0">
                <a:latin typeface="Egitimhane ABC" pitchFamily="2" charset="0"/>
              </a:rPr>
              <a:t>. Üstelik </a:t>
            </a:r>
            <a:r>
              <a:rPr lang="tr-TR" sz="2800" dirty="0" smtClean="0">
                <a:latin typeface="Egitimhane ABC" pitchFamily="2" charset="0"/>
              </a:rPr>
              <a:t>geri dönüşümü yapılmazsa bu atıkların </a:t>
            </a:r>
            <a:r>
              <a:rPr lang="tr-TR" sz="2800" dirty="0" smtClean="0">
                <a:latin typeface="Egitimhane ABC" pitchFamily="2" charset="0"/>
              </a:rPr>
              <a:t>ne-den </a:t>
            </a:r>
            <a:r>
              <a:rPr lang="tr-TR" sz="2800" dirty="0" smtClean="0">
                <a:latin typeface="Egitimhane ABC" pitchFamily="2" charset="0"/>
              </a:rPr>
              <a:t>olduğu </a:t>
            </a:r>
            <a:r>
              <a:rPr lang="tr-TR" sz="2800" dirty="0" smtClean="0">
                <a:latin typeface="Egitimhane ABC" pitchFamily="2" charset="0"/>
              </a:rPr>
              <a:t>çevre kirliliğinin </a:t>
            </a:r>
            <a:r>
              <a:rPr lang="tr-TR" sz="2800" dirty="0" smtClean="0">
                <a:latin typeface="Egitimhane ABC" pitchFamily="2" charset="0"/>
              </a:rPr>
              <a:t>tehlikeli sonuçları olabilir. </a:t>
            </a:r>
            <a:r>
              <a:rPr lang="tr-TR" sz="2800" dirty="0" smtClean="0">
                <a:latin typeface="Egitimhane ABC" pitchFamily="2" charset="0"/>
              </a:rPr>
              <a:t>Çünkü </a:t>
            </a:r>
            <a:r>
              <a:rPr lang="tr-TR" sz="2800" dirty="0" smtClean="0">
                <a:latin typeface="Egitimhane ABC" pitchFamily="2" charset="0"/>
              </a:rPr>
              <a:t>pillerin içeriğinde </a:t>
            </a:r>
            <a:r>
              <a:rPr lang="tr-TR" sz="2800" dirty="0" smtClean="0">
                <a:latin typeface="Egitimhane ABC" pitchFamily="2" charset="0"/>
              </a:rPr>
              <a:t>zehirli maddeler </a:t>
            </a:r>
            <a:r>
              <a:rPr lang="tr-TR" sz="2800" dirty="0" smtClean="0">
                <a:latin typeface="Egitimhane ABC" pitchFamily="2" charset="0"/>
              </a:rPr>
              <a:t>bulunur. Çöp alanlarına atılan pillerin içeriğindeki </a:t>
            </a:r>
            <a:r>
              <a:rPr lang="tr-TR" sz="2800" dirty="0" smtClean="0">
                <a:latin typeface="Egitimhane ABC" pitchFamily="2" charset="0"/>
              </a:rPr>
              <a:t>bu zehirli </a:t>
            </a:r>
            <a:r>
              <a:rPr lang="tr-TR" sz="2800" dirty="0" smtClean="0">
                <a:latin typeface="Egitimhane ABC" pitchFamily="2" charset="0"/>
              </a:rPr>
              <a:t>maddeler toprakta birikir, su kaynaklarına karışır. </a:t>
            </a:r>
            <a:r>
              <a:rPr lang="tr-TR" sz="2800" dirty="0" smtClean="0">
                <a:latin typeface="Egitimhane ABC" pitchFamily="2" charset="0"/>
              </a:rPr>
              <a:t>Lavabolara </a:t>
            </a:r>
            <a:r>
              <a:rPr lang="tr-TR" sz="2800" dirty="0" err="1" smtClean="0">
                <a:latin typeface="Egitimhane ABC" pitchFamily="2" charset="0"/>
              </a:rPr>
              <a:t>dö</a:t>
            </a:r>
            <a:r>
              <a:rPr lang="tr-TR" sz="2800" dirty="0" smtClean="0">
                <a:latin typeface="Egitimhane ABC" pitchFamily="2" charset="0"/>
              </a:rPr>
              <a:t>-</a:t>
            </a:r>
            <a:r>
              <a:rPr lang="tr-TR" sz="2800" dirty="0" err="1" smtClean="0">
                <a:latin typeface="Egitimhane ABC" pitchFamily="2" charset="0"/>
              </a:rPr>
              <a:t>külen</a:t>
            </a:r>
            <a:r>
              <a:rPr lang="tr-TR" sz="2800" dirty="0" smtClean="0">
                <a:latin typeface="Egitimhane ABC" pitchFamily="2" charset="0"/>
              </a:rPr>
              <a:t>, çöp alanlarına atılan bitkisel yağ atıkları da </a:t>
            </a:r>
            <a:r>
              <a:rPr lang="tr-TR" sz="2800" dirty="0" smtClean="0">
                <a:latin typeface="Egitimhane ABC" pitchFamily="2" charset="0"/>
              </a:rPr>
              <a:t>top-</a:t>
            </a:r>
            <a:r>
              <a:rPr lang="tr-TR" sz="2800" dirty="0" err="1" smtClean="0">
                <a:latin typeface="Egitimhane ABC" pitchFamily="2" charset="0"/>
              </a:rPr>
              <a:t>rağı</a:t>
            </a:r>
            <a:r>
              <a:rPr lang="tr-TR" sz="2800" dirty="0" smtClean="0">
                <a:latin typeface="Egitimhane ABC" pitchFamily="2" charset="0"/>
              </a:rPr>
              <a:t> ve </a:t>
            </a:r>
            <a:r>
              <a:rPr lang="tr-TR" sz="2800" dirty="0" smtClean="0">
                <a:latin typeface="Egitimhane ABC" pitchFamily="2" charset="0"/>
              </a:rPr>
              <a:t>su kaynaklarını kirletir.</a:t>
            </a:r>
            <a:endParaRPr lang="tr-TR" sz="2800" dirty="0" smtClean="0">
              <a:latin typeface="Egitimhane ABC" pitchFamily="2" charset="0"/>
            </a:endParaRPr>
          </a:p>
        </p:txBody>
      </p:sp>
      <p:pic>
        <p:nvPicPr>
          <p:cNvPr id="5122" name="Picture 2" descr="Samsun haberleri Samsun'da atık yağ ve pil toplama çalışmaları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968552" cy="2884967"/>
          </a:xfrm>
          <a:prstGeom prst="rect">
            <a:avLst/>
          </a:prstGeom>
          <a:noFill/>
        </p:spPr>
      </p:pic>
      <p:pic>
        <p:nvPicPr>
          <p:cNvPr id="5124" name="Picture 4" descr="Pillerin Geri Dönüşümü – Bir Sorun V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2045973" cy="3068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Egitimhane ABC" pitchFamily="2" charset="0"/>
              </a:rPr>
              <a:t>Geri dönüşüm kutularına atılan atıklar çöpe karışmaz, </a:t>
            </a:r>
            <a:r>
              <a:rPr lang="tr-TR" sz="2800" dirty="0" smtClean="0">
                <a:latin typeface="Egitimhane ABC" pitchFamily="2" charset="0"/>
              </a:rPr>
              <a:t>böylece kirlenmeleri </a:t>
            </a:r>
            <a:r>
              <a:rPr lang="tr-TR" sz="2800" dirty="0" smtClean="0">
                <a:latin typeface="Egitimhane ABC" pitchFamily="2" charset="0"/>
              </a:rPr>
              <a:t>önlenir. Kutularda biriken atıklar </a:t>
            </a:r>
            <a:r>
              <a:rPr lang="tr-TR" sz="2800" dirty="0" err="1" smtClean="0">
                <a:latin typeface="Egitimhane ABC" pitchFamily="2" charset="0"/>
              </a:rPr>
              <a:t>ge</a:t>
            </a:r>
            <a:r>
              <a:rPr lang="tr-TR" sz="2800" dirty="0" smtClean="0">
                <a:latin typeface="Egitimhane ABC" pitchFamily="2" charset="0"/>
              </a:rPr>
              <a:t>-</a:t>
            </a:r>
            <a:r>
              <a:rPr lang="tr-TR" sz="2800" dirty="0" err="1" smtClean="0">
                <a:latin typeface="Egitimhane ABC" pitchFamily="2" charset="0"/>
              </a:rPr>
              <a:t>ri</a:t>
            </a:r>
            <a:r>
              <a:rPr lang="tr-TR" sz="2800" dirty="0" smtClean="0">
                <a:latin typeface="Egitimhane ABC" pitchFamily="2" charset="0"/>
              </a:rPr>
              <a:t> </a:t>
            </a:r>
            <a:r>
              <a:rPr lang="tr-TR" sz="2800" dirty="0" smtClean="0">
                <a:latin typeface="Egitimhane ABC" pitchFamily="2" charset="0"/>
              </a:rPr>
              <a:t>dönüşüm </a:t>
            </a:r>
            <a:r>
              <a:rPr lang="tr-TR" sz="2800" dirty="0" smtClean="0">
                <a:latin typeface="Egitimhane ABC" pitchFamily="2" charset="0"/>
              </a:rPr>
              <a:t>tesislerine ulaştırılarak </a:t>
            </a:r>
            <a:r>
              <a:rPr lang="tr-TR" sz="2800" dirty="0" smtClean="0">
                <a:latin typeface="Egitimhane ABC" pitchFamily="2" charset="0"/>
              </a:rPr>
              <a:t>türlerine göre işlenir. Ardından üretimde </a:t>
            </a:r>
            <a:r>
              <a:rPr lang="tr-TR" sz="2800" dirty="0" smtClean="0">
                <a:latin typeface="Egitimhane ABC" pitchFamily="2" charset="0"/>
              </a:rPr>
              <a:t>kullanılmak üzere </a:t>
            </a:r>
            <a:r>
              <a:rPr lang="tr-TR" sz="2800" dirty="0" smtClean="0">
                <a:latin typeface="Egitimhane ABC" pitchFamily="2" charset="0"/>
              </a:rPr>
              <a:t>ilgili fabrikalara ulaştırılır. Fabrikalarda tekrar </a:t>
            </a:r>
            <a:r>
              <a:rPr lang="tr-TR" sz="2800" dirty="0" smtClean="0">
                <a:latin typeface="Egitimhane ABC" pitchFamily="2" charset="0"/>
              </a:rPr>
              <a:t>kullanılabilir hâle getiri-</a:t>
            </a:r>
            <a:r>
              <a:rPr lang="tr-TR" sz="2800" dirty="0" err="1" smtClean="0">
                <a:latin typeface="Egitimhane ABC" pitchFamily="2" charset="0"/>
              </a:rPr>
              <a:t>lerek</a:t>
            </a:r>
            <a:r>
              <a:rPr lang="tr-TR" sz="2800" dirty="0" smtClean="0">
                <a:latin typeface="Egitimhane ABC" pitchFamily="2" charset="0"/>
              </a:rPr>
              <a:t> </a:t>
            </a:r>
            <a:r>
              <a:rPr lang="tr-TR" sz="2800" dirty="0" smtClean="0">
                <a:latin typeface="Egitimhane ABC" pitchFamily="2" charset="0"/>
              </a:rPr>
              <a:t>geri dönüşüm sağlanır.</a:t>
            </a:r>
            <a:endParaRPr lang="tr-TR" sz="2800" dirty="0" smtClean="0">
              <a:latin typeface="Egitimhane ABC" pitchFamily="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616624" cy="37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202</Words>
  <Application>Microsoft Office PowerPoint</Application>
  <PresentationFormat>Ekran Gösterisi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XCLUSiVE</cp:lastModifiedBy>
  <cp:revision>273</cp:revision>
  <dcterms:created xsi:type="dcterms:W3CDTF">2015-01-18T05:02:21Z</dcterms:created>
  <dcterms:modified xsi:type="dcterms:W3CDTF">2020-05-22T15:02:40Z</dcterms:modified>
</cp:coreProperties>
</file>