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719" r:id="rId2"/>
  </p:sldMasterIdLst>
  <p:notesMasterIdLst>
    <p:notesMasterId r:id="rId11"/>
  </p:notesMasterIdLst>
  <p:sldIdLst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991EB-4A5B-4E2C-AC31-F16589BE9650}" type="datetimeFigureOut">
              <a:rPr lang="tr-TR" smtClean="0"/>
              <a:t>11.04.2020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2C22-7148-4BE0-8D1F-79A6CB9E0A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42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2C22-7148-4BE0-8D1F-79A6CB9E0A9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58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2C22-7148-4BE0-8D1F-79A6CB9E0A9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79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2C22-7148-4BE0-8D1F-79A6CB9E0A9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84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2C22-7148-4BE0-8D1F-79A6CB9E0A9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437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2C22-7148-4BE0-8D1F-79A6CB9E0A9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516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2C22-7148-4BE0-8D1F-79A6CB9E0A9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95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9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18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9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9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44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5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8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81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3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43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7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6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64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3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0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3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9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1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5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04" r:id="rId5"/>
    <p:sldLayoutId id="2147483805" r:id="rId6"/>
    <p:sldLayoutId id="2147483810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0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2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fif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fif"/><Relationship Id="rId14" Type="http://schemas.openxmlformats.org/officeDocument/2006/relationships/image" Target="../media/image1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39D9814A-8E76-4B21-8A97-A50C10684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5315"/>
            <a:ext cx="12009535" cy="6662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F78FB7FF-0D24-4EFC-A62C-BAE3E391AB3B}"/>
              </a:ext>
            </a:extLst>
          </p:cNvPr>
          <p:cNvSpPr/>
          <p:nvPr/>
        </p:nvSpPr>
        <p:spPr>
          <a:xfrm>
            <a:off x="2124293" y="2736015"/>
            <a:ext cx="71387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Ü</a:t>
            </a:r>
            <a:r>
              <a:rPr lang="tr-T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RETTİKLERİMİZ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6A026E-9225-42AD-946D-CF9241B2B594}"/>
              </a:ext>
            </a:extLst>
          </p:cNvPr>
          <p:cNvSpPr txBox="1"/>
          <p:nvPr/>
        </p:nvSpPr>
        <p:spPr>
          <a:xfrm>
            <a:off x="7949681" y="6064898"/>
            <a:ext cx="395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Yeşim MARGILIÇ – Ahmet YILDIRIM</a:t>
            </a:r>
          </a:p>
        </p:txBody>
      </p:sp>
    </p:spTree>
    <p:extLst>
      <p:ext uri="{BB962C8B-B14F-4D97-AF65-F5344CB8AC3E}">
        <p14:creationId xmlns:p14="http://schemas.microsoft.com/office/powerpoint/2010/main" val="8716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B26DD1-C74E-4169-9156-2A17A1916737}"/>
              </a:ext>
            </a:extLst>
          </p:cNvPr>
          <p:cNvSpPr txBox="1"/>
          <p:nvPr/>
        </p:nvSpPr>
        <p:spPr>
          <a:xfrm>
            <a:off x="835826" y="707810"/>
            <a:ext cx="1085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Üretim: </a:t>
            </a:r>
            <a:r>
              <a:rPr lang="tr-T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Belirli faaliyetler ve işlemler sonucu yeni bir mal ya da hizmet meydana getirmeye </a:t>
            </a:r>
            <a:r>
              <a:rPr lang="tr-TR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üretim</a:t>
            </a:r>
            <a:r>
              <a:rPr lang="tr-T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BEBC675-1771-4CD5-BF0C-4B7AD70F0E60}"/>
              </a:ext>
            </a:extLst>
          </p:cNvPr>
          <p:cNvSpPr txBox="1"/>
          <p:nvPr/>
        </p:nvSpPr>
        <p:spPr>
          <a:xfrm>
            <a:off x="979714" y="2733870"/>
            <a:ext cx="10571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  **İnsanların ihtiyaçlarını karşılamak amacıyla pek çok alanda üretim yapılır. </a:t>
            </a:r>
            <a:r>
              <a:rPr lang="tr-TR" sz="3600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 şunlardır: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Tarım</a:t>
            </a:r>
          </a:p>
          <a:p>
            <a:pPr marL="2400300" lvl="4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Hayvancılık</a:t>
            </a:r>
          </a:p>
          <a:p>
            <a:pPr marL="3771900" lvl="7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Sanayidir.</a:t>
            </a:r>
          </a:p>
          <a:p>
            <a:endParaRPr lang="tr-TR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8B537D5-8546-4515-AC6E-DBD872F29DA0}"/>
              </a:ext>
            </a:extLst>
          </p:cNvPr>
          <p:cNvSpPr/>
          <p:nvPr/>
        </p:nvSpPr>
        <p:spPr>
          <a:xfrm>
            <a:off x="183503" y="195943"/>
            <a:ext cx="11824996" cy="646611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5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B26DD1-C74E-4169-9156-2A17A1916737}"/>
              </a:ext>
            </a:extLst>
          </p:cNvPr>
          <p:cNvSpPr txBox="1"/>
          <p:nvPr/>
        </p:nvSpPr>
        <p:spPr>
          <a:xfrm>
            <a:off x="641685" y="571839"/>
            <a:ext cx="11366812" cy="57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</a:t>
            </a:r>
            <a:r>
              <a:rPr lang="tr-TR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Tarım Faaliyetleri: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Toprağın ekilmesi ve elde edilen ürünlerin toplanmasıyla ilgili işler tarımsal faaliyetlerdir.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 çok köylerde ve geniş arazilerde yapılır. Hatta köydeki insanların geçim kaynağıdır.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Ülkemiz tarım ürünleri açısından zengin bir ülkedir.</a:t>
            </a:r>
          </a:p>
          <a:p>
            <a:pPr>
              <a:lnSpc>
                <a:spcPct val="150000"/>
              </a:lnSpc>
            </a:pPr>
            <a:r>
              <a:rPr lang="tr-TR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**NOT: </a:t>
            </a:r>
            <a:r>
              <a:rPr lang="tr-T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Seracılık da tarım faaliyetidir.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8B537D5-8546-4515-AC6E-DBD872F29DA0}"/>
              </a:ext>
            </a:extLst>
          </p:cNvPr>
          <p:cNvSpPr/>
          <p:nvPr/>
        </p:nvSpPr>
        <p:spPr>
          <a:xfrm>
            <a:off x="183503" y="195943"/>
            <a:ext cx="11824996" cy="646611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8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B26DD1-C74E-4169-9156-2A17A1916737}"/>
              </a:ext>
            </a:extLst>
          </p:cNvPr>
          <p:cNvSpPr txBox="1"/>
          <p:nvPr/>
        </p:nvSpPr>
        <p:spPr>
          <a:xfrm>
            <a:off x="289249" y="487863"/>
            <a:ext cx="11902751" cy="57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</a:t>
            </a:r>
            <a:r>
              <a:rPr lang="tr-TR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Ülkemizin: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3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Kuzeyinde;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çay, fındık, mısır, sarımsak.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3600" b="1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Güneyinde;</a:t>
            </a:r>
            <a:r>
              <a:rPr lang="tr-TR" sz="3600" dirty="0" err="1"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, portakal, çilek, greyfurt, limon, pamuk.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3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Batısında;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zeytin, üzüm, incir, domates.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3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İç bölümünde;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buğday, arpa, havuç, kavun, patates.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36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Doğusunda; </a:t>
            </a:r>
            <a:r>
              <a:rPr lang="tr-T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karpuz, biber, domates, </a:t>
            </a:r>
            <a:r>
              <a:rPr lang="tr-TR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antep</a:t>
            </a:r>
            <a:r>
              <a:rPr lang="tr-T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fıstığı.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8B537D5-8546-4515-AC6E-DBD872F29DA0}"/>
              </a:ext>
            </a:extLst>
          </p:cNvPr>
          <p:cNvSpPr/>
          <p:nvPr/>
        </p:nvSpPr>
        <p:spPr>
          <a:xfrm>
            <a:off x="183503" y="195943"/>
            <a:ext cx="11824996" cy="646611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7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metin, harita içeren bir resim&#10;&#10;Açıklama otomatik olarak oluşturuldu">
            <a:extLst>
              <a:ext uri="{FF2B5EF4-FFF2-40B4-BE49-F238E27FC236}">
                <a16:creationId xmlns:a16="http://schemas.microsoft.com/office/drawing/2014/main" id="{CB1B199B-CDC1-47DD-8876-2DB711392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6" y="935772"/>
            <a:ext cx="9822252" cy="4642068"/>
          </a:xfrm>
          <a:prstGeom prst="rect">
            <a:avLst/>
          </a:prstGeom>
        </p:spPr>
      </p:pic>
      <p:pic>
        <p:nvPicPr>
          <p:cNvPr id="73" name="Resim 72" descr="bardak, tablo, kahve, oturma içeren bir resim&#10;&#10;Açıklama otomatik olarak oluşturuldu">
            <a:extLst>
              <a:ext uri="{FF2B5EF4-FFF2-40B4-BE49-F238E27FC236}">
                <a16:creationId xmlns:a16="http://schemas.microsoft.com/office/drawing/2014/main" id="{9FE10F0D-09C4-45F0-ADE5-546294AB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90" y="847230"/>
            <a:ext cx="1740086" cy="1547999"/>
          </a:xfrm>
          <a:prstGeom prst="rect">
            <a:avLst/>
          </a:prstGeom>
        </p:spPr>
      </p:pic>
      <p:pic>
        <p:nvPicPr>
          <p:cNvPr id="61" name="Resim 60" descr="turunçgillerden, portakal, meyve, tablo içeren bir resim&#10;&#10;Açıklama otomatik olarak oluşturuldu">
            <a:extLst>
              <a:ext uri="{FF2B5EF4-FFF2-40B4-BE49-F238E27FC236}">
                <a16:creationId xmlns:a16="http://schemas.microsoft.com/office/drawing/2014/main" id="{E0FE5181-2863-41C0-AFE2-1D888FA95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76" y="5620533"/>
            <a:ext cx="1181165" cy="1181165"/>
          </a:xfrm>
          <a:prstGeom prst="rect">
            <a:avLst/>
          </a:prstGeom>
        </p:spPr>
      </p:pic>
      <p:pic>
        <p:nvPicPr>
          <p:cNvPr id="57" name="Resim 56" descr="çiçek, bitki içeren bir resim&#10;&#10;Açıklama otomatik olarak oluşturuldu">
            <a:extLst>
              <a:ext uri="{FF2B5EF4-FFF2-40B4-BE49-F238E27FC236}">
                <a16:creationId xmlns:a16="http://schemas.microsoft.com/office/drawing/2014/main" id="{32824F27-9EFC-45E4-8D6E-E8A213834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1" y="5535969"/>
            <a:ext cx="1351649" cy="1351649"/>
          </a:xfrm>
          <a:prstGeom prst="rect">
            <a:avLst/>
          </a:prstGeom>
        </p:spPr>
      </p:pic>
      <p:pic>
        <p:nvPicPr>
          <p:cNvPr id="52" name="Resim 51" descr="üzüm, meyve, yiyecek içeren bir resim&#10;&#10;Açıklama otomatik olarak oluşturuldu">
            <a:extLst>
              <a:ext uri="{FF2B5EF4-FFF2-40B4-BE49-F238E27FC236}">
                <a16:creationId xmlns:a16="http://schemas.microsoft.com/office/drawing/2014/main" id="{F0134B32-C7D9-4AD9-9A57-29B90F12E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30" y="2179304"/>
            <a:ext cx="1157502" cy="1016588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C7F952C-F0E8-49FD-80BF-70AB7457D81A}"/>
              </a:ext>
            </a:extLst>
          </p:cNvPr>
          <p:cNvSpPr txBox="1"/>
          <p:nvPr/>
        </p:nvSpPr>
        <p:spPr>
          <a:xfrm>
            <a:off x="4226560" y="21336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Kastamonu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A34CC2E-5294-4554-84FB-95F628ACA41B}"/>
              </a:ext>
            </a:extLst>
          </p:cNvPr>
          <p:cNvSpPr txBox="1"/>
          <p:nvPr/>
        </p:nvSpPr>
        <p:spPr>
          <a:xfrm>
            <a:off x="6613790" y="23182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Ordu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A928349-EF24-489C-9FFB-A84EA4C33C8E}"/>
              </a:ext>
            </a:extLst>
          </p:cNvPr>
          <p:cNvSpPr txBox="1"/>
          <p:nvPr/>
        </p:nvSpPr>
        <p:spPr>
          <a:xfrm>
            <a:off x="7853680" y="2133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Rize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76A533C-12A0-4595-B705-AFA0FD1BE0C0}"/>
              </a:ext>
            </a:extLst>
          </p:cNvPr>
          <p:cNvSpPr txBox="1"/>
          <p:nvPr/>
        </p:nvSpPr>
        <p:spPr>
          <a:xfrm>
            <a:off x="6962603" y="288747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Malatya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334834F-AB1C-42CA-A3D7-C6D539D750A2}"/>
              </a:ext>
            </a:extLst>
          </p:cNvPr>
          <p:cNvSpPr txBox="1"/>
          <p:nvPr/>
        </p:nvSpPr>
        <p:spPr>
          <a:xfrm>
            <a:off x="4063695" y="288747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Konya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F07D34F-E8AB-470B-9A1D-16D8A748101F}"/>
              </a:ext>
            </a:extLst>
          </p:cNvPr>
          <p:cNvSpPr txBox="1"/>
          <p:nvPr/>
        </p:nvSpPr>
        <p:spPr>
          <a:xfrm>
            <a:off x="4226560" y="442138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Mersin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4DF16F3-D3F4-4B52-881C-BFC531971804}"/>
              </a:ext>
            </a:extLst>
          </p:cNvPr>
          <p:cNvSpPr txBox="1"/>
          <p:nvPr/>
        </p:nvSpPr>
        <p:spPr>
          <a:xfrm>
            <a:off x="2971765" y="434943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Antalya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61AA4AE-6119-4902-8D24-E4B7579517C7}"/>
              </a:ext>
            </a:extLst>
          </p:cNvPr>
          <p:cNvSpPr txBox="1"/>
          <p:nvPr/>
        </p:nvSpPr>
        <p:spPr>
          <a:xfrm>
            <a:off x="1879856" y="3869422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Aydın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A26C930-9804-4647-A4B6-A6B99D7F9224}"/>
              </a:ext>
            </a:extLst>
          </p:cNvPr>
          <p:cNvSpPr txBox="1"/>
          <p:nvPr/>
        </p:nvSpPr>
        <p:spPr>
          <a:xfrm>
            <a:off x="1589232" y="34290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İzmir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A585F76-7311-4E92-9480-B2ECD20DD589}"/>
              </a:ext>
            </a:extLst>
          </p:cNvPr>
          <p:cNvSpPr txBox="1"/>
          <p:nvPr/>
        </p:nvSpPr>
        <p:spPr>
          <a:xfrm>
            <a:off x="2169780" y="26192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Bursa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93324FF-5A24-4434-A6A4-4607B20642AE}"/>
              </a:ext>
            </a:extLst>
          </p:cNvPr>
          <p:cNvSpPr txBox="1"/>
          <p:nvPr/>
        </p:nvSpPr>
        <p:spPr>
          <a:xfrm>
            <a:off x="3029658" y="405408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Isparta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954B689-6DE6-4D01-B097-E3DC5A8F6181}"/>
              </a:ext>
            </a:extLst>
          </p:cNvPr>
          <p:cNvSpPr txBox="1"/>
          <p:nvPr/>
        </p:nvSpPr>
        <p:spPr>
          <a:xfrm>
            <a:off x="7279356" y="394805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Diyarbakır</a:t>
            </a:r>
          </a:p>
        </p:txBody>
      </p: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99596BF7-5F50-40B8-88BA-15DE7A5CF710}"/>
              </a:ext>
            </a:extLst>
          </p:cNvPr>
          <p:cNvCxnSpPr/>
          <p:nvPr/>
        </p:nvCxnSpPr>
        <p:spPr>
          <a:xfrm flipV="1">
            <a:off x="8331200" y="1595120"/>
            <a:ext cx="1920240" cy="538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DE63E0E2-0653-491F-9B13-EA1E904382EC}"/>
              </a:ext>
            </a:extLst>
          </p:cNvPr>
          <p:cNvCxnSpPr>
            <a:cxnSpLocks/>
          </p:cNvCxnSpPr>
          <p:nvPr/>
        </p:nvCxnSpPr>
        <p:spPr>
          <a:xfrm flipV="1">
            <a:off x="7091680" y="1309256"/>
            <a:ext cx="557443" cy="1009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E864B63F-C0B6-4214-ADD5-B3912C3A59BA}"/>
              </a:ext>
            </a:extLst>
          </p:cNvPr>
          <p:cNvCxnSpPr>
            <a:cxnSpLocks/>
          </p:cNvCxnSpPr>
          <p:nvPr/>
        </p:nvCxnSpPr>
        <p:spPr>
          <a:xfrm flipV="1">
            <a:off x="4953001" y="1237467"/>
            <a:ext cx="248919" cy="8316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>
            <a:extLst>
              <a:ext uri="{FF2B5EF4-FFF2-40B4-BE49-F238E27FC236}">
                <a16:creationId xmlns:a16="http://schemas.microsoft.com/office/drawing/2014/main" id="{9604BAA4-0A0C-45B2-88EB-72897B0F3D0B}"/>
              </a:ext>
            </a:extLst>
          </p:cNvPr>
          <p:cNvCxnSpPr>
            <a:cxnSpLocks/>
          </p:cNvCxnSpPr>
          <p:nvPr/>
        </p:nvCxnSpPr>
        <p:spPr>
          <a:xfrm flipV="1">
            <a:off x="2598415" y="1309256"/>
            <a:ext cx="411486" cy="13210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id="{644263BD-CF10-41CB-B659-08C7F1CCE4F8}"/>
              </a:ext>
            </a:extLst>
          </p:cNvPr>
          <p:cNvCxnSpPr>
            <a:cxnSpLocks/>
          </p:cNvCxnSpPr>
          <p:nvPr/>
        </p:nvCxnSpPr>
        <p:spPr>
          <a:xfrm>
            <a:off x="7521312" y="2971185"/>
            <a:ext cx="3038916" cy="1629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7A74801D-AA39-4B09-8981-44A06C593A0E}"/>
              </a:ext>
            </a:extLst>
          </p:cNvPr>
          <p:cNvCxnSpPr>
            <a:cxnSpLocks/>
          </p:cNvCxnSpPr>
          <p:nvPr/>
        </p:nvCxnSpPr>
        <p:spPr>
          <a:xfrm>
            <a:off x="7897474" y="4277717"/>
            <a:ext cx="2465726" cy="10990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>
            <a:extLst>
              <a:ext uri="{FF2B5EF4-FFF2-40B4-BE49-F238E27FC236}">
                <a16:creationId xmlns:a16="http://schemas.microsoft.com/office/drawing/2014/main" id="{86B88707-F6F2-4224-902B-DF03D1269684}"/>
              </a:ext>
            </a:extLst>
          </p:cNvPr>
          <p:cNvCxnSpPr>
            <a:cxnSpLocks/>
          </p:cNvCxnSpPr>
          <p:nvPr/>
        </p:nvCxnSpPr>
        <p:spPr>
          <a:xfrm>
            <a:off x="4521021" y="3211046"/>
            <a:ext cx="3741076" cy="24978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>
            <a:extLst>
              <a:ext uri="{FF2B5EF4-FFF2-40B4-BE49-F238E27FC236}">
                <a16:creationId xmlns:a16="http://schemas.microsoft.com/office/drawing/2014/main" id="{6241C8F4-6FDC-4902-B938-3456A34A17C7}"/>
              </a:ext>
            </a:extLst>
          </p:cNvPr>
          <p:cNvCxnSpPr>
            <a:cxnSpLocks/>
          </p:cNvCxnSpPr>
          <p:nvPr/>
        </p:nvCxnSpPr>
        <p:spPr>
          <a:xfrm flipH="1" flipV="1">
            <a:off x="991607" y="2887474"/>
            <a:ext cx="917226" cy="5793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Ok Bağlayıcısı 36">
            <a:extLst>
              <a:ext uri="{FF2B5EF4-FFF2-40B4-BE49-F238E27FC236}">
                <a16:creationId xmlns:a16="http://schemas.microsoft.com/office/drawing/2014/main" id="{744AEA96-EB04-4163-83E6-7528E90ADAD1}"/>
              </a:ext>
            </a:extLst>
          </p:cNvPr>
          <p:cNvCxnSpPr>
            <a:cxnSpLocks/>
          </p:cNvCxnSpPr>
          <p:nvPr/>
        </p:nvCxnSpPr>
        <p:spPr>
          <a:xfrm flipH="1">
            <a:off x="1487389" y="4266585"/>
            <a:ext cx="929399" cy="5342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Ok Bağlayıcısı 40">
            <a:extLst>
              <a:ext uri="{FF2B5EF4-FFF2-40B4-BE49-F238E27FC236}">
                <a16:creationId xmlns:a16="http://schemas.microsoft.com/office/drawing/2014/main" id="{9E4B9F98-3167-4A41-B99A-5B3F5D7C0B40}"/>
              </a:ext>
            </a:extLst>
          </p:cNvPr>
          <p:cNvCxnSpPr>
            <a:cxnSpLocks/>
          </p:cNvCxnSpPr>
          <p:nvPr/>
        </p:nvCxnSpPr>
        <p:spPr>
          <a:xfrm flipH="1">
            <a:off x="1949525" y="4266585"/>
            <a:ext cx="1237977" cy="14237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Ok Bağlayıcısı 42">
            <a:extLst>
              <a:ext uri="{FF2B5EF4-FFF2-40B4-BE49-F238E27FC236}">
                <a16:creationId xmlns:a16="http://schemas.microsoft.com/office/drawing/2014/main" id="{9CA78059-3AF1-4F5C-A0B1-8D0D98BFB31F}"/>
              </a:ext>
            </a:extLst>
          </p:cNvPr>
          <p:cNvCxnSpPr>
            <a:cxnSpLocks/>
          </p:cNvCxnSpPr>
          <p:nvPr/>
        </p:nvCxnSpPr>
        <p:spPr>
          <a:xfrm>
            <a:off x="3465061" y="4718770"/>
            <a:ext cx="508004" cy="9901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Ok Bağlayıcısı 46">
            <a:extLst>
              <a:ext uri="{FF2B5EF4-FFF2-40B4-BE49-F238E27FC236}">
                <a16:creationId xmlns:a16="http://schemas.microsoft.com/office/drawing/2014/main" id="{2D1BC7BF-BAF3-40D5-B2FD-616D294FC71D}"/>
              </a:ext>
            </a:extLst>
          </p:cNvPr>
          <p:cNvCxnSpPr>
            <a:cxnSpLocks/>
          </p:cNvCxnSpPr>
          <p:nvPr/>
        </p:nvCxnSpPr>
        <p:spPr>
          <a:xfrm>
            <a:off x="4777732" y="4800878"/>
            <a:ext cx="1021958" cy="8196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Resim 49" descr="Zeytin">
            <a:extLst>
              <a:ext uri="{FF2B5EF4-FFF2-40B4-BE49-F238E27FC236}">
                <a16:creationId xmlns:a16="http://schemas.microsoft.com/office/drawing/2014/main" id="{2442E14E-0D3F-41C4-9F71-B9005DED4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73" y="113362"/>
            <a:ext cx="1637169" cy="1227877"/>
          </a:xfrm>
          <a:prstGeom prst="rect">
            <a:avLst/>
          </a:prstGeom>
        </p:spPr>
      </p:pic>
      <p:pic>
        <p:nvPicPr>
          <p:cNvPr id="54" name="Resim 53" descr="yiyecek, tablo, meyve, tabak içeren bir resim&#10;&#10;Açıklama otomatik olarak oluşturuldu">
            <a:extLst>
              <a:ext uri="{FF2B5EF4-FFF2-40B4-BE49-F238E27FC236}">
                <a16:creationId xmlns:a16="http://schemas.microsoft.com/office/drawing/2014/main" id="{C94B33C8-CBF3-4E88-B8E8-658DBB5C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" y="4464066"/>
            <a:ext cx="1279520" cy="853013"/>
          </a:xfrm>
          <a:prstGeom prst="rect">
            <a:avLst/>
          </a:prstGeom>
        </p:spPr>
      </p:pic>
      <p:pic>
        <p:nvPicPr>
          <p:cNvPr id="63" name="Resim 62" descr="muz, meyve, tablo, oturma içeren bir resim&#10;&#10;Açıklama otomatik olarak oluşturuldu">
            <a:extLst>
              <a:ext uri="{FF2B5EF4-FFF2-40B4-BE49-F238E27FC236}">
                <a16:creationId xmlns:a16="http://schemas.microsoft.com/office/drawing/2014/main" id="{C3E81EC7-351F-4FD1-AD83-D9108F11A0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47" y="5654709"/>
            <a:ext cx="1300756" cy="988171"/>
          </a:xfrm>
          <a:prstGeom prst="rect">
            <a:avLst/>
          </a:prstGeom>
        </p:spPr>
      </p:pic>
      <p:pic>
        <p:nvPicPr>
          <p:cNvPr id="66" name="Resim 65" descr="sepet, kap, oturma, tablo içeren bir resim&#10;&#10;Açıklama otomatik olarak oluşturuldu">
            <a:extLst>
              <a:ext uri="{FF2B5EF4-FFF2-40B4-BE49-F238E27FC236}">
                <a16:creationId xmlns:a16="http://schemas.microsoft.com/office/drawing/2014/main" id="{4087D075-4F48-49F4-9556-27A1F49712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82" y="5750185"/>
            <a:ext cx="1579269" cy="988171"/>
          </a:xfrm>
          <a:prstGeom prst="rect">
            <a:avLst/>
          </a:prstGeom>
        </p:spPr>
      </p:pic>
      <p:pic>
        <p:nvPicPr>
          <p:cNvPr id="68" name="Resim 67" descr="kavun, meyve, karpuz içeren bir resim&#10;&#10;Açıklama otomatik olarak oluşturuldu">
            <a:extLst>
              <a:ext uri="{FF2B5EF4-FFF2-40B4-BE49-F238E27FC236}">
                <a16:creationId xmlns:a16="http://schemas.microsoft.com/office/drawing/2014/main" id="{780B35C9-58A7-4952-A0F9-1750382CE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76" y="5097780"/>
            <a:ext cx="1371600" cy="1091184"/>
          </a:xfrm>
          <a:prstGeom prst="rect">
            <a:avLst/>
          </a:prstGeom>
        </p:spPr>
      </p:pic>
      <p:pic>
        <p:nvPicPr>
          <p:cNvPr id="71" name="Resim 70" descr="iç mekan, portakal, meyve, küçük içeren bir resim&#10;&#10;Açıklama otomatik olarak oluşturuldu">
            <a:extLst>
              <a:ext uri="{FF2B5EF4-FFF2-40B4-BE49-F238E27FC236}">
                <a16:creationId xmlns:a16="http://schemas.microsoft.com/office/drawing/2014/main" id="{459488FF-65A2-4C3F-BE43-8E660C3D404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t="10794"/>
          <a:stretch/>
        </p:blipFill>
        <p:spPr>
          <a:xfrm>
            <a:off x="10606601" y="2602870"/>
            <a:ext cx="1188499" cy="1148576"/>
          </a:xfrm>
          <a:prstGeom prst="rect">
            <a:avLst/>
          </a:prstGeom>
        </p:spPr>
      </p:pic>
      <p:pic>
        <p:nvPicPr>
          <p:cNvPr id="75" name="Resim 74" descr="meyve, oturma, tablo, yiyecek içeren bir resim&#10;&#10;Açıklama otomatik olarak oluşturuldu">
            <a:extLst>
              <a:ext uri="{FF2B5EF4-FFF2-40B4-BE49-F238E27FC236}">
                <a16:creationId xmlns:a16="http://schemas.microsoft.com/office/drawing/2014/main" id="{0E9A29B1-7766-4765-83F0-D166FCE5DB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16" y="209902"/>
            <a:ext cx="1885300" cy="1069393"/>
          </a:xfrm>
          <a:prstGeom prst="rect">
            <a:avLst/>
          </a:prstGeom>
        </p:spPr>
      </p:pic>
      <p:pic>
        <p:nvPicPr>
          <p:cNvPr id="78" name="Resim 77" descr="yiyecek, beyaz, tablo, sarmısak içeren bir resim&#10;&#10;Açıklama otomatik olarak oluşturuldu">
            <a:extLst>
              <a:ext uri="{FF2B5EF4-FFF2-40B4-BE49-F238E27FC236}">
                <a16:creationId xmlns:a16="http://schemas.microsoft.com/office/drawing/2014/main" id="{5FA1802D-DCBA-4158-A737-D1A5C17353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75" y="182957"/>
            <a:ext cx="1484125" cy="1054510"/>
          </a:xfrm>
          <a:prstGeom prst="rect">
            <a:avLst/>
          </a:prstGeom>
        </p:spPr>
      </p:pic>
      <p:sp>
        <p:nvSpPr>
          <p:cNvPr id="80" name="Dikdörtgen: Köşeleri Yuvarlatılmış 79">
            <a:extLst>
              <a:ext uri="{FF2B5EF4-FFF2-40B4-BE49-F238E27FC236}">
                <a16:creationId xmlns:a16="http://schemas.microsoft.com/office/drawing/2014/main" id="{891AC936-78A8-45E9-8CDE-8AAC8475B742}"/>
              </a:ext>
            </a:extLst>
          </p:cNvPr>
          <p:cNvSpPr/>
          <p:nvPr/>
        </p:nvSpPr>
        <p:spPr>
          <a:xfrm>
            <a:off x="115222" y="113362"/>
            <a:ext cx="11961556" cy="668833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4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B26DD1-C74E-4169-9156-2A17A1916737}"/>
              </a:ext>
            </a:extLst>
          </p:cNvPr>
          <p:cNvSpPr txBox="1"/>
          <p:nvPr/>
        </p:nvSpPr>
        <p:spPr>
          <a:xfrm>
            <a:off x="544230" y="264928"/>
            <a:ext cx="117192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  </a:t>
            </a:r>
            <a:r>
              <a:rPr lang="tr-TR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Hayvancılık Faaliyetleri:</a:t>
            </a:r>
          </a:p>
          <a:p>
            <a:endParaRPr lang="tr-TR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tr-TR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tr-TR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tr-TR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tr-TR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tr-TR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tr-TR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8B537D5-8546-4515-AC6E-DBD872F29DA0}"/>
              </a:ext>
            </a:extLst>
          </p:cNvPr>
          <p:cNvSpPr/>
          <p:nvPr/>
        </p:nvSpPr>
        <p:spPr>
          <a:xfrm>
            <a:off x="183503" y="195943"/>
            <a:ext cx="11824996" cy="646611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adam, tablo, pasta, oturma içeren bir resim&#10;&#10;Açıklama otomatik olarak oluşturuldu">
            <a:extLst>
              <a:ext uri="{FF2B5EF4-FFF2-40B4-BE49-F238E27FC236}">
                <a16:creationId xmlns:a16="http://schemas.microsoft.com/office/drawing/2014/main" id="{2BBC6221-8339-47E0-977F-D85412DC9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0" y="1337980"/>
            <a:ext cx="3437254" cy="2076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sim 8" descr="çayır, inek, açık hava, alan içeren bir resim&#10;&#10;Açıklama otomatik olarak oluşturuldu">
            <a:extLst>
              <a:ext uri="{FF2B5EF4-FFF2-40B4-BE49-F238E27FC236}">
                <a16:creationId xmlns:a16="http://schemas.microsoft.com/office/drawing/2014/main" id="{0C1C98A7-4113-4B8D-AD5C-C104D0066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30" y="1337980"/>
            <a:ext cx="3201103" cy="2076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Resim 10" descr="çayır, koyun, açık hava, alan içeren bir resim&#10;&#10;Açıklama otomatik olarak oluşturuldu">
            <a:extLst>
              <a:ext uri="{FF2B5EF4-FFF2-40B4-BE49-F238E27FC236}">
                <a16:creationId xmlns:a16="http://schemas.microsoft.com/office/drawing/2014/main" id="{BF94F154-E1F8-41F0-B669-21F93BCBE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44" y="3987208"/>
            <a:ext cx="3504156" cy="2099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Resim 12" descr="açık hava, hayvan, dik, grup içeren bir resim&#10;&#10;Açıklama otomatik olarak oluşturuldu">
            <a:extLst>
              <a:ext uri="{FF2B5EF4-FFF2-40B4-BE49-F238E27FC236}">
                <a16:creationId xmlns:a16="http://schemas.microsoft.com/office/drawing/2014/main" id="{113BC052-DAF9-4FB3-85A3-A73D7AB48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407" y="1337980"/>
            <a:ext cx="3073363" cy="2076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Resim 14" descr="tablo, oturma, balık, ahşap içeren bir resim&#10;&#10;Açıklama otomatik olarak oluşturuldu">
            <a:extLst>
              <a:ext uri="{FF2B5EF4-FFF2-40B4-BE49-F238E27FC236}">
                <a16:creationId xmlns:a16="http://schemas.microsoft.com/office/drawing/2014/main" id="{27A188B8-90FA-4A83-A402-28BEED79D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05760"/>
            <a:ext cx="3746664" cy="2076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480A6275-72FF-4310-B16D-6CF36B92B642}"/>
              </a:ext>
            </a:extLst>
          </p:cNvPr>
          <p:cNvSpPr txBox="1"/>
          <p:nvPr/>
        </p:nvSpPr>
        <p:spPr>
          <a:xfrm>
            <a:off x="1593443" y="35222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  <a:latin typeface="Arial Black" panose="020B0A04020102020204" pitchFamily="34" charset="0"/>
              </a:rPr>
              <a:t>ARICILIK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05FF291-9B52-4419-98CF-81E0F0B19BF5}"/>
              </a:ext>
            </a:extLst>
          </p:cNvPr>
          <p:cNvSpPr txBox="1"/>
          <p:nvPr/>
        </p:nvSpPr>
        <p:spPr>
          <a:xfrm>
            <a:off x="4596493" y="3510776"/>
            <a:ext cx="329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  <a:latin typeface="Arial Black" panose="020B0A04020102020204" pitchFamily="34" charset="0"/>
              </a:rPr>
              <a:t>BÜYÜKBAŞ HAYVACILIK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73B2108-F216-4396-82B8-73624D1579F5}"/>
              </a:ext>
            </a:extLst>
          </p:cNvPr>
          <p:cNvSpPr txBox="1"/>
          <p:nvPr/>
        </p:nvSpPr>
        <p:spPr>
          <a:xfrm>
            <a:off x="8603155" y="3506161"/>
            <a:ext cx="306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  <a:latin typeface="Arial Black" panose="020B0A04020102020204" pitchFamily="34" charset="0"/>
              </a:rPr>
              <a:t>KÜMES HAYVANCILIĞI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A86C362-569A-4A2C-8A92-71DD586FBCA5}"/>
              </a:ext>
            </a:extLst>
          </p:cNvPr>
          <p:cNvSpPr txBox="1"/>
          <p:nvPr/>
        </p:nvSpPr>
        <p:spPr>
          <a:xfrm>
            <a:off x="2991741" y="6223740"/>
            <a:ext cx="16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  <a:latin typeface="Arial Black" panose="020B0A04020102020204" pitchFamily="34" charset="0"/>
              </a:rPr>
              <a:t>BALIKÇILIK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739C123-9260-40FB-99D3-75C1979CFB19}"/>
              </a:ext>
            </a:extLst>
          </p:cNvPr>
          <p:cNvSpPr txBox="1"/>
          <p:nvPr/>
        </p:nvSpPr>
        <p:spPr>
          <a:xfrm>
            <a:off x="6552160" y="6177803"/>
            <a:ext cx="359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FF00"/>
                </a:solidFill>
                <a:latin typeface="Arial Black" panose="020B0A04020102020204" pitchFamily="34" charset="0"/>
              </a:rPr>
              <a:t>KÜÇÜKBAŞ HAYVANCILIĞI</a:t>
            </a:r>
          </a:p>
        </p:txBody>
      </p:sp>
    </p:spTree>
    <p:extLst>
      <p:ext uri="{BB962C8B-B14F-4D97-AF65-F5344CB8AC3E}">
        <p14:creationId xmlns:p14="http://schemas.microsoft.com/office/powerpoint/2010/main" val="23054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B26DD1-C74E-4169-9156-2A17A1916737}"/>
              </a:ext>
            </a:extLst>
          </p:cNvPr>
          <p:cNvSpPr txBox="1"/>
          <p:nvPr/>
        </p:nvSpPr>
        <p:spPr>
          <a:xfrm>
            <a:off x="289249" y="487863"/>
            <a:ext cx="117192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 </a:t>
            </a:r>
            <a:r>
              <a:rPr lang="tr-TR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Hayvancılık Faaliyetleri: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Hayvanların yetiştirilmesi ve onlardan yararlanılması ve pazarlanması hayvancılık faaliyetlerindendir.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Ülkemizde büyükbaş, küçükbaş, kümes hayvancılığı, arıcılık ve balıkçılık yapılmaktadır.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Hayvancılık daha çok geniş arazilerde, köylerde ve çiftliklerde yapılır.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Tavuk çiftliklerinde: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yumurta ve tavuk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Mandıralarda: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Süt, peynir, yoğurt, ayran, </a:t>
            </a:r>
            <a:r>
              <a:rPr lang="tr-TR" sz="3600" dirty="0" err="1">
                <a:latin typeface="Arial" panose="020B0604020202020204" pitchFamily="34" charset="0"/>
                <a:cs typeface="Arial" panose="020B0604020202020204" pitchFamily="34" charset="0"/>
              </a:rPr>
              <a:t>tereyağ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tr-T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Arıcılık: 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Bal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8B537D5-8546-4515-AC6E-DBD872F29DA0}"/>
              </a:ext>
            </a:extLst>
          </p:cNvPr>
          <p:cNvSpPr/>
          <p:nvPr/>
        </p:nvSpPr>
        <p:spPr>
          <a:xfrm>
            <a:off x="183503" y="195943"/>
            <a:ext cx="11824996" cy="646611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8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B26DD1-C74E-4169-9156-2A17A1916737}"/>
              </a:ext>
            </a:extLst>
          </p:cNvPr>
          <p:cNvSpPr txBox="1"/>
          <p:nvPr/>
        </p:nvSpPr>
        <p:spPr>
          <a:xfrm>
            <a:off x="289249" y="195943"/>
            <a:ext cx="1171924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 </a:t>
            </a:r>
            <a:r>
              <a:rPr lang="tr-TR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Sanayi Faaliyetleri: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3400" dirty="0">
                <a:latin typeface="Arial" panose="020B0604020202020204" pitchFamily="34" charset="0"/>
                <a:cs typeface="Arial" panose="020B0604020202020204" pitchFamily="34" charset="0"/>
              </a:rPr>
              <a:t>Tarım ve hayvancılıktan elde edilen ürünler sanayide işlenerek yeni ürünlere dönüştürülür.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3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 çok büyük kentlerde ve ulaşımın kolay olduğu yerlerde fabrikalarda yapılır.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Otobüs, kamyon, motor, giyim, beyaz eşya,(TV, ütü, bulaşık </a:t>
            </a:r>
            <a:r>
              <a:rPr lang="tr-TR" sz="3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</a:t>
            </a:r>
            <a:r>
              <a:rPr lang="tr-TR" sz="3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ayakkabı, vb. sanayi üretimi ürünlerdir.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tr-TR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 en çok </a:t>
            </a:r>
            <a:r>
              <a:rPr lang="tr-TR" sz="3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Ege Bölgesi </a:t>
            </a:r>
            <a:r>
              <a:rPr lang="tr-TR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3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Marmara</a:t>
            </a:r>
            <a:r>
              <a:rPr lang="tr-TR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Bölgesi</a:t>
            </a:r>
            <a:r>
              <a:rPr lang="tr-TR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’nde daha fazladır.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8B537D5-8546-4515-AC6E-DBD872F29DA0}"/>
              </a:ext>
            </a:extLst>
          </p:cNvPr>
          <p:cNvSpPr/>
          <p:nvPr/>
        </p:nvSpPr>
        <p:spPr>
          <a:xfrm>
            <a:off x="183503" y="195943"/>
            <a:ext cx="11824996" cy="646611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8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3224"/>
      </a:dk2>
      <a:lt2>
        <a:srgbClr val="E7E2E8"/>
      </a:lt2>
      <a:accent1>
        <a:srgbClr val="42B720"/>
      </a:accent1>
      <a:accent2>
        <a:srgbClr val="78B013"/>
      </a:accent2>
      <a:accent3>
        <a:srgbClr val="ABA31E"/>
      </a:accent3>
      <a:accent4>
        <a:srgbClr val="D57B17"/>
      </a:accent4>
      <a:accent5>
        <a:srgbClr val="E73E29"/>
      </a:accent5>
      <a:accent6>
        <a:srgbClr val="D51752"/>
      </a:accent6>
      <a:hlink>
        <a:srgbClr val="BF6441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304</Words>
  <Application>Microsoft Office PowerPoint</Application>
  <PresentationFormat>Geniş ekran</PresentationFormat>
  <Paragraphs>59</Paragraphs>
  <Slides>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Elephant</vt:lpstr>
      <vt:lpstr>The Hand</vt:lpstr>
      <vt:lpstr>The Serif Hand Black</vt:lpstr>
      <vt:lpstr>Wingdings</vt:lpstr>
      <vt:lpstr>SketchyVTI</vt:lpstr>
      <vt:lpstr>BrushVTI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ÜRETTİKLERİMİZ</dc:title>
  <dc:creator>Ahmet YILDIRIM</dc:creator>
  <cp:lastModifiedBy>Ahmet YILDIRIM</cp:lastModifiedBy>
  <cp:revision>33</cp:revision>
  <dcterms:created xsi:type="dcterms:W3CDTF">2020-04-08T17:48:59Z</dcterms:created>
  <dcterms:modified xsi:type="dcterms:W3CDTF">2020-04-11T17:55:18Z</dcterms:modified>
</cp:coreProperties>
</file>