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9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DC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3759E-1910-4F94-89C0-366BEA387254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0929E-5F35-473E-B0F2-0BCE4D4DFB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F9F-E853-49DD-8769-D3C277F2990C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DDA6-9D4C-4193-8EE1-441C91E80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4D5-8F85-41EB-BD5A-6B0D094E6EF7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3FD8-D08B-4F79-A0DB-70CC036D0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51A7-66C2-40AA-9EDC-9D0496FA2715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947-838A-4795-B39C-6C31F68615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1F99-EB64-48FB-AD72-BBBDA8387221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D12B-C129-45BB-872A-DF7283DA89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09F1-B518-4740-9D99-A405B8875211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BD10-CFE0-4713-986A-442EF7B98F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9D1B-D4FB-4710-8C5A-48855F636012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5CA4-0C12-430C-B4B5-B441272C4B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43C6-EA0D-4531-B77F-3D8046306A4D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BD10-B835-48D1-8E99-C5575769C5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2C1E-9B39-4128-88F8-BA3D843F6888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D274-0AFF-4A76-A2E8-B4A3A06FFE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225A-09AF-4932-8B5C-51EB198F6CA6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B58B-A693-420E-B879-4B29FDE3AA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698-92B7-4E8D-B59C-E756C9B9F90F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9ECB-4ADC-45F1-9F01-347A07A121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DE2-B583-4B50-8F47-20D3A787A771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9240-A316-4E1F-B07C-37BC6910C8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B34CD-4A52-46AC-AC68-366AA579B35E}" type="datetimeFigureOut">
              <a:rPr lang="tr-TR"/>
              <a:pPr>
                <a:defRPr/>
              </a:pPr>
              <a:t>23.05.2020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B8709-56A1-4947-9681-2B9C61B1C3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tr/url?sa=i&amp;url=https://ascit.com.tr/galvaniz-dikenli-tel/&amp;psig=AOvVaw0UmGldcZHxDjwgYqhGuw5R&amp;ust=1590264112283000&amp;source=images&amp;cd=vfe&amp;ved=0CAIQjRxqFwoTCLDl-82hyOkCFQAAAAAdAAAAABA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tr/url?sa=i&amp;url=https://www.amazon.com/Deluxe-Breast-Cancer-Awareness-Magnetic/dp/B007O68CZS&amp;psig=AOvVaw07wQE8PmIhEPeXuzmfU5Og&amp;ust=1590265012702000&amp;source=images&amp;cd=vfe&amp;ved=0CAIQjRxqFwoTCIj47vakyOkCFQAAAAAdAAAAABA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tr/url?sa=i&amp;url=https://ya-webdesign.com/explore/turtle-png/&amp;psig=AOvVaw2Asx6Mph9kjnyV5sRn_Bvq&amp;ust=1590265600181000&amp;source=images&amp;cd=vfe&amp;ved=0CAIQjRxqFwoTCODLr5CnyOkCFQAAAAAdAAAAABA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tr/url?sa=i&amp;url=https://www.pinterest.com/pin/517210338437257593/&amp;psig=AOvVaw2xl9hHu__JwOoDU2FF0MOF&amp;ust=1590261303849000&amp;source=images&amp;cd=vfe&amp;ved=0CAIQjRxqFwoTCIjk_o-XyOkCFQAAAAAdAAAAAB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tr/url?sa=i&amp;url=https://publicdomainvectors.org/tr/bedava-vektor/Renkli-%C3%A7izim-vekt%C3%B6r-g%C3%B6r%C3%BCnt%C3%BC-halat/24540.html&amp;psig=AOvVaw0ZQNftBJnz3BdJzkxLBUzk&amp;ust=1590261541513000&amp;source=images&amp;cd=vfe&amp;ved=0CAIQjRxqFwoTCNDB__-XyOkCFQAAAAAdAAAAABAJ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07704" y="476672"/>
            <a:ext cx="531158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HABİBE  TAŞ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İLKOKULU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485672" y="5036983"/>
            <a:ext cx="2114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2/F  Sınıfı</a:t>
            </a:r>
            <a:endParaRPr lang="tr-T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15816" y="4149080"/>
            <a:ext cx="325281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Ziya  MACİT</a:t>
            </a:r>
            <a:endParaRPr lang="tr-TR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55576" y="2636912"/>
            <a:ext cx="763284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smtClean="0">
                <a:solidFill>
                  <a:srgbClr val="3D0DC3"/>
                </a:solidFill>
                <a:latin typeface="Egitimhane ABC" pitchFamily="2" charset="0"/>
              </a:rPr>
              <a:t>UZUNLUK PROBLEMLERİ ÇÖZELİM</a:t>
            </a:r>
            <a:endParaRPr lang="tr-TR" sz="48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gitimhane ABC" pitchFamily="2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35292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9.) </a:t>
            </a:r>
            <a:r>
              <a:rPr lang="tr-TR" sz="3200" dirty="0" smtClean="0">
                <a:latin typeface="Egitimhane ABC" pitchFamily="2" charset="0"/>
              </a:rPr>
              <a:t>Dedem 94  </a:t>
            </a:r>
            <a:r>
              <a:rPr lang="tr-TR" sz="3200" dirty="0" err="1" smtClean="0">
                <a:latin typeface="Egitimhane ABC" pitchFamily="2" charset="0"/>
              </a:rPr>
              <a:t>m’lik</a:t>
            </a:r>
            <a:r>
              <a:rPr lang="tr-TR" sz="3200" dirty="0" smtClean="0">
                <a:latin typeface="Egitimhane ABC" pitchFamily="2" charset="0"/>
              </a:rPr>
              <a:t>  dikenli telin önce  27 , sonra 29 </a:t>
            </a:r>
            <a:r>
              <a:rPr lang="tr-TR" sz="3200" dirty="0" err="1" smtClean="0">
                <a:latin typeface="Egitimhane ABC" pitchFamily="2" charset="0"/>
              </a:rPr>
              <a:t>m’sini</a:t>
            </a:r>
            <a:r>
              <a:rPr lang="tr-TR" sz="3200" dirty="0" smtClean="0">
                <a:latin typeface="Egitimhane ABC" pitchFamily="2" charset="0"/>
              </a:rPr>
              <a:t> kullanmış. Geriye kaç m dikenli tel kalmıştır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763688" y="2492896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29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+</a:t>
            </a:r>
            <a:r>
              <a:rPr lang="tr-TR" sz="1200" b="1" dirty="0" smtClean="0">
                <a:latin typeface="Kayra Aydin" pitchFamily="34" charset="0"/>
              </a:rPr>
              <a:t>   </a:t>
            </a:r>
            <a:r>
              <a:rPr lang="tr-TR" sz="3200" b="1" dirty="0" smtClean="0">
                <a:latin typeface="Kayra Aydin" pitchFamily="34" charset="0"/>
              </a:rPr>
              <a:t>27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051720" y="342900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339752" y="3492297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5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2627784" y="3492297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6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5148064" y="3356992"/>
            <a:ext cx="52505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m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635896" y="2420888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94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-</a:t>
            </a:r>
            <a:r>
              <a:rPr lang="tr-TR" sz="1200" b="1" dirty="0" smtClean="0">
                <a:latin typeface="Kayra Aydin" pitchFamily="34" charset="0"/>
              </a:rPr>
              <a:t>    </a:t>
            </a:r>
            <a:r>
              <a:rPr lang="tr-TR" sz="3200" b="1" dirty="0" smtClean="0">
                <a:latin typeface="Kayra Aydin" pitchFamily="34" charset="0"/>
              </a:rPr>
              <a:t>56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3923928" y="3356992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4283968" y="3420289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499992" y="3420289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8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3554" name="Picture 2" descr="Galvaniz Dikenli Tel – ASÇİT Tel Çit Sistemle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656623" cy="21972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2" grpId="0"/>
      <p:bldP spid="2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35292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10.) </a:t>
            </a:r>
            <a:r>
              <a:rPr lang="tr-TR" sz="3200" dirty="0" smtClean="0">
                <a:latin typeface="Egitimhane ABC" pitchFamily="2" charset="0"/>
              </a:rPr>
              <a:t>Sarı ipin uzunluğu 56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. Kırmızı ip ise sarı ipten 17 cm daha kısadır. İki ipin toplam uzunluğu kaç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763688" y="2492896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56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-</a:t>
            </a:r>
            <a:r>
              <a:rPr lang="tr-TR" sz="1200" b="1" dirty="0" smtClean="0">
                <a:latin typeface="Kayra Aydin" pitchFamily="34" charset="0"/>
              </a:rPr>
              <a:t>     </a:t>
            </a:r>
            <a:r>
              <a:rPr lang="tr-TR" sz="3200" b="1" dirty="0" smtClean="0">
                <a:latin typeface="Kayra Aydin" pitchFamily="34" charset="0"/>
              </a:rPr>
              <a:t>1</a:t>
            </a:r>
            <a:r>
              <a:rPr lang="tr-TR" sz="500" b="1" dirty="0" smtClean="0">
                <a:latin typeface="Kayra Aydin" pitchFamily="34" charset="0"/>
              </a:rPr>
              <a:t>  </a:t>
            </a:r>
            <a:r>
              <a:rPr lang="tr-TR" sz="3200" b="1" dirty="0" smtClean="0">
                <a:latin typeface="Kayra Aydin" pitchFamily="34" charset="0"/>
              </a:rPr>
              <a:t>7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051720" y="342900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339752" y="3492297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2627784" y="3492297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9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5148064" y="3356992"/>
            <a:ext cx="86409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635896" y="2420888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56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+</a:t>
            </a:r>
            <a:r>
              <a:rPr lang="tr-TR" sz="1200" b="1" dirty="0" smtClean="0">
                <a:latin typeface="Kayra Aydin" pitchFamily="34" charset="0"/>
              </a:rPr>
              <a:t>   </a:t>
            </a:r>
            <a:r>
              <a:rPr lang="tr-TR" sz="3200" b="1" dirty="0" smtClean="0">
                <a:latin typeface="Kayra Aydin" pitchFamily="34" charset="0"/>
              </a:rPr>
              <a:t>39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3923928" y="3356992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4283968" y="3420289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9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499992" y="3420289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5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861048"/>
            <a:ext cx="2390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44824"/>
            <a:ext cx="2232248" cy="16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2" grpId="0"/>
      <p:bldP spid="23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3501008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35292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11.) </a:t>
            </a:r>
            <a:r>
              <a:rPr lang="tr-TR" sz="3200" dirty="0" smtClean="0">
                <a:latin typeface="Egitimhane ABC" pitchFamily="2" charset="0"/>
              </a:rPr>
              <a:t>Sıla’nın karışı 9 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 . Sıla pembe </a:t>
            </a:r>
            <a:r>
              <a:rPr lang="tr-TR" sz="3200" dirty="0" err="1" smtClean="0">
                <a:latin typeface="Egitimhane ABC" pitchFamily="2" charset="0"/>
              </a:rPr>
              <a:t>kurde</a:t>
            </a:r>
            <a:r>
              <a:rPr lang="tr-TR" sz="3200" dirty="0" smtClean="0">
                <a:latin typeface="Egitimhane ABC" pitchFamily="2" charset="0"/>
              </a:rPr>
              <a:t>-</a:t>
            </a:r>
            <a:r>
              <a:rPr lang="tr-TR" sz="3200" dirty="0" err="1" smtClean="0">
                <a:latin typeface="Egitimhane ABC" pitchFamily="2" charset="0"/>
              </a:rPr>
              <a:t>lenin</a:t>
            </a:r>
            <a:r>
              <a:rPr lang="tr-TR" sz="3200" dirty="0" smtClean="0">
                <a:latin typeface="Egitimhane ABC" pitchFamily="2" charset="0"/>
              </a:rPr>
              <a:t> boyunu 3 karıştan 6 cm fazla ölçmüştür. Kurdelenin uzunluğu kaç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763688" y="3501008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9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x</a:t>
            </a:r>
            <a:r>
              <a:rPr lang="tr-TR" sz="1200" b="1" dirty="0" smtClean="0">
                <a:latin typeface="Kayra Aydin" pitchFamily="34" charset="0"/>
              </a:rPr>
              <a:t>    </a:t>
            </a:r>
            <a:r>
              <a:rPr lang="tr-TR" sz="3200" b="1" dirty="0" smtClean="0">
                <a:latin typeface="Kayra Aydin" pitchFamily="34" charset="0"/>
              </a:rPr>
              <a:t>3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051720" y="4437112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Dikdörtgen"/>
          <p:cNvSpPr/>
          <p:nvPr/>
        </p:nvSpPr>
        <p:spPr>
          <a:xfrm>
            <a:off x="2123728" y="4500409"/>
            <a:ext cx="10801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27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5148064" y="4365104"/>
            <a:ext cx="86409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635896" y="3429000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27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+</a:t>
            </a:r>
            <a:r>
              <a:rPr lang="tr-TR" sz="1200" b="1" dirty="0" smtClean="0">
                <a:latin typeface="Kayra Aydin" pitchFamily="34" charset="0"/>
              </a:rPr>
              <a:t>   </a:t>
            </a:r>
            <a:r>
              <a:rPr lang="tr-TR" sz="3200" b="1" dirty="0" smtClean="0">
                <a:latin typeface="Kayra Aydin" pitchFamily="34" charset="0"/>
              </a:rPr>
              <a:t>  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3923928" y="4365104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4283968" y="4428401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499992" y="4428401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5602" name="Picture 2" descr="Amazon.com: Deluxe Breast Cancer Awareness Magnetic Ribbon: Toys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772816"/>
            <a:ext cx="1114001" cy="2035772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95612">
            <a:off x="3109984" y="2063743"/>
            <a:ext cx="841043" cy="10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95612">
            <a:off x="4176498" y="2106705"/>
            <a:ext cx="841043" cy="10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95612">
            <a:off x="5184610" y="2178713"/>
            <a:ext cx="841043" cy="10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  <p:bldP spid="23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3501008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352928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12.) </a:t>
            </a:r>
            <a:r>
              <a:rPr lang="tr-TR" sz="3200" dirty="0" smtClean="0">
                <a:latin typeface="Egitimhane ABC" pitchFamily="2" charset="0"/>
              </a:rPr>
              <a:t>Bir kaplumbağa bir saatte 10 m yürüyebiliyor. Kaplumbağanın gideceği yer 60 m uzaklıkta. Kaplumbağa 4 saat yürüdükten sonra  kaç m  yolu kalır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763688" y="3501008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10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x</a:t>
            </a:r>
            <a:r>
              <a:rPr lang="tr-TR" sz="1200" b="1" dirty="0" smtClean="0">
                <a:latin typeface="Kayra Aydin" pitchFamily="34" charset="0"/>
              </a:rPr>
              <a:t>    </a:t>
            </a:r>
            <a:r>
              <a:rPr lang="tr-TR" sz="3200" b="1" dirty="0" smtClean="0">
                <a:latin typeface="Kayra Aydin" pitchFamily="34" charset="0"/>
              </a:rPr>
              <a:t>4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051720" y="4437112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Dikdörtgen"/>
          <p:cNvSpPr/>
          <p:nvPr/>
        </p:nvSpPr>
        <p:spPr>
          <a:xfrm>
            <a:off x="2123728" y="4500409"/>
            <a:ext cx="10801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40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5148064" y="4365104"/>
            <a:ext cx="86409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m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635896" y="3429000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60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-</a:t>
            </a:r>
            <a:r>
              <a:rPr lang="tr-TR" sz="1200" b="1" dirty="0" smtClean="0">
                <a:latin typeface="Kayra Aydin" pitchFamily="34" charset="0"/>
              </a:rPr>
              <a:t>    </a:t>
            </a:r>
            <a:r>
              <a:rPr lang="tr-TR" sz="3200" b="1" dirty="0" smtClean="0">
                <a:latin typeface="Kayra Aydin" pitchFamily="34" charset="0"/>
              </a:rPr>
              <a:t>40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3923928" y="4365104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4283968" y="4428401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2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499992" y="4428401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0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6626" name="Picture 2" descr="Turtle Transparent &amp; PNG Clipart Free Download - YW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564904"/>
            <a:ext cx="2809875" cy="1628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  <p:bldP spid="2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3501008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323528" y="404665"/>
            <a:ext cx="849694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13.) </a:t>
            </a:r>
            <a:r>
              <a:rPr lang="tr-TR" sz="3200" dirty="0" smtClean="0">
                <a:latin typeface="Egitimhane ABC" pitchFamily="2" charset="0"/>
              </a:rPr>
              <a:t>Selim’in bir ayağı 16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. Selim bir sopa- </a:t>
            </a:r>
            <a:r>
              <a:rPr lang="tr-TR" sz="3200" dirty="0" err="1" smtClean="0">
                <a:latin typeface="Egitimhane ABC" pitchFamily="2" charset="0"/>
              </a:rPr>
              <a:t>nın</a:t>
            </a:r>
            <a:r>
              <a:rPr lang="tr-TR" sz="3200" dirty="0" smtClean="0">
                <a:latin typeface="Egitimhane ABC" pitchFamily="2" charset="0"/>
              </a:rPr>
              <a:t> uzunluğunu 3 ayaktan 7 cm kısa ölçmüş. </a:t>
            </a:r>
            <a:r>
              <a:rPr lang="tr-TR" sz="3200" dirty="0" err="1" smtClean="0">
                <a:latin typeface="Egitimhane ABC" pitchFamily="2" charset="0"/>
              </a:rPr>
              <a:t>So</a:t>
            </a:r>
            <a:r>
              <a:rPr lang="tr-TR" sz="3200" dirty="0" smtClean="0">
                <a:latin typeface="Egitimhane ABC" pitchFamily="2" charset="0"/>
              </a:rPr>
              <a:t>-</a:t>
            </a:r>
            <a:r>
              <a:rPr lang="tr-TR" sz="3200" dirty="0" err="1" smtClean="0">
                <a:latin typeface="Egitimhane ABC" pitchFamily="2" charset="0"/>
              </a:rPr>
              <a:t>panın</a:t>
            </a:r>
            <a:r>
              <a:rPr lang="tr-TR" sz="3200" dirty="0" smtClean="0">
                <a:latin typeface="Egitimhane ABC" pitchFamily="2" charset="0"/>
              </a:rPr>
              <a:t> uzunluğu kaç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763688" y="2852936"/>
            <a:ext cx="1512168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16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r>
              <a:rPr lang="tr-TR" sz="1200" b="1" dirty="0" smtClean="0">
                <a:latin typeface="Kayra Aydin" pitchFamily="34" charset="0"/>
              </a:rPr>
              <a:t>  </a:t>
            </a:r>
            <a:r>
              <a:rPr lang="tr-TR" sz="3200" b="1" dirty="0" smtClean="0">
                <a:latin typeface="Kayra Aydin" pitchFamily="34" charset="0"/>
              </a:rPr>
              <a:t>16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+ 16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051720" y="4437112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Dikdörtgen"/>
          <p:cNvSpPr/>
          <p:nvPr/>
        </p:nvSpPr>
        <p:spPr>
          <a:xfrm>
            <a:off x="2411760" y="4500409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8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5148064" y="4365104"/>
            <a:ext cx="86409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635896" y="3429000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48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r>
              <a:rPr lang="tr-TR" sz="1200" b="1" dirty="0" smtClean="0">
                <a:latin typeface="Kayra Aydin" pitchFamily="34" charset="0"/>
              </a:rPr>
              <a:t>  </a:t>
            </a:r>
            <a:r>
              <a:rPr lang="tr-TR" sz="3200" b="1" dirty="0" smtClean="0">
                <a:latin typeface="Kayra Aydin" pitchFamily="34" charset="0"/>
              </a:rPr>
              <a:t>-</a:t>
            </a:r>
            <a:r>
              <a:rPr lang="tr-TR" sz="1200" b="1" dirty="0" smtClean="0">
                <a:latin typeface="Kayra Aydin" pitchFamily="34" charset="0"/>
              </a:rPr>
              <a:t>     </a:t>
            </a:r>
            <a:r>
              <a:rPr lang="tr-TR" sz="3200" b="1" dirty="0" smtClean="0">
                <a:latin typeface="Kayra Aydin" pitchFamily="34" charset="0"/>
              </a:rPr>
              <a:t>7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4139952" y="4365104"/>
            <a:ext cx="100811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4283968" y="4428401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4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499992" y="4428401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1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123703"/>
            <a:ext cx="940605" cy="7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132856"/>
            <a:ext cx="940605" cy="7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23703"/>
            <a:ext cx="940605" cy="72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24672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Dikdörtgen"/>
          <p:cNvSpPr/>
          <p:nvPr/>
        </p:nvSpPr>
        <p:spPr>
          <a:xfrm>
            <a:off x="2123728" y="4509120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4</a:t>
            </a:r>
            <a:endParaRPr lang="tr-TR" sz="3200" dirty="0" smtClean="0">
              <a:latin typeface="Kayra Ayd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  <p:bldP spid="23" grpId="0"/>
      <p:bldP spid="14" grpId="0"/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370399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14.) </a:t>
            </a:r>
            <a:r>
              <a:rPr lang="tr-TR" sz="3200" dirty="0" smtClean="0">
                <a:latin typeface="Egitimhane ABC" pitchFamily="2" charset="0"/>
              </a:rPr>
              <a:t>28 cm </a:t>
            </a:r>
            <a:r>
              <a:rPr lang="tr-TR" sz="3200" dirty="0" smtClean="0">
                <a:latin typeface="Egitimhane ABC" pitchFamily="2" charset="0"/>
              </a:rPr>
              <a:t>uzunluğundaki </a:t>
            </a:r>
            <a:r>
              <a:rPr lang="tr-TR" sz="3200" dirty="0" smtClean="0">
                <a:latin typeface="Egitimhane ABC" pitchFamily="2" charset="0"/>
              </a:rPr>
              <a:t>kurdeleden  4  tane çiçek yapılabiliyor. 10 çiçek yapmak için kaç cm kurdele gerekir ?</a:t>
            </a:r>
            <a:endParaRPr lang="tr-TR" sz="3200" dirty="0" smtClean="0">
              <a:latin typeface="Egitimhane ABC" pitchFamily="2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708920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1691680" y="3708321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28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6012160" y="4797152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  <p:grpSp>
        <p:nvGrpSpPr>
          <p:cNvPr id="2" name="16 Grup"/>
          <p:cNvGrpSpPr/>
          <p:nvPr/>
        </p:nvGrpSpPr>
        <p:grpSpPr>
          <a:xfrm>
            <a:off x="2411760" y="3636313"/>
            <a:ext cx="864096" cy="1016496"/>
            <a:chOff x="5004048" y="5445224"/>
            <a:chExt cx="864096" cy="1016496"/>
          </a:xfrm>
        </p:grpSpPr>
        <p:cxnSp>
          <p:nvCxnSpPr>
            <p:cNvPr id="20" name="19 Düz Bağlayıcı"/>
            <p:cNvCxnSpPr/>
            <p:nvPr/>
          </p:nvCxnSpPr>
          <p:spPr>
            <a:xfrm>
              <a:off x="5004048" y="5949280"/>
              <a:ext cx="864096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flipH="1" flipV="1">
              <a:off x="5004048" y="5445224"/>
              <a:ext cx="8384" cy="101649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Dikdörtgen"/>
          <p:cNvSpPr/>
          <p:nvPr/>
        </p:nvSpPr>
        <p:spPr>
          <a:xfrm>
            <a:off x="2411760" y="3627602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4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2411760" y="4203666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7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1691680" y="4131658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28</a:t>
            </a:r>
            <a:endParaRPr lang="tr-TR" sz="3200" dirty="0" smtClean="0">
              <a:latin typeface="Kayra Aydin" pitchFamily="34" charset="0"/>
            </a:endParaRPr>
          </a:p>
        </p:txBody>
      </p:sp>
      <p:grpSp>
        <p:nvGrpSpPr>
          <p:cNvPr id="3" name="29 Grup"/>
          <p:cNvGrpSpPr/>
          <p:nvPr/>
        </p:nvGrpSpPr>
        <p:grpSpPr>
          <a:xfrm>
            <a:off x="1331640" y="4572417"/>
            <a:ext cx="1152128" cy="152400"/>
            <a:chOff x="2411760" y="4932784"/>
            <a:chExt cx="1152128" cy="152400"/>
          </a:xfrm>
        </p:grpSpPr>
        <p:cxnSp>
          <p:nvCxnSpPr>
            <p:cNvPr id="19" name="18 Düz Bağlayıcı"/>
            <p:cNvCxnSpPr/>
            <p:nvPr/>
          </p:nvCxnSpPr>
          <p:spPr>
            <a:xfrm>
              <a:off x="2411760" y="5085184"/>
              <a:ext cx="115212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Düz Bağlayıcı"/>
            <p:cNvCxnSpPr/>
            <p:nvPr/>
          </p:nvCxnSpPr>
          <p:spPr>
            <a:xfrm flipV="1">
              <a:off x="2411760" y="4932784"/>
              <a:ext cx="279648" cy="838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30 Dikdörtgen"/>
          <p:cNvSpPr/>
          <p:nvPr/>
        </p:nvSpPr>
        <p:spPr>
          <a:xfrm>
            <a:off x="1979712" y="4716433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0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1691680" y="4716433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0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736304" cy="17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Dikdörtgen"/>
          <p:cNvSpPr/>
          <p:nvPr/>
        </p:nvSpPr>
        <p:spPr>
          <a:xfrm>
            <a:off x="4572000" y="3717032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10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x</a:t>
            </a:r>
            <a:r>
              <a:rPr lang="tr-TR" sz="1200" b="1" dirty="0" smtClean="0">
                <a:latin typeface="Kayra Aydin" pitchFamily="34" charset="0"/>
              </a:rPr>
              <a:t>    </a:t>
            </a:r>
            <a:r>
              <a:rPr lang="tr-TR" sz="3200" b="1" dirty="0" smtClean="0">
                <a:latin typeface="Kayra Aydin" pitchFamily="34" charset="0"/>
              </a:rPr>
              <a:t>7</a:t>
            </a:r>
            <a:endParaRPr lang="tr-TR" sz="3200" b="1" dirty="0" smtClean="0">
              <a:latin typeface="Kayra Aydin" pitchFamily="34" charset="0"/>
            </a:endParaRP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cxnSp>
        <p:nvCxnSpPr>
          <p:cNvPr id="28" name="27 Düz Bağlayıcı"/>
          <p:cNvCxnSpPr/>
          <p:nvPr/>
        </p:nvCxnSpPr>
        <p:spPr>
          <a:xfrm>
            <a:off x="4860032" y="4653136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Dikdörtgen"/>
          <p:cNvSpPr/>
          <p:nvPr/>
        </p:nvSpPr>
        <p:spPr>
          <a:xfrm>
            <a:off x="4932040" y="4716433"/>
            <a:ext cx="10801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70</a:t>
            </a:r>
            <a:endParaRPr lang="tr-TR" sz="3200" dirty="0" smtClean="0">
              <a:latin typeface="Kayra Ayd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3" grpId="0"/>
      <p:bldP spid="24" grpId="0"/>
      <p:bldP spid="25" grpId="0"/>
      <p:bldP spid="26" grpId="0"/>
      <p:bldP spid="31" grpId="0"/>
      <p:bldP spid="32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136904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1.) </a:t>
            </a:r>
            <a:r>
              <a:rPr lang="tr-TR" sz="3200" dirty="0" smtClean="0">
                <a:latin typeface="Egitimhane ABC" pitchFamily="2" charset="0"/>
              </a:rPr>
              <a:t>Ali’nin her bir adımı 70 cm ve Ayşe’nin bir</a:t>
            </a:r>
          </a:p>
          <a:p>
            <a:r>
              <a:rPr lang="tr-TR" sz="3200" dirty="0" smtClean="0">
                <a:latin typeface="Egitimhane ABC" pitchFamily="2" charset="0"/>
              </a:rPr>
              <a:t>adımı 65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. Ali’nin bir adımının uzunluğu</a:t>
            </a:r>
          </a:p>
          <a:p>
            <a:r>
              <a:rPr lang="tr-TR" sz="3200" dirty="0" smtClean="0">
                <a:latin typeface="Egitimhane ABC" pitchFamily="2" charset="0"/>
              </a:rPr>
              <a:t>Ayşe’nin bir adımının uzunluğundan kaç cm</a:t>
            </a:r>
          </a:p>
          <a:p>
            <a:r>
              <a:rPr lang="tr-TR" sz="3200" dirty="0" smtClean="0">
                <a:latin typeface="Egitimhane ABC" pitchFamily="2" charset="0"/>
              </a:rPr>
              <a:t>fazladır?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843808" y="2492896"/>
            <a:ext cx="136815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70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- 65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060848"/>
            <a:ext cx="19943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Dikdörtgen"/>
          <p:cNvSpPr/>
          <p:nvPr/>
        </p:nvSpPr>
        <p:spPr>
          <a:xfrm>
            <a:off x="467544" y="2636912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987824" y="342900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275856" y="3492297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0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491880" y="3492297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5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067944" y="3420289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1369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2.) </a:t>
            </a:r>
            <a:r>
              <a:rPr lang="tr-TR" sz="3200" dirty="0" smtClean="0">
                <a:latin typeface="Egitimhane ABC" pitchFamily="2" charset="0"/>
              </a:rPr>
              <a:t>Bir terzi önce 27 m , sonra 18 m kumaş kullanmış. Terzi toplam kaç m kumaş kullanmıştır?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483768" y="2492896"/>
            <a:ext cx="172819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27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+ 18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843808" y="342900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131840" y="3492297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4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347864" y="3492297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5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067944" y="3420289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m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1028" name="Picture 4" descr="Margita Kmeťková adlı kullanıcının POVOLANIA panosundaki Pi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475209" cy="3518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3.) </a:t>
            </a:r>
            <a:r>
              <a:rPr lang="tr-TR" sz="3200" dirty="0" smtClean="0">
                <a:latin typeface="Egitimhane ABC" pitchFamily="2" charset="0"/>
              </a:rPr>
              <a:t>Babam 32 </a:t>
            </a:r>
            <a:r>
              <a:rPr lang="tr-TR" sz="3200" dirty="0" err="1" smtClean="0">
                <a:latin typeface="Egitimhane ABC" pitchFamily="2" charset="0"/>
              </a:rPr>
              <a:t>m’lik</a:t>
            </a:r>
            <a:r>
              <a:rPr lang="tr-TR" sz="3200" dirty="0" smtClean="0">
                <a:latin typeface="Egitimhane ABC" pitchFamily="2" charset="0"/>
              </a:rPr>
              <a:t> ipin 19 </a:t>
            </a:r>
            <a:r>
              <a:rPr lang="tr-TR" sz="3200" dirty="0" err="1" smtClean="0">
                <a:latin typeface="Egitimhane ABC" pitchFamily="2" charset="0"/>
              </a:rPr>
              <a:t>m’sini</a:t>
            </a:r>
            <a:r>
              <a:rPr lang="tr-TR" sz="3200" dirty="0" smtClean="0">
                <a:latin typeface="Egitimhane ABC" pitchFamily="2" charset="0"/>
              </a:rPr>
              <a:t> kullandı. Geriye kaç m ip kalmıştır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843808" y="2492896"/>
            <a:ext cx="136815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32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- 19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987824" y="342900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275856" y="3492297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1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491880" y="3492297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067944" y="3420289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m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16386" name="Picture 2" descr="Renkli çizim vektör görüntü halat | Halka açık vektör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370399"/>
            <a:ext cx="842493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4.) </a:t>
            </a:r>
            <a:r>
              <a:rPr lang="tr-TR" sz="3200" dirty="0" smtClean="0">
                <a:latin typeface="Egitimhane ABC" pitchFamily="2" charset="0"/>
              </a:rPr>
              <a:t>Şerife Nine çok sevdiği biricik torununa </a:t>
            </a:r>
            <a:r>
              <a:rPr lang="tr-TR" sz="3200" dirty="0" err="1" smtClean="0">
                <a:latin typeface="Egitimhane ABC" pitchFamily="2" charset="0"/>
              </a:rPr>
              <a:t>ka</a:t>
            </a:r>
            <a:r>
              <a:rPr lang="tr-TR" sz="3200" dirty="0" smtClean="0">
                <a:latin typeface="Egitimhane ABC" pitchFamily="2" charset="0"/>
              </a:rPr>
              <a:t>-</a:t>
            </a:r>
            <a:r>
              <a:rPr lang="tr-TR" sz="3200" dirty="0" err="1" smtClean="0">
                <a:latin typeface="Egitimhane ABC" pitchFamily="2" charset="0"/>
              </a:rPr>
              <a:t>zak</a:t>
            </a:r>
            <a:r>
              <a:rPr lang="tr-TR" sz="3200" dirty="0" smtClean="0">
                <a:latin typeface="Egitimhane ABC" pitchFamily="2" charset="0"/>
              </a:rPr>
              <a:t> ve yelek örmek istiyor. Kazak için 19 met-re, yelek için 14 metre ipe ihtiyacı vardır. Bir kazak ve bir yelek örebilmesi için toplam kaç</a:t>
            </a:r>
          </a:p>
          <a:p>
            <a:r>
              <a:rPr lang="tr-TR" sz="3200" dirty="0" smtClean="0">
                <a:latin typeface="Egitimhane ABC" pitchFamily="2" charset="0"/>
              </a:rPr>
              <a:t>metre ipe ihtiyacı vardır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483768" y="3212976"/>
            <a:ext cx="172819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</a:t>
            </a:r>
            <a:r>
              <a:rPr lang="tr-TR" sz="800" b="1" dirty="0" smtClean="0">
                <a:latin typeface="Kayra Aydin" pitchFamily="34" charset="0"/>
              </a:rPr>
              <a:t>  </a:t>
            </a:r>
            <a:r>
              <a:rPr lang="tr-TR" sz="3200" b="1" dirty="0" smtClean="0">
                <a:latin typeface="Kayra Aydin" pitchFamily="34" charset="0"/>
              </a:rPr>
              <a:t> 19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+ 14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3356992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843808" y="414908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131840" y="4212377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3347864" y="4212377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067944" y="4140369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m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345316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370399"/>
            <a:ext cx="8424936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5.) </a:t>
            </a:r>
            <a:r>
              <a:rPr lang="nn-NO" sz="3200" dirty="0" smtClean="0">
                <a:latin typeface="Egitimhane ABC" pitchFamily="2" charset="0"/>
              </a:rPr>
              <a:t>Aynı büyüklükte olan kitaplardan </a:t>
            </a:r>
            <a:r>
              <a:rPr lang="tr-TR" sz="3200" dirty="0" smtClean="0">
                <a:latin typeface="Egitimhane ABC" pitchFamily="2" charset="0"/>
              </a:rPr>
              <a:t>her </a:t>
            </a:r>
            <a:r>
              <a:rPr lang="nn-NO" sz="3200" dirty="0" smtClean="0">
                <a:latin typeface="Egitimhane ABC" pitchFamily="2" charset="0"/>
              </a:rPr>
              <a:t>bir</a:t>
            </a:r>
            <a:r>
              <a:rPr lang="tr-TR" sz="3200" dirty="0" smtClean="0">
                <a:latin typeface="Egitimhane ABC" pitchFamily="2" charset="0"/>
              </a:rPr>
              <a:t>inin</a:t>
            </a:r>
            <a:endParaRPr lang="nn-NO" sz="3200" dirty="0" smtClean="0">
              <a:latin typeface="Egitimhane ABC" pitchFamily="2" charset="0"/>
            </a:endParaRPr>
          </a:p>
          <a:p>
            <a:r>
              <a:rPr lang="tr-TR" sz="3200" dirty="0" smtClean="0">
                <a:latin typeface="Egitimhane ABC" pitchFamily="2" charset="0"/>
              </a:rPr>
              <a:t>kalınlığı 3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. Bu kitaplardan 6 tanesi yan yana konduğunda kalınlıkları toplamı kaç </a:t>
            </a:r>
            <a:r>
              <a:rPr lang="tr-TR" sz="3200" dirty="0" err="1" smtClean="0">
                <a:latin typeface="Egitimhane ABC" pitchFamily="2" charset="0"/>
              </a:rPr>
              <a:t>cm’dir</a:t>
            </a:r>
            <a:r>
              <a:rPr lang="tr-TR" sz="3200" dirty="0" smtClean="0">
                <a:latin typeface="Egitimhane ABC" pitchFamily="2" charset="0"/>
              </a:rPr>
              <a:t>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483768" y="3212976"/>
            <a:ext cx="172819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</a:t>
            </a:r>
            <a:r>
              <a:rPr lang="tr-TR" sz="800" b="1" dirty="0" smtClean="0">
                <a:latin typeface="Kayra Aydin" pitchFamily="34" charset="0"/>
              </a:rPr>
              <a:t>  </a:t>
            </a:r>
            <a:r>
              <a:rPr lang="tr-TR" sz="3200" b="1" dirty="0" smtClean="0">
                <a:latin typeface="Kayra Aydin" pitchFamily="34" charset="0"/>
              </a:rPr>
              <a:t> 3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x </a:t>
            </a:r>
            <a:r>
              <a:rPr lang="tr-TR" sz="2000" b="1" dirty="0" smtClean="0">
                <a:latin typeface="Kayra Aydin" pitchFamily="34" charset="0"/>
              </a:rPr>
              <a:t> </a:t>
            </a:r>
            <a:r>
              <a:rPr lang="tr-TR" sz="3200" b="1" dirty="0" smtClean="0">
                <a:latin typeface="Kayra Aydin" pitchFamily="34" charset="0"/>
              </a:rPr>
              <a:t>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3356992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843808" y="414908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059832" y="4212377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18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067944" y="4140369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29654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370399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6.) </a:t>
            </a:r>
            <a:r>
              <a:rPr lang="tr-TR" sz="3200" dirty="0" smtClean="0">
                <a:latin typeface="Egitimhane ABC" pitchFamily="2" charset="0"/>
              </a:rPr>
              <a:t>21 m uzunluğundaki kurdeleyi  3 arkadaş eşit olarak paylaşmışlar. Her birine kaç m  kur-dele düşmüştür?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467544" y="2708920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2699792" y="3284984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21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211960" y="3717032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  <p:grpSp>
        <p:nvGrpSpPr>
          <p:cNvPr id="17" name="16 Grup"/>
          <p:cNvGrpSpPr/>
          <p:nvPr/>
        </p:nvGrpSpPr>
        <p:grpSpPr>
          <a:xfrm>
            <a:off x="3419872" y="3212976"/>
            <a:ext cx="864096" cy="1016496"/>
            <a:chOff x="5004048" y="5445224"/>
            <a:chExt cx="864096" cy="1016496"/>
          </a:xfrm>
        </p:grpSpPr>
        <p:cxnSp>
          <p:nvCxnSpPr>
            <p:cNvPr id="20" name="19 Düz Bağlayıcı"/>
            <p:cNvCxnSpPr/>
            <p:nvPr/>
          </p:nvCxnSpPr>
          <p:spPr>
            <a:xfrm>
              <a:off x="5004048" y="5949280"/>
              <a:ext cx="864096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flipH="1" flipV="1">
              <a:off x="5004048" y="5445224"/>
              <a:ext cx="8384" cy="101649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Dikdörtgen"/>
          <p:cNvSpPr/>
          <p:nvPr/>
        </p:nvSpPr>
        <p:spPr>
          <a:xfrm>
            <a:off x="3419872" y="3204265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3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3419872" y="3780329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7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6" name="25 Dikdörtgen"/>
          <p:cNvSpPr/>
          <p:nvPr/>
        </p:nvSpPr>
        <p:spPr>
          <a:xfrm>
            <a:off x="2699792" y="3708321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21</a:t>
            </a:r>
            <a:endParaRPr lang="tr-TR" sz="3200" dirty="0" smtClean="0">
              <a:latin typeface="Kayra Aydin" pitchFamily="34" charset="0"/>
            </a:endParaRPr>
          </a:p>
        </p:txBody>
      </p:sp>
      <p:grpSp>
        <p:nvGrpSpPr>
          <p:cNvPr id="30" name="29 Grup"/>
          <p:cNvGrpSpPr/>
          <p:nvPr/>
        </p:nvGrpSpPr>
        <p:grpSpPr>
          <a:xfrm>
            <a:off x="2339752" y="4149080"/>
            <a:ext cx="1152128" cy="152400"/>
            <a:chOff x="2411760" y="4932784"/>
            <a:chExt cx="1152128" cy="152400"/>
          </a:xfrm>
        </p:grpSpPr>
        <p:cxnSp>
          <p:nvCxnSpPr>
            <p:cNvPr id="19" name="18 Düz Bağlayıcı"/>
            <p:cNvCxnSpPr/>
            <p:nvPr/>
          </p:nvCxnSpPr>
          <p:spPr>
            <a:xfrm>
              <a:off x="2411760" y="5085184"/>
              <a:ext cx="115212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Düz Bağlayıcı"/>
            <p:cNvCxnSpPr/>
            <p:nvPr/>
          </p:nvCxnSpPr>
          <p:spPr>
            <a:xfrm flipV="1">
              <a:off x="2411760" y="4932784"/>
              <a:ext cx="279648" cy="838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30 Dikdörtgen"/>
          <p:cNvSpPr/>
          <p:nvPr/>
        </p:nvSpPr>
        <p:spPr>
          <a:xfrm>
            <a:off x="2987824" y="4293096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0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2699792" y="4293096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0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816424" cy="244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3" grpId="0"/>
      <p:bldP spid="24" grpId="0"/>
      <p:bldP spid="25" grpId="0"/>
      <p:bldP spid="26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370399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7.) </a:t>
            </a:r>
            <a:r>
              <a:rPr lang="tr-TR" sz="3200" dirty="0" smtClean="0">
                <a:latin typeface="Egitimhane ABC" pitchFamily="2" charset="0"/>
              </a:rPr>
              <a:t> Her birinin uzunluğu 7 cm olan 3 kalemi uç uca getirirsek hepsinin uzunluğu toplam kaç cm olur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2483768" y="3212976"/>
            <a:ext cx="172819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</a:t>
            </a:r>
            <a:r>
              <a:rPr lang="tr-TR" sz="800" b="1" dirty="0" smtClean="0">
                <a:latin typeface="Kayra Aydin" pitchFamily="34" charset="0"/>
              </a:rPr>
              <a:t>  </a:t>
            </a:r>
            <a:r>
              <a:rPr lang="tr-TR" sz="3200" b="1" dirty="0" smtClean="0">
                <a:latin typeface="Kayra Aydin" pitchFamily="34" charset="0"/>
              </a:rPr>
              <a:t> 7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x </a:t>
            </a:r>
            <a:r>
              <a:rPr lang="tr-TR" sz="2000" b="1" dirty="0" smtClean="0">
                <a:latin typeface="Kayra Aydin" pitchFamily="34" charset="0"/>
              </a:rPr>
              <a:t> </a:t>
            </a:r>
            <a:r>
              <a:rPr lang="tr-TR" sz="3200" b="1" dirty="0" smtClean="0">
                <a:latin typeface="Kayra Aydin" pitchFamily="34" charset="0"/>
              </a:rPr>
              <a:t>3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3356992"/>
            <a:ext cx="34563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843808" y="414908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3059832" y="4212377"/>
            <a:ext cx="7920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21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4067944" y="4140369"/>
            <a:ext cx="10081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cm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95920" y="1787398"/>
            <a:ext cx="3282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36080" y="1792912"/>
            <a:ext cx="3282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76241" y="1792912"/>
            <a:ext cx="3282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67544" y="404665"/>
            <a:ext cx="835292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8.) </a:t>
            </a:r>
            <a:r>
              <a:rPr lang="tr-TR" sz="3200" dirty="0" smtClean="0">
                <a:latin typeface="Egitimhane ABC" pitchFamily="2" charset="0"/>
              </a:rPr>
              <a:t>Bir terzi 80  </a:t>
            </a:r>
            <a:r>
              <a:rPr lang="tr-TR" sz="3200" dirty="0" err="1" smtClean="0">
                <a:latin typeface="Egitimhane ABC" pitchFamily="2" charset="0"/>
              </a:rPr>
              <a:t>m’lik</a:t>
            </a:r>
            <a:r>
              <a:rPr lang="tr-TR" sz="3200" dirty="0" smtClean="0">
                <a:latin typeface="Egitimhane ABC" pitchFamily="2" charset="0"/>
              </a:rPr>
              <a:t>  bir kumaşın önce  26 , sonra 38 </a:t>
            </a:r>
            <a:r>
              <a:rPr lang="tr-TR" sz="3200" dirty="0" err="1" smtClean="0">
                <a:latin typeface="Egitimhane ABC" pitchFamily="2" charset="0"/>
              </a:rPr>
              <a:t>m’sini</a:t>
            </a:r>
            <a:r>
              <a:rPr lang="tr-TR" sz="3200" dirty="0" smtClean="0">
                <a:latin typeface="Egitimhane ABC" pitchFamily="2" charset="0"/>
              </a:rPr>
              <a:t> kullanmış. Geriye kaç m kumaş kalmıştır ?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763688" y="2492896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38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+</a:t>
            </a:r>
            <a:r>
              <a:rPr lang="tr-TR" sz="1200" b="1" dirty="0" smtClean="0">
                <a:latin typeface="Kayra Aydin" pitchFamily="34" charset="0"/>
              </a:rPr>
              <a:t>   </a:t>
            </a:r>
            <a:r>
              <a:rPr lang="tr-TR" sz="3200" b="1" dirty="0" smtClean="0">
                <a:latin typeface="Kayra Aydin" pitchFamily="34" charset="0"/>
              </a:rPr>
              <a:t>26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67544" y="2636912"/>
            <a:ext cx="1800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solidFill>
                  <a:srgbClr val="FF0000"/>
                </a:solidFill>
                <a:latin typeface="Kayra Aydin" pitchFamily="34" charset="0"/>
              </a:rPr>
              <a:t>Çözüm :</a:t>
            </a:r>
            <a:endParaRPr lang="tr-TR" sz="3200" dirty="0" smtClean="0">
              <a:solidFill>
                <a:srgbClr val="FF0000"/>
              </a:solidFill>
              <a:latin typeface="Kayra Aydin" pitchFamily="34" charset="0"/>
            </a:endParaRPr>
          </a:p>
        </p:txBody>
      </p:sp>
      <p:cxnSp>
        <p:nvCxnSpPr>
          <p:cNvPr id="20" name="19 Düz Bağlayıcı"/>
          <p:cNvCxnSpPr/>
          <p:nvPr/>
        </p:nvCxnSpPr>
        <p:spPr>
          <a:xfrm>
            <a:off x="2051720" y="3429000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Dikdörtgen"/>
          <p:cNvSpPr/>
          <p:nvPr/>
        </p:nvSpPr>
        <p:spPr>
          <a:xfrm>
            <a:off x="2411760" y="3492297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6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2699792" y="3492297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4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5148064" y="3356992"/>
            <a:ext cx="52505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m</a:t>
            </a:r>
            <a:endParaRPr lang="tr-TR" sz="3200" dirty="0" smtClean="0">
              <a:latin typeface="Kayra Aydin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24561" y="1564471"/>
            <a:ext cx="1402084" cy="297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Dikdörtgen"/>
          <p:cNvSpPr/>
          <p:nvPr/>
        </p:nvSpPr>
        <p:spPr>
          <a:xfrm>
            <a:off x="3635896" y="2420888"/>
            <a:ext cx="151216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    80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-</a:t>
            </a:r>
            <a:r>
              <a:rPr lang="tr-TR" sz="1200" b="1" dirty="0" smtClean="0">
                <a:latin typeface="Kayra Aydin" pitchFamily="34" charset="0"/>
              </a:rPr>
              <a:t>    </a:t>
            </a:r>
            <a:r>
              <a:rPr lang="tr-TR" sz="3200" b="1" dirty="0" smtClean="0">
                <a:latin typeface="Kayra Aydin" pitchFamily="34" charset="0"/>
              </a:rPr>
              <a:t>64</a:t>
            </a:r>
          </a:p>
          <a:p>
            <a:pPr algn="ctr"/>
            <a:r>
              <a:rPr lang="tr-TR" sz="3200" b="1" dirty="0" smtClean="0">
                <a:latin typeface="Kayra Aydin" pitchFamily="34" charset="0"/>
              </a:rPr>
              <a:t>  </a:t>
            </a:r>
            <a:endParaRPr lang="tr-TR" sz="3200" dirty="0" smtClean="0">
              <a:latin typeface="Kayra Aydin" pitchFamily="34" charset="0"/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3923928" y="3356992"/>
            <a:ext cx="122413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4283968" y="3420289"/>
            <a:ext cx="5760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1</a:t>
            </a:r>
            <a:endParaRPr lang="tr-TR" sz="3200" dirty="0" smtClean="0">
              <a:latin typeface="Kayra Aydin" pitchFamily="34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499992" y="3420289"/>
            <a:ext cx="6480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atin typeface="Kayra Aydin" pitchFamily="34" charset="0"/>
              </a:rPr>
              <a:t>6</a:t>
            </a:r>
            <a:endParaRPr lang="tr-TR" sz="3200" dirty="0" smtClean="0">
              <a:latin typeface="Kayra Aydi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/>
      <p:bldP spid="22" grpId="0"/>
      <p:bldP spid="23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540</Words>
  <Application>Microsoft Office PowerPoint</Application>
  <PresentationFormat>Ekran Gösterisi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KADİR CAN</dc:creator>
  <cp:lastModifiedBy>XCLUSiVE</cp:lastModifiedBy>
  <cp:revision>274</cp:revision>
  <dcterms:created xsi:type="dcterms:W3CDTF">2015-01-18T05:02:21Z</dcterms:created>
  <dcterms:modified xsi:type="dcterms:W3CDTF">2020-05-22T21:07:49Z</dcterms:modified>
</cp:coreProperties>
</file>