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8"/>
  </p:sldIdLst>
  <p:sldSz cx="10692383" cy="756056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	<Relationship Id="rId3" Type="http://schemas.openxmlformats.org/officeDocument/2006/relationships/printerSettings" Target="printerSettings/printerSettings1.bin"/>
	<Relationship Id="rId4" Type="http://schemas.openxmlformats.org/officeDocument/2006/relationships/presProps" Target="presProps.xml"/>
	<Relationship Id="rId5" Type="http://schemas.openxmlformats.org/officeDocument/2006/relationships/viewProps" Target="viewProps.xml"/>
	<Relationship Id="rId6" Type="http://schemas.openxmlformats.org/officeDocument/2006/relationships/theme" Target="theme/theme1.xml"/>
	<Relationship Id="rId7" Type="http://schemas.openxmlformats.org/officeDocument/2006/relationships/tableStyles" Target="tableStyles.xml"/>
	<Relationship Id="rId1" Type="http://schemas.openxmlformats.org/officeDocument/2006/relationships/slideMaster" Target="slideMasters/slideMaster1.xml"/>
	<Relationship Id="rId8" Type="http://schemas.openxmlformats.org/officeDocument/2006/relationships/slide" Target="slides/slide1.xml"/>
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1image.jpeg"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1">
					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8480" cy="7566659"/>
          </a:xfrm>
          <a:prstGeom prst="rect">
            <a:avLst/>
          </a:prstGeom>
        </p:spPr>
      </p:pic>
      <p:sp>
        <p:nvSpPr>
          <p:cNvPr id="1" name="TextBox 1"/>
          <p:cNvSpPr txBox="1"/>
          <p:nvPr/>
        </p:nvSpPr>
        <p:spPr>
          <a:xfrm>
            <a:off x="1632457" y="2773397"/>
            <a:ext cx="7677832" cy="3250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591312">
              <a:lnSpc>
                <a:spcPct val="100000"/>
              </a:lnSpc>
            </a:pPr>
            <a:r>
              <a:rPr lang="en-US" altLang="zh-CN" sz="1800" b="1" dirty="0">
                <a:solidFill>
                  <a:srgbClr val="000000"/>
                </a:solidFill>
                <a:latin typeface="Cambria"/>
                <a:ea typeface="Cambria"/>
              </a:rPr>
              <a:t>SAYIN</a:t>
            </a:r>
            <a:r>
              <a:rPr lang="en-US" altLang="zh-CN" sz="1800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800" spc="-5" b="1" dirty="0">
                <a:solidFill>
                  <a:srgbClr val="000000"/>
                </a:solidFill>
                <a:latin typeface="Cambria"/>
                <a:ea typeface="Cambria"/>
              </a:rPr>
              <a:t>VELİ;</a:t>
            </a:r>
          </a:p>
          <a:p>
            <a:pPr>
              <a:lnSpc>
                <a:spcPts val="869"/>
              </a:lnSpc>
            </a:pPr>
            <a:endParaRPr lang="en-US" dirty="0" smtClean="0"/>
          </a:p>
          <a:p>
            <a:pPr hangingPunct="0" marL="0" indent="446532">
              <a:lnSpc>
                <a:spcPct val="112500"/>
              </a:lnSpc>
            </a:pP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İl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k</a:t>
            </a:r>
            <a:r>
              <a:rPr lang="en-US" altLang="zh-CN" sz="1200" spc="4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günden</a:t>
            </a:r>
            <a:r>
              <a:rPr lang="en-US" altLang="zh-CN" sz="1200" spc="44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itibaren</a:t>
            </a:r>
            <a:r>
              <a:rPr lang="en-US" altLang="zh-CN" sz="1200" spc="44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çocuğunuza</a:t>
            </a:r>
            <a:r>
              <a:rPr lang="en-US" altLang="zh-CN" sz="1200" spc="4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ve</a:t>
            </a:r>
            <a:r>
              <a:rPr lang="en-US" altLang="zh-CN" sz="1200" spc="44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öğretmenine</a:t>
            </a:r>
            <a:r>
              <a:rPr lang="en-US" altLang="zh-CN" sz="1200" spc="44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karşı</a:t>
            </a:r>
            <a:r>
              <a:rPr lang="en-US" altLang="zh-CN" sz="1200" spc="4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gösterdiğiniz</a:t>
            </a:r>
            <a:r>
              <a:rPr lang="en-US" altLang="zh-CN" sz="1200" spc="44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ilgiyle,</a:t>
            </a:r>
            <a:r>
              <a:rPr lang="en-US" altLang="zh-CN" sz="1200" spc="44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okulla</a:t>
            </a:r>
            <a:r>
              <a:rPr lang="en-US" altLang="zh-CN" sz="1200" spc="4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ve</a:t>
            </a:r>
            <a:r>
              <a:rPr lang="en-US" altLang="zh-CN" sz="1200" spc="44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çocuğunuzun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öğretmeniyle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yaptığınız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işbirliğiyle,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olaylara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karşı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sabırlı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ve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hoşgörülü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yaklaşımınızla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eğitime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çok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önemli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değerler</a:t>
            </a:r>
            <a:r>
              <a:rPr lang="en-US" altLang="zh-CN" sz="1200" spc="-5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kattınız.</a:t>
            </a:r>
          </a:p>
          <a:p>
            <a:pPr>
              <a:lnSpc>
                <a:spcPts val="784"/>
              </a:lnSpc>
            </a:pPr>
            <a:endParaRPr lang="en-US" dirty="0" smtClean="0"/>
          </a:p>
          <a:p>
            <a:pPr marL="0" indent="536448">
              <a:lnSpc>
                <a:spcPct val="100000"/>
              </a:lnSpc>
              <a:tabLst>
                <a:tab pos="950976" algn="l"/>
              </a:tabLst>
            </a:pPr>
            <a:r>
              <a:rPr lang="en-US" altLang="zh-CN" sz="1200" spc="-5" b="1" i="1" dirty="0">
                <a:solidFill>
                  <a:srgbClr val="000000"/>
                </a:solidFill>
                <a:latin typeface="Cambria"/>
                <a:ea typeface="Cambria"/>
              </a:rPr>
              <a:t>Siz,	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eğitimin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30" b="1" i="1" dirty="0">
                <a:solidFill>
                  <a:srgbClr val="000000"/>
                </a:solidFill>
                <a:latin typeface="Cambria"/>
                <a:ea typeface="Cambria"/>
              </a:rPr>
              <a:t>sadece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30" b="1" i="1" dirty="0">
                <a:solidFill>
                  <a:srgbClr val="000000"/>
                </a:solidFill>
                <a:latin typeface="Cambria"/>
                <a:ea typeface="Cambria"/>
              </a:rPr>
              <a:t>evde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30" b="1" i="1" dirty="0">
                <a:solidFill>
                  <a:srgbClr val="000000"/>
                </a:solidFill>
                <a:latin typeface="Cambria"/>
                <a:ea typeface="Cambria"/>
              </a:rPr>
              <a:t>ya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30" b="1" i="1" dirty="0">
                <a:solidFill>
                  <a:srgbClr val="000000"/>
                </a:solidFill>
                <a:latin typeface="Cambria"/>
                <a:ea typeface="Cambria"/>
              </a:rPr>
              <a:t>da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25" b="1" i="1" dirty="0">
                <a:solidFill>
                  <a:srgbClr val="000000"/>
                </a:solidFill>
                <a:latin typeface="Cambria"/>
                <a:ea typeface="Cambria"/>
              </a:rPr>
              <a:t>sadece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25" b="1" i="1" dirty="0">
                <a:solidFill>
                  <a:srgbClr val="000000"/>
                </a:solidFill>
                <a:latin typeface="Cambria"/>
                <a:ea typeface="Cambria"/>
              </a:rPr>
              <a:t>okulda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25" b="1" i="1" dirty="0">
                <a:solidFill>
                  <a:srgbClr val="000000"/>
                </a:solidFill>
                <a:latin typeface="Cambria"/>
                <a:ea typeface="Cambria"/>
              </a:rPr>
              <a:t>yapıl</a:t>
            </a:r>
            <a:r>
              <a:rPr lang="en-US" altLang="zh-CN" sz="1200" spc="50" b="1" i="1" dirty="0">
                <a:solidFill>
                  <a:srgbClr val="000000"/>
                </a:solidFill>
                <a:latin typeface="Cambria"/>
                <a:ea typeface="Cambria"/>
              </a:rPr>
              <a:t>a</a:t>
            </a:r>
            <a:r>
              <a:rPr lang="en-US" altLang="zh-CN" sz="1200" spc="25" b="1" i="1" dirty="0">
                <a:solidFill>
                  <a:srgbClr val="000000"/>
                </a:solidFill>
                <a:latin typeface="Cambria"/>
                <a:ea typeface="Cambria"/>
              </a:rPr>
              <a:t>mayacağını</a:t>
            </a:r>
            <a:r>
              <a:rPr lang="en-US" altLang="zh-CN" sz="1200" spc="40" b="1" i="1" dirty="0">
                <a:solidFill>
                  <a:srgbClr val="000000"/>
                </a:solidFill>
                <a:latin typeface="Cambria"/>
                <a:ea typeface="Cambria"/>
              </a:rPr>
              <a:t>,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30" b="1" i="1" dirty="0">
                <a:solidFill>
                  <a:srgbClr val="000000"/>
                </a:solidFill>
                <a:latin typeface="Cambria"/>
                <a:ea typeface="Cambria"/>
              </a:rPr>
              <a:t>bunun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karşılıklı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25" b="1" i="1" dirty="0">
                <a:solidFill>
                  <a:srgbClr val="000000"/>
                </a:solidFill>
                <a:latin typeface="Cambria"/>
                <a:ea typeface="Cambria"/>
              </a:rPr>
              <a:t>çalışma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1200" spc="25" b="1" i="1" dirty="0">
                <a:solidFill>
                  <a:srgbClr val="000000"/>
                </a:solidFill>
                <a:latin typeface="Cambria"/>
                <a:ea typeface="Cambria"/>
              </a:rPr>
              <a:t>ile</a:t>
            </a:r>
          </a:p>
          <a:p>
            <a:pPr hangingPunct="0" marL="0">
              <a:lnSpc>
                <a:spcPct val="112500"/>
              </a:lnSpc>
            </a:pP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ea typeface="Cambria"/>
              </a:rPr>
              <a:t>gerçekleşebileceğini,</a:t>
            </a:r>
            <a:r>
              <a:rPr lang="en-US" altLang="zh-CN" sz="1200" spc="5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30" b="1" i="1" dirty="0">
                <a:solidFill>
                  <a:srgbClr val="000000"/>
                </a:solidFill>
                <a:latin typeface="Cambria"/>
                <a:ea typeface="Cambria"/>
              </a:rPr>
              <a:t>anne</a:t>
            </a:r>
            <a:r>
              <a:rPr lang="en-US" altLang="zh-CN" sz="1200" spc="30" b="1" i="1" dirty="0">
                <a:solidFill>
                  <a:srgbClr val="000000"/>
                </a:solidFill>
                <a:latin typeface="Cambria"/>
                <a:ea typeface="Cambria"/>
              </a:rPr>
              <a:t>-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babanın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ea typeface="Cambria"/>
              </a:rPr>
              <a:t>nasıl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olması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ea typeface="Cambria"/>
              </a:rPr>
              <a:t>gerektiğini</a:t>
            </a:r>
            <a:r>
              <a:rPr lang="en-US" altLang="zh-CN" sz="1200" spc="5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gösterdiniz.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Yaklaşımınız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pek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çok</a:t>
            </a:r>
            <a:r>
              <a:rPr lang="en-US" altLang="zh-CN" sz="1200" spc="5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ea typeface="Cambria"/>
              </a:rPr>
              <a:t>veli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ea typeface="Cambria"/>
              </a:rPr>
              <a:t>için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ea typeface="Cambria"/>
              </a:rPr>
              <a:t>iyi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bir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model</a:t>
            </a:r>
            <a:r>
              <a:rPr lang="en-US" altLang="zh-CN" sz="1200" spc="-5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oldu.</a:t>
            </a:r>
          </a:p>
          <a:p>
            <a:pPr>
              <a:lnSpc>
                <a:spcPts val="700"/>
              </a:lnSpc>
            </a:pPr>
            <a:endParaRPr lang="en-US" dirty="0" smtClean="0"/>
          </a:p>
          <a:p>
            <a:pPr hangingPunct="0" marL="0" indent="579120">
              <a:lnSpc>
                <a:spcPct val="112500"/>
              </a:lnSpc>
            </a:pPr>
            <a:r>
              <a:rPr lang="en-US" altLang="zh-CN" sz="1200" spc="25" b="1" i="1" dirty="0">
                <a:solidFill>
                  <a:srgbClr val="000000"/>
                </a:solidFill>
                <a:latin typeface="Cambria"/>
                <a:ea typeface="Cambria"/>
              </a:rPr>
              <a:t>Emin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olunuz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5" b="1" i="1" dirty="0">
                <a:solidFill>
                  <a:srgbClr val="000000"/>
                </a:solidFill>
                <a:latin typeface="Cambria"/>
                <a:ea typeface="Cambria"/>
              </a:rPr>
              <a:t>ki,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desteğiniz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5" b="1" i="1" dirty="0">
                <a:solidFill>
                  <a:srgbClr val="000000"/>
                </a:solidFill>
                <a:latin typeface="Cambria"/>
                <a:ea typeface="Cambria"/>
              </a:rPr>
              <a:t>olmasaydı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ea typeface="Cambria"/>
              </a:rPr>
              <a:t>istenilen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5" b="1" i="1" dirty="0">
                <a:solidFill>
                  <a:srgbClr val="000000"/>
                </a:solidFill>
                <a:latin typeface="Cambria"/>
                <a:ea typeface="Cambria"/>
              </a:rPr>
              <a:t>birçok</a:t>
            </a:r>
            <a:r>
              <a:rPr lang="en-US" altLang="zh-CN" sz="1200" spc="15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başarıyı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gösteremezdik.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30" b="1" i="1" dirty="0">
                <a:solidFill>
                  <a:srgbClr val="000000"/>
                </a:solidFill>
                <a:latin typeface="Cambria"/>
                <a:ea typeface="Cambria"/>
              </a:rPr>
              <a:t>Öğrencimin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sizin</a:t>
            </a:r>
            <a:r>
              <a:rPr lang="en-US" altLang="zh-CN" sz="1200" spc="1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spc="20" b="1" i="1" dirty="0">
                <a:solidFill>
                  <a:srgbClr val="000000"/>
                </a:solidFill>
                <a:latin typeface="Cambria"/>
                <a:ea typeface="Cambria"/>
              </a:rPr>
              <a:t>gibi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anne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-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babaya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sahip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oldukları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için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ne</a:t>
            </a:r>
            <a:r>
              <a:rPr lang="en-US" altLang="zh-CN" sz="1200" spc="4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kadar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şanslılarsa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,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ben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de</a:t>
            </a:r>
            <a:r>
              <a:rPr lang="en-US" altLang="zh-CN" sz="1200" spc="4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sizin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gibi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velilere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sahip</a:t>
            </a:r>
            <a:r>
              <a:rPr lang="en-US" altLang="zh-CN" sz="1200" spc="4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olduğum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için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bir</a:t>
            </a:r>
            <a:r>
              <a:rPr lang="en-US" altLang="zh-CN" sz="1200" spc="34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o</a:t>
            </a:r>
            <a:r>
              <a:rPr lang="en-US" altLang="zh-CN" sz="1200" spc="4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kadar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şanslıyım.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Öğrenc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im,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okulum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ve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kendi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adıma,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bu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yaklaşımınız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için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size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çok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teşekkür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ed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e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r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,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saygılar</a:t>
            </a:r>
            <a:r>
              <a:rPr lang="en-US" altLang="zh-CN" sz="1200" spc="5" b="1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sun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arı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m</a:t>
            </a:r>
            <a:r>
              <a:rPr lang="en-US" altLang="zh-CN" sz="1200" b="1" i="1" dirty="0">
                <a:solidFill>
                  <a:srgbClr val="000000"/>
                </a:solidFill>
                <a:latin typeface="Cambria"/>
                <a:ea typeface="Cambria"/>
              </a:rPr>
              <a:t>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69"/>
              </a:lnSpc>
            </a:pPr>
            <a:endParaRPr lang="en-US" dirty="0" smtClean="0"/>
          </a:p>
          <a:p>
            <a:pPr marL="0" indent="6270371">
              <a:lnSpc>
                <a:spcPct val="100000"/>
              </a:lnSpc>
            </a:pPr>
            <a:r>
              <a:rPr lang="en-US" altLang="zh-CN" sz="1200" spc="-5" b="1" i="1" dirty="0">
                <a:solidFill>
                  <a:srgbClr val="fe0000"/>
                </a:solidFill>
                <a:latin typeface="Cambria"/>
                <a:ea typeface="Cambria"/>
              </a:rPr>
              <a:t>08.06</a:t>
            </a:r>
            <a:r>
              <a:rPr lang="en-US" altLang="zh-CN" sz="1200" b="1" i="1" dirty="0">
                <a:solidFill>
                  <a:srgbClr val="fe0000"/>
                </a:solidFill>
                <a:latin typeface="Cambria"/>
                <a:ea typeface="Cambria"/>
              </a:rPr>
              <a:t>.2018</a:t>
            </a:r>
          </a:p>
          <a:p>
            <a:pPr>
              <a:lnSpc>
                <a:spcPts val="1130"/>
              </a:lnSpc>
            </a:pPr>
            <a:endParaRPr lang="en-US" dirty="0" smtClean="0"/>
          </a:p>
          <a:p>
            <a:pPr marL="0" indent="1057656">
              <a:lnSpc>
                <a:spcPct val="100000"/>
              </a:lnSpc>
            </a:pPr>
            <a:r>
              <a:rPr lang="en-US" altLang="zh-CN" sz="1200" b="1" dirty="0">
                <a:solidFill>
                  <a:srgbClr val="fe0000"/>
                </a:solidFill>
                <a:latin typeface="Calibri"/>
                <a:ea typeface="Calibri"/>
              </a:rPr>
              <a:t>Hasan</a:t>
            </a:r>
            <a:r>
              <a:rPr lang="en-US" altLang="zh-CN" sz="1200" spc="5" b="1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1200" spc="-5" b="1" dirty="0">
                <a:solidFill>
                  <a:srgbClr val="fe0000"/>
                </a:solidFill>
                <a:latin typeface="Calibri"/>
                <a:ea typeface="Calibri"/>
              </a:rPr>
              <a:t>YOĞUN</a:t>
            </a:r>
          </a:p>
        </p:txBody>
      </p:sp>
      <p:sp>
        <p:nvSpPr>
          <p:cNvPr id="2" name="TextBox 2"/>
          <p:cNvSpPr txBox="1"/>
          <p:nvPr/>
        </p:nvSpPr>
        <p:spPr>
          <a:xfrm>
            <a:off x="2621533" y="6027165"/>
            <a:ext cx="6338183" cy="1828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5368163" algn="l"/>
              </a:tabLst>
            </a:pPr>
            <a:r>
              <a:rPr lang="en-US" altLang="zh-CN" sz="1200" b="1" dirty="0">
                <a:solidFill>
                  <a:srgbClr val="fe0000"/>
                </a:solidFill>
                <a:latin typeface="Calibri"/>
                <a:ea typeface="Calibri"/>
              </a:rPr>
              <a:t>4</a:t>
            </a:r>
            <a:r>
              <a:rPr lang="en-US" altLang="zh-CN" sz="1200" b="1" dirty="0">
                <a:solidFill>
                  <a:srgbClr val="fe0000"/>
                </a:solidFill>
                <a:latin typeface="Calibri"/>
                <a:ea typeface="Calibri"/>
              </a:rPr>
              <a:t>-</a:t>
            </a:r>
            <a:r>
              <a:rPr lang="en-US" altLang="zh-CN" sz="1200" b="1" dirty="0">
                <a:solidFill>
                  <a:srgbClr val="fe0000"/>
                </a:solidFill>
                <a:latin typeface="Calibri"/>
                <a:ea typeface="Calibri"/>
              </a:rPr>
              <a:t>B</a:t>
            </a:r>
            <a:r>
              <a:rPr lang="en-US" altLang="zh-CN" sz="1200" b="1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1200" b="1" dirty="0">
                <a:solidFill>
                  <a:srgbClr val="fe0000"/>
                </a:solidFill>
                <a:latin typeface="Calibri"/>
                <a:ea typeface="Calibri"/>
              </a:rPr>
              <a:t>Sınıf</a:t>
            </a:r>
            <a:r>
              <a:rPr lang="en-US" altLang="zh-CN" sz="1200" b="1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1200" b="1" dirty="0">
                <a:solidFill>
                  <a:srgbClr val="fe0000"/>
                </a:solidFill>
                <a:latin typeface="Calibri"/>
                <a:ea typeface="Calibri"/>
              </a:rPr>
              <a:t>Öğretmeni	</a:t>
            </a:r>
            <a:r>
              <a:rPr lang="en-US" altLang="zh-CN" sz="1200" b="1" dirty="0">
                <a:solidFill>
                  <a:srgbClr val="fe0000"/>
                </a:solidFill>
                <a:latin typeface="Calibri"/>
                <a:ea typeface="Calibri"/>
              </a:rPr>
              <a:t>Okul</a:t>
            </a:r>
            <a:r>
              <a:rPr lang="en-US" altLang="zh-CN" sz="1200" spc="-55" b="1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1200" b="1" dirty="0">
                <a:solidFill>
                  <a:srgbClr val="fe0000"/>
                </a:solidFill>
                <a:latin typeface="Calibri"/>
                <a:ea typeface="Calibri"/>
              </a:rPr>
              <a:t>Müdürü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</cp:revision>
  <dcterms:created xsi:type="dcterms:W3CDTF">2011-01-21T15:00:27Z</dcterms:created>
  <dcterms:modified xsi:type="dcterms:W3CDTF">2011-01-21T15:01:14Z</dcterms:modified>
</cp:coreProperties>
</file>